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1.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256" r:id="rId2"/>
    <p:sldId id="257" r:id="rId3"/>
    <p:sldId id="528" r:id="rId4"/>
    <p:sldId id="518" r:id="rId5"/>
    <p:sldId id="258" r:id="rId6"/>
    <p:sldId id="263" r:id="rId7"/>
    <p:sldId id="523" r:id="rId8"/>
    <p:sldId id="524" r:id="rId9"/>
    <p:sldId id="519" r:id="rId10"/>
    <p:sldId id="265" r:id="rId11"/>
    <p:sldId id="266" r:id="rId12"/>
    <p:sldId id="529" r:id="rId13"/>
    <p:sldId id="521" r:id="rId14"/>
    <p:sldId id="520" r:id="rId15"/>
    <p:sldId id="264" r:id="rId16"/>
    <p:sldId id="530" r:id="rId17"/>
    <p:sldId id="532" r:id="rId18"/>
    <p:sldId id="531" r:id="rId19"/>
    <p:sldId id="533" r:id="rId20"/>
    <p:sldId id="261" r:id="rId21"/>
    <p:sldId id="262"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9" autoAdjust="0"/>
    <p:restoredTop sz="74779" autoAdjust="0"/>
  </p:normalViewPr>
  <p:slideViewPr>
    <p:cSldViewPr snapToGrid="0" snapToObjects="1">
      <p:cViewPr varScale="1">
        <p:scale>
          <a:sx n="90" d="100"/>
          <a:sy n="90" d="100"/>
        </p:scale>
        <p:origin x="196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15F9F4-1BA9-47DC-9DAC-A08AEE34DE67}" type="datetimeFigureOut">
              <a:rPr lang="en-GB" smtClean="0"/>
              <a:t>21/03/2025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4494B-DBCC-4754-B004-96EEB8590566}" type="slidenum">
              <a:rPr lang="en-GB" smtClean="0"/>
              <a:t>‹#›</a:t>
            </a:fld>
            <a:endParaRPr lang="en-GB"/>
          </a:p>
        </p:txBody>
      </p:sp>
    </p:spTree>
    <p:extLst>
      <p:ext uri="{BB962C8B-B14F-4D97-AF65-F5344CB8AC3E}">
        <p14:creationId xmlns:p14="http://schemas.microsoft.com/office/powerpoint/2010/main" val="3292017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6E4494B-DBCC-4754-B004-96EEB8590566}" type="slidenum">
              <a:rPr lang="en-GB" smtClean="0"/>
              <a:t>1</a:t>
            </a:fld>
            <a:endParaRPr lang="en-GB"/>
          </a:p>
        </p:txBody>
      </p:sp>
    </p:spTree>
    <p:extLst>
      <p:ext uri="{BB962C8B-B14F-4D97-AF65-F5344CB8AC3E}">
        <p14:creationId xmlns:p14="http://schemas.microsoft.com/office/powerpoint/2010/main" val="2629848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Wildflowers and Fox looking round a tree.</a:t>
            </a:r>
          </a:p>
        </p:txBody>
      </p:sp>
      <p:sp>
        <p:nvSpPr>
          <p:cNvPr id="4" name="Slide Number Placeholder 3"/>
          <p:cNvSpPr>
            <a:spLocks noGrp="1"/>
          </p:cNvSpPr>
          <p:nvPr>
            <p:ph type="sldNum" sz="quarter" idx="5"/>
          </p:nvPr>
        </p:nvSpPr>
        <p:spPr/>
        <p:txBody>
          <a:bodyPr/>
          <a:lstStyle/>
          <a:p>
            <a:fld id="{96E4494B-DBCC-4754-B004-96EEB8590566}" type="slidenum">
              <a:rPr lang="en-GB" smtClean="0"/>
              <a:t>2</a:t>
            </a:fld>
            <a:endParaRPr lang="en-GB"/>
          </a:p>
        </p:txBody>
      </p:sp>
    </p:spTree>
    <p:extLst>
      <p:ext uri="{BB962C8B-B14F-4D97-AF65-F5344CB8AC3E}">
        <p14:creationId xmlns:p14="http://schemas.microsoft.com/office/powerpoint/2010/main" val="1257729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sz="1800" b="1" i="1" dirty="0">
                <a:effectLst/>
                <a:latin typeface="Aptos" panose="020B0004020202020204" pitchFamily="34" charset="0"/>
                <a:ea typeface="Aptos" panose="020B0004020202020204" pitchFamily="34" charset="0"/>
                <a:cs typeface="Aptos" panose="020B0004020202020204" pitchFamily="34" charset="0"/>
              </a:rPr>
              <a:t>A Reminder of the Journey to Urban Nature Development through FPA (30 mins) </a:t>
            </a:r>
            <a:endParaRPr lang="en-GB" sz="1800" dirty="0">
              <a:effectLst/>
              <a:latin typeface="Aptos" panose="020B0004020202020204" pitchFamily="34" charset="0"/>
              <a:ea typeface="Aptos" panose="020B0004020202020204" pitchFamily="34" charset="0"/>
              <a:cs typeface="Aptos" panose="020B0004020202020204" pitchFamily="34" charset="0"/>
            </a:endParaRPr>
          </a:p>
          <a:p>
            <a:endParaRPr lang="en-GB" sz="1800" b="1" i="1" dirty="0">
              <a:effectLst/>
              <a:latin typeface="Aptos" panose="020B0004020202020204" pitchFamily="34" charset="0"/>
              <a:ea typeface="Aptos" panose="020B0004020202020204" pitchFamily="34" charset="0"/>
              <a:cs typeface="Aptos" panose="020B0004020202020204" pitchFamily="34" charset="0"/>
            </a:endParaRPr>
          </a:p>
          <a:p>
            <a:r>
              <a:rPr lang="en-GB" sz="1800" b="1" i="1" dirty="0">
                <a:effectLst/>
                <a:latin typeface="Aptos" panose="020B0004020202020204" pitchFamily="34" charset="0"/>
                <a:ea typeface="Aptos" panose="020B0004020202020204" pitchFamily="34" charset="0"/>
                <a:cs typeface="Aptos" panose="020B0004020202020204" pitchFamily="34" charset="0"/>
              </a:rPr>
              <a:t>Reflecting on the progress made so far, this session will revisit key milestones in the journey from the Future Parks Accelerator (FPA) to the Urban Nature Development Project. </a:t>
            </a:r>
          </a:p>
          <a:p>
            <a:endParaRPr lang="en-GB" sz="1800" b="1" i="1" dirty="0">
              <a:effectLst/>
              <a:latin typeface="Aptos" panose="020B0004020202020204" pitchFamily="34" charset="0"/>
              <a:ea typeface="Aptos" panose="020B0004020202020204" pitchFamily="34" charset="0"/>
              <a:cs typeface="Aptos" panose="020B0004020202020204" pitchFamily="34" charset="0"/>
            </a:endParaRPr>
          </a:p>
          <a:p>
            <a:r>
              <a:rPr lang="en-GB" sz="1800" b="1" i="1" dirty="0">
                <a:effectLst/>
                <a:latin typeface="Aptos" panose="020B0004020202020204" pitchFamily="34" charset="0"/>
                <a:ea typeface="Aptos" panose="020B0004020202020204" pitchFamily="34" charset="0"/>
                <a:cs typeface="Aptos" panose="020B0004020202020204" pitchFamily="34" charset="0"/>
              </a:rPr>
              <a:t>We’ll celebrate achievements and set the context for today’s discussions.</a:t>
            </a:r>
            <a:endParaRPr lang="en-GB" sz="1800" dirty="0">
              <a:effectLst/>
              <a:latin typeface="Aptos" panose="020B0004020202020204" pitchFamily="34" charset="0"/>
              <a:ea typeface="Aptos" panose="020B0004020202020204" pitchFamily="34" charset="0"/>
              <a:cs typeface="Aptos" panose="020B0004020202020204" pitchFamily="34" charset="0"/>
            </a:endParaRPr>
          </a:p>
          <a:p>
            <a:endParaRPr lang="en-GB" dirty="0"/>
          </a:p>
        </p:txBody>
      </p:sp>
      <p:sp>
        <p:nvSpPr>
          <p:cNvPr id="4" name="Slide Number Placeholder 3"/>
          <p:cNvSpPr>
            <a:spLocks noGrp="1"/>
          </p:cNvSpPr>
          <p:nvPr>
            <p:ph type="sldNum" sz="quarter" idx="5"/>
          </p:nvPr>
        </p:nvSpPr>
        <p:spPr/>
        <p:txBody>
          <a:bodyPr/>
          <a:lstStyle/>
          <a:p>
            <a:fld id="{96E4494B-DBCC-4754-B004-96EEB8590566}" type="slidenum">
              <a:rPr lang="en-GB" smtClean="0"/>
              <a:t>3</a:t>
            </a:fld>
            <a:endParaRPr lang="en-GB"/>
          </a:p>
        </p:txBody>
      </p:sp>
    </p:spTree>
    <p:extLst>
      <p:ext uri="{BB962C8B-B14F-4D97-AF65-F5344CB8AC3E}">
        <p14:creationId xmlns:p14="http://schemas.microsoft.com/office/powerpoint/2010/main" val="2844333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we think about Birmingham what images come into our minds?</a:t>
            </a:r>
          </a:p>
          <a:p>
            <a:endParaRPr lang="en-GB" dirty="0"/>
          </a:p>
          <a:p>
            <a:r>
              <a:rPr lang="en-GB" dirty="0"/>
              <a:t>All these images are in Birmingham. The city centre (very grey, not much green just one tree if you look closely), Brindley Place canals, </a:t>
            </a:r>
            <a:r>
              <a:rPr lang="en-GB" dirty="0" err="1"/>
              <a:t>Sarehole</a:t>
            </a:r>
            <a:r>
              <a:rPr lang="en-GB" dirty="0"/>
              <a:t> Mill Museum and ponies in Sutton Park LNR.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E06A9C-740E-49F3-A67C-896586AF583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83057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Perry Hall Park: Largest Park other than Sutton Park</a:t>
            </a:r>
          </a:p>
          <a:p>
            <a:endParaRPr lang="en-GB" dirty="0"/>
          </a:p>
          <a:p>
            <a:r>
              <a:rPr lang="en-GB" dirty="0"/>
              <a:t>On click</a:t>
            </a:r>
          </a:p>
          <a:p>
            <a:endParaRPr lang="en-GB" dirty="0"/>
          </a:p>
          <a:p>
            <a:r>
              <a:rPr lang="en-GB" dirty="0"/>
              <a:t>The Pines: smallest of BCC’s public leisure sites</a:t>
            </a:r>
          </a:p>
        </p:txBody>
      </p:sp>
      <p:sp>
        <p:nvSpPr>
          <p:cNvPr id="4" name="Slide Number Placeholder 3"/>
          <p:cNvSpPr>
            <a:spLocks noGrp="1"/>
          </p:cNvSpPr>
          <p:nvPr>
            <p:ph type="sldNum" sz="quarter" idx="5"/>
          </p:nvPr>
        </p:nvSpPr>
        <p:spPr/>
        <p:txBody>
          <a:bodyPr/>
          <a:lstStyle/>
          <a:p>
            <a:fld id="{96E4494B-DBCC-4754-B004-96EEB8590566}" type="slidenum">
              <a:rPr lang="en-GB" smtClean="0"/>
              <a:t>7</a:t>
            </a:fld>
            <a:endParaRPr lang="en-GB"/>
          </a:p>
        </p:txBody>
      </p:sp>
    </p:spTree>
    <p:extLst>
      <p:ext uri="{BB962C8B-B14F-4D97-AF65-F5344CB8AC3E}">
        <p14:creationId xmlns:p14="http://schemas.microsoft.com/office/powerpoint/2010/main" val="160048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Bridge at Cannon Hill Park</a:t>
            </a:r>
          </a:p>
        </p:txBody>
      </p:sp>
      <p:sp>
        <p:nvSpPr>
          <p:cNvPr id="4" name="Slide Number Placeholder 3"/>
          <p:cNvSpPr>
            <a:spLocks noGrp="1"/>
          </p:cNvSpPr>
          <p:nvPr>
            <p:ph type="sldNum" sz="quarter" idx="5"/>
          </p:nvPr>
        </p:nvSpPr>
        <p:spPr/>
        <p:txBody>
          <a:bodyPr/>
          <a:lstStyle/>
          <a:p>
            <a:fld id="{96E4494B-DBCC-4754-B004-96EEB8590566}" type="slidenum">
              <a:rPr lang="en-GB" smtClean="0"/>
              <a:t>8</a:t>
            </a:fld>
            <a:endParaRPr lang="en-GB"/>
          </a:p>
        </p:txBody>
      </p:sp>
    </p:spTree>
    <p:extLst>
      <p:ext uri="{BB962C8B-B14F-4D97-AF65-F5344CB8AC3E}">
        <p14:creationId xmlns:p14="http://schemas.microsoft.com/office/powerpoint/2010/main" val="2107896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100 parks on the Birmingham City Council YouTube Channel, each site has a drone flyover to give a feel of what the park looks like.</a:t>
            </a:r>
          </a:p>
          <a:p>
            <a:endParaRPr lang="en-GB" dirty="0"/>
          </a:p>
          <a:p>
            <a:r>
              <a:rPr lang="en-GB" dirty="0"/>
              <a:t>Many of the parks also have a webpage giving the location and facilities. </a:t>
            </a:r>
          </a:p>
          <a:p>
            <a:endParaRPr lang="en-GB" dirty="0"/>
          </a:p>
          <a:p>
            <a:r>
              <a:rPr lang="en-GB" dirty="0"/>
              <a:t>You can also use the: “Find a park” search on the BCC Website.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are also other resources available to help explore the city’s green spaces such as </a:t>
            </a:r>
            <a:r>
              <a:rPr lang="en-GB" dirty="0" err="1"/>
              <a:t>EcoBirmingham’s</a:t>
            </a:r>
            <a:r>
              <a:rPr lang="en-GB" dirty="0"/>
              <a:t> “</a:t>
            </a:r>
            <a:r>
              <a:rPr lang="en-GB" b="0" i="0" dirty="0">
                <a:solidFill>
                  <a:srgbClr val="606A71"/>
                </a:solidFill>
                <a:effectLst/>
                <a:latin typeface="Montserrat" panose="00000500000000000000" pitchFamily="2" charset="0"/>
              </a:rPr>
              <a:t>69wards by bike or foot” maps available on their website.</a:t>
            </a:r>
          </a:p>
          <a:p>
            <a:endParaRPr lang="en-GB" dirty="0"/>
          </a:p>
        </p:txBody>
      </p:sp>
      <p:sp>
        <p:nvSpPr>
          <p:cNvPr id="4" name="Slide Number Placeholder 3"/>
          <p:cNvSpPr>
            <a:spLocks noGrp="1"/>
          </p:cNvSpPr>
          <p:nvPr>
            <p:ph type="sldNum" sz="quarter" idx="5"/>
          </p:nvPr>
        </p:nvSpPr>
        <p:spPr/>
        <p:txBody>
          <a:bodyPr/>
          <a:lstStyle/>
          <a:p>
            <a:fld id="{96E4494B-DBCC-4754-B004-96EEB8590566}" type="slidenum">
              <a:rPr lang="en-GB" smtClean="0"/>
              <a:t>9</a:t>
            </a:fld>
            <a:endParaRPr lang="en-GB"/>
          </a:p>
        </p:txBody>
      </p:sp>
    </p:spTree>
    <p:extLst>
      <p:ext uri="{BB962C8B-B14F-4D97-AF65-F5344CB8AC3E}">
        <p14:creationId xmlns:p14="http://schemas.microsoft.com/office/powerpoint/2010/main" val="1209484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Protecting Biodiversity</a:t>
            </a:r>
          </a:p>
          <a:p>
            <a:endParaRPr lang="en-GB" b="1" dirty="0"/>
          </a:p>
          <a:p>
            <a:r>
              <a:rPr lang="en-GB" dirty="0"/>
              <a:t>Local initiatives, such as those led by the </a:t>
            </a:r>
            <a:r>
              <a:rPr lang="en-GB" b="1" dirty="0"/>
              <a:t>Birmingham and Black Country Wildlife Trust</a:t>
            </a:r>
            <a:r>
              <a:rPr lang="en-GB" dirty="0"/>
              <a:t>, focus on habitat preservation, species monitoring, and community education. </a:t>
            </a:r>
          </a:p>
          <a:p>
            <a:endParaRPr lang="en-GB" dirty="0"/>
          </a:p>
          <a:p>
            <a:r>
              <a:rPr lang="en-GB" dirty="0"/>
              <a:t>The city's commitment to expanding green corridors and sustainable urban planning ensures that both residents and wildlife coexist harmoniously.</a:t>
            </a:r>
          </a:p>
          <a:p>
            <a:endParaRPr lang="en-GB" dirty="0"/>
          </a:p>
          <a:p>
            <a:r>
              <a:rPr lang="en-GB" dirty="0"/>
              <a:t>Birmingham’s natural environment demonstrates the resilience of flora and fauna, even in urban settings. Its parks and reserves offer residents and visitors a chance to appreciate the city’s living treasures while highlighting the importance of conservation efforts.</a:t>
            </a:r>
          </a:p>
          <a:p>
            <a:endParaRPr lang="en-GB" dirty="0"/>
          </a:p>
          <a:p>
            <a:r>
              <a:rPr lang="en-GB" dirty="0"/>
              <a:t>Peregrine falcon, muntjac deer, hummingbird hawkmoth.</a:t>
            </a:r>
          </a:p>
          <a:p>
            <a:endParaRPr lang="en-GB" dirty="0"/>
          </a:p>
        </p:txBody>
      </p:sp>
      <p:sp>
        <p:nvSpPr>
          <p:cNvPr id="4" name="Slide Number Placeholder 3"/>
          <p:cNvSpPr>
            <a:spLocks noGrp="1"/>
          </p:cNvSpPr>
          <p:nvPr>
            <p:ph type="sldNum" sz="quarter" idx="5"/>
          </p:nvPr>
        </p:nvSpPr>
        <p:spPr/>
        <p:txBody>
          <a:bodyPr/>
          <a:lstStyle/>
          <a:p>
            <a:fld id="{96E4494B-DBCC-4754-B004-96EEB8590566}" type="slidenum">
              <a:rPr lang="en-GB" smtClean="0"/>
              <a:t>10</a:t>
            </a:fld>
            <a:endParaRPr lang="en-GB"/>
          </a:p>
        </p:txBody>
      </p:sp>
    </p:spTree>
    <p:extLst>
      <p:ext uri="{BB962C8B-B14F-4D97-AF65-F5344CB8AC3E}">
        <p14:creationId xmlns:p14="http://schemas.microsoft.com/office/powerpoint/2010/main" val="967114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Wild garlic, red clover, London plane tree</a:t>
            </a:r>
          </a:p>
        </p:txBody>
      </p:sp>
      <p:sp>
        <p:nvSpPr>
          <p:cNvPr id="4" name="Slide Number Placeholder 3"/>
          <p:cNvSpPr>
            <a:spLocks noGrp="1"/>
          </p:cNvSpPr>
          <p:nvPr>
            <p:ph type="sldNum" sz="quarter" idx="5"/>
          </p:nvPr>
        </p:nvSpPr>
        <p:spPr/>
        <p:txBody>
          <a:bodyPr/>
          <a:lstStyle/>
          <a:p>
            <a:fld id="{96E4494B-DBCC-4754-B004-96EEB8590566}" type="slidenum">
              <a:rPr lang="en-GB" smtClean="0"/>
              <a:t>11</a:t>
            </a:fld>
            <a:endParaRPr lang="en-GB"/>
          </a:p>
        </p:txBody>
      </p:sp>
    </p:spTree>
    <p:extLst>
      <p:ext uri="{BB962C8B-B14F-4D97-AF65-F5344CB8AC3E}">
        <p14:creationId xmlns:p14="http://schemas.microsoft.com/office/powerpoint/2010/main" val="344234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6E4494B-DBCC-4754-B004-96EEB8590566}" type="slidenum">
              <a:rPr lang="en-GB" smtClean="0"/>
              <a:t>12</a:t>
            </a:fld>
            <a:endParaRPr lang="en-GB"/>
          </a:p>
        </p:txBody>
      </p:sp>
    </p:spTree>
    <p:extLst>
      <p:ext uri="{BB962C8B-B14F-4D97-AF65-F5344CB8AC3E}">
        <p14:creationId xmlns:p14="http://schemas.microsoft.com/office/powerpoint/2010/main" val="3738233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https://www.birmingham.gov.uk/info/50273/our_future_city_plan_ofcp/2518/our_future_nature_city_plan/2</a:t>
            </a:r>
          </a:p>
          <a:p>
            <a:pPr algn="l"/>
            <a:endParaRPr lang="en-GB" dirty="0"/>
          </a:p>
          <a:p>
            <a:pPr algn="l"/>
            <a:r>
              <a:rPr lang="en-GB" dirty="0"/>
              <a:t>City of Nature Plan: https://naturallybirmingham.org/birmingham-city-of-nature-delivery-framework/ </a:t>
            </a:r>
          </a:p>
        </p:txBody>
      </p:sp>
      <p:sp>
        <p:nvSpPr>
          <p:cNvPr id="4" name="Slide Number Placeholder 3"/>
          <p:cNvSpPr>
            <a:spLocks noGrp="1"/>
          </p:cNvSpPr>
          <p:nvPr>
            <p:ph type="sldNum" sz="quarter" idx="5"/>
          </p:nvPr>
        </p:nvSpPr>
        <p:spPr/>
        <p:txBody>
          <a:bodyPr/>
          <a:lstStyle/>
          <a:p>
            <a:fld id="{96E4494B-DBCC-4754-B004-96EEB8590566}" type="slidenum">
              <a:rPr lang="en-GB" smtClean="0"/>
              <a:t>14</a:t>
            </a:fld>
            <a:endParaRPr lang="en-GB"/>
          </a:p>
        </p:txBody>
      </p:sp>
    </p:spTree>
    <p:extLst>
      <p:ext uri="{BB962C8B-B14F-4D97-AF65-F5344CB8AC3E}">
        <p14:creationId xmlns:p14="http://schemas.microsoft.com/office/powerpoint/2010/main" val="1050794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231F20"/>
                </a:solidFill>
                <a:effectLst/>
                <a:latin typeface="Noto Sans Display"/>
              </a:rPr>
              <a:t>West Midland Combined Authority</a:t>
            </a:r>
          </a:p>
          <a:p>
            <a:pPr algn="l"/>
            <a:endParaRPr lang="en-GB" b="0" i="0" dirty="0">
              <a:solidFill>
                <a:srgbClr val="231F20"/>
              </a:solidFill>
              <a:effectLst/>
              <a:latin typeface="Noto Sans Display"/>
            </a:endParaRPr>
          </a:p>
          <a:p>
            <a:pPr algn="l"/>
            <a:r>
              <a:rPr lang="en-GB" b="0" i="0" dirty="0">
                <a:solidFill>
                  <a:srgbClr val="231F20"/>
                </a:solidFill>
                <a:effectLst/>
                <a:latin typeface="Noto Sans Display"/>
              </a:rPr>
              <a:t>The requirement for Local Nature Recovery Strategies (LNRS) across the whole of England were set out in the Environment Act 2021.  Following this in March 2023 DEFRA published the </a:t>
            </a:r>
            <a:r>
              <a:rPr lang="en-GB" b="0" i="1" dirty="0">
                <a:solidFill>
                  <a:srgbClr val="231F20"/>
                </a:solidFill>
                <a:effectLst/>
                <a:latin typeface="Noto Sans Display"/>
              </a:rPr>
              <a:t>Local nature recovery strategy statutory guidance - What a local nature recovery strategy should contain</a:t>
            </a:r>
            <a:r>
              <a:rPr lang="en-GB" b="0" i="0" dirty="0">
                <a:solidFill>
                  <a:srgbClr val="231F20"/>
                </a:solidFill>
                <a:effectLst/>
                <a:latin typeface="Noto Sans Display"/>
              </a:rPr>
              <a:t> document which sits alongside the </a:t>
            </a:r>
            <a:r>
              <a:rPr lang="en-GB" b="0" i="1" dirty="0" err="1">
                <a:solidFill>
                  <a:srgbClr val="231F20"/>
                </a:solidFill>
                <a:effectLst/>
                <a:latin typeface="Noto Sans Display"/>
              </a:rPr>
              <a:t>The</a:t>
            </a:r>
            <a:r>
              <a:rPr lang="en-GB" b="0" i="1" dirty="0">
                <a:solidFill>
                  <a:srgbClr val="231F20"/>
                </a:solidFill>
                <a:effectLst/>
                <a:latin typeface="Noto Sans Display"/>
              </a:rPr>
              <a:t> Environment (Local Nature Recovery Strategies) (Procedure) Regulations 2023 (LNRS Regs).</a:t>
            </a:r>
            <a:r>
              <a:rPr lang="en-GB" b="0" i="0" dirty="0">
                <a:solidFill>
                  <a:srgbClr val="231F20"/>
                </a:solidFill>
                <a:effectLst/>
                <a:latin typeface="Noto Sans Display"/>
              </a:rPr>
              <a:t> </a:t>
            </a:r>
          </a:p>
          <a:p>
            <a:pPr algn="l"/>
            <a:r>
              <a:rPr lang="en-GB" b="0" i="0" dirty="0">
                <a:solidFill>
                  <a:srgbClr val="231F20"/>
                </a:solidFill>
                <a:effectLst/>
                <a:latin typeface="Noto Sans Display"/>
              </a:rPr>
              <a:t>The LNRS Regs came into force on 13th April 2023 with the WMCA being appointed as Responsible Authority for delivering the LNRS for the West Midlands region in June 2023.    </a:t>
            </a:r>
          </a:p>
          <a:p>
            <a:pPr algn="l"/>
            <a:r>
              <a:rPr lang="en-GB" b="0" i="0" dirty="0">
                <a:solidFill>
                  <a:srgbClr val="231F20"/>
                </a:solidFill>
                <a:effectLst/>
                <a:latin typeface="Noto Sans Display"/>
              </a:rPr>
              <a:t>This LNRS boundary is defined as being those administrative areas covered by the following local authorities:</a:t>
            </a:r>
          </a:p>
          <a:p>
            <a:pPr algn="l">
              <a:buFont typeface="Arial" panose="020B0604020202020204" pitchFamily="34" charset="0"/>
              <a:buChar char="•"/>
            </a:pPr>
            <a:r>
              <a:rPr lang="en-GB" b="0" i="0" dirty="0">
                <a:solidFill>
                  <a:srgbClr val="231F20"/>
                </a:solidFill>
                <a:effectLst/>
                <a:latin typeface="Noto Sans Display"/>
              </a:rPr>
              <a:t>Birmingham City Council;</a:t>
            </a:r>
          </a:p>
          <a:p>
            <a:pPr algn="l">
              <a:buFont typeface="Arial" panose="020B0604020202020204" pitchFamily="34" charset="0"/>
              <a:buChar char="•"/>
            </a:pPr>
            <a:r>
              <a:rPr lang="en-GB" b="0" i="0" dirty="0">
                <a:solidFill>
                  <a:srgbClr val="231F20"/>
                </a:solidFill>
                <a:effectLst/>
                <a:latin typeface="Noto Sans Display"/>
              </a:rPr>
              <a:t>Coventry City Council;</a:t>
            </a:r>
          </a:p>
          <a:p>
            <a:pPr algn="l">
              <a:buFont typeface="Arial" panose="020B0604020202020204" pitchFamily="34" charset="0"/>
              <a:buChar char="•"/>
            </a:pPr>
            <a:r>
              <a:rPr lang="en-GB" b="0" i="0" dirty="0">
                <a:solidFill>
                  <a:srgbClr val="231F20"/>
                </a:solidFill>
                <a:effectLst/>
                <a:latin typeface="Noto Sans Display"/>
              </a:rPr>
              <a:t>Dudley Borough Council;</a:t>
            </a:r>
          </a:p>
          <a:p>
            <a:pPr algn="l">
              <a:buFont typeface="Arial" panose="020B0604020202020204" pitchFamily="34" charset="0"/>
              <a:buChar char="•"/>
            </a:pPr>
            <a:r>
              <a:rPr lang="en-GB" b="0" i="0" dirty="0">
                <a:solidFill>
                  <a:srgbClr val="231F20"/>
                </a:solidFill>
                <a:effectLst/>
                <a:latin typeface="Noto Sans Display"/>
              </a:rPr>
              <a:t>Sandwell Borough Council;</a:t>
            </a:r>
          </a:p>
          <a:p>
            <a:pPr algn="l">
              <a:buFont typeface="Arial" panose="020B0604020202020204" pitchFamily="34" charset="0"/>
              <a:buChar char="•"/>
            </a:pPr>
            <a:r>
              <a:rPr lang="en-GB" b="0" i="0" dirty="0">
                <a:solidFill>
                  <a:srgbClr val="231F20"/>
                </a:solidFill>
                <a:effectLst/>
                <a:latin typeface="Noto Sans Display"/>
              </a:rPr>
              <a:t>Solihull Borough Council;</a:t>
            </a:r>
          </a:p>
          <a:p>
            <a:pPr algn="l">
              <a:buFont typeface="Arial" panose="020B0604020202020204" pitchFamily="34" charset="0"/>
              <a:buChar char="•"/>
            </a:pPr>
            <a:r>
              <a:rPr lang="en-GB" b="0" i="0" dirty="0">
                <a:solidFill>
                  <a:srgbClr val="231F20"/>
                </a:solidFill>
                <a:effectLst/>
                <a:latin typeface="Noto Sans Display"/>
              </a:rPr>
              <a:t>Walsall Borough Council; and</a:t>
            </a:r>
          </a:p>
          <a:p>
            <a:pPr algn="l">
              <a:buFont typeface="Arial" panose="020B0604020202020204" pitchFamily="34" charset="0"/>
              <a:buChar char="•"/>
            </a:pPr>
            <a:r>
              <a:rPr lang="en-GB" b="0" i="0" dirty="0">
                <a:solidFill>
                  <a:srgbClr val="231F20"/>
                </a:solidFill>
                <a:effectLst/>
                <a:latin typeface="Noto Sans Display"/>
              </a:rPr>
              <a:t>Wolverhampton City Council.</a:t>
            </a:r>
          </a:p>
          <a:p>
            <a:pPr algn="l"/>
            <a:r>
              <a:rPr lang="en-GB" b="0" i="0" dirty="0">
                <a:solidFill>
                  <a:srgbClr val="231F20"/>
                </a:solidFill>
                <a:effectLst/>
                <a:latin typeface="Noto Sans Display"/>
              </a:rPr>
              <a:t>These local authorities and Natural England are recognised in the LNRS Regs as ‘Supporting Authorities’ and we shall be working in partnership with them to prepare the LNRS.</a:t>
            </a:r>
          </a:p>
          <a:p>
            <a:endParaRPr lang="en-GB" dirty="0"/>
          </a:p>
          <a:p>
            <a:r>
              <a:rPr lang="en-GB" dirty="0"/>
              <a:t>https://www.wmca.org.uk/what-we-do/environment-energy/local-nature-recovery-strategy-for-the-west-midlands/</a:t>
            </a:r>
          </a:p>
          <a:p>
            <a:endParaRPr lang="en-GB" dirty="0"/>
          </a:p>
          <a:p>
            <a:endParaRPr lang="en-GB" b="0" i="0" dirty="0">
              <a:solidFill>
                <a:srgbClr val="000000"/>
              </a:solidFill>
              <a:effectLst/>
              <a:latin typeface="Rubik"/>
            </a:endParaRPr>
          </a:p>
          <a:p>
            <a:r>
              <a:rPr lang="en-GB" b="0" i="0" dirty="0">
                <a:solidFill>
                  <a:srgbClr val="000000"/>
                </a:solidFill>
                <a:effectLst/>
                <a:latin typeface="Rubik"/>
              </a:rPr>
              <a:t>The Birmingham &amp; Black Country Wildlife Trust and </a:t>
            </a:r>
            <a:r>
              <a:rPr lang="en-GB" b="0" i="0" dirty="0" err="1">
                <a:solidFill>
                  <a:srgbClr val="000000"/>
                </a:solidFill>
                <a:effectLst/>
                <a:latin typeface="Rubik"/>
              </a:rPr>
              <a:t>EcoRecord</a:t>
            </a:r>
            <a:r>
              <a:rPr lang="en-GB" b="0" i="0" dirty="0">
                <a:solidFill>
                  <a:srgbClr val="000000"/>
                </a:solidFill>
                <a:effectLst/>
                <a:latin typeface="Rubik"/>
              </a:rPr>
              <a:t> </a:t>
            </a:r>
          </a:p>
          <a:p>
            <a:endParaRPr lang="en-GB" dirty="0"/>
          </a:p>
          <a:p>
            <a:pPr algn="l"/>
            <a:r>
              <a:rPr lang="en-GB" b="0" i="0" dirty="0">
                <a:solidFill>
                  <a:srgbClr val="000000"/>
                </a:solidFill>
                <a:effectLst/>
                <a:latin typeface="Rubik"/>
              </a:rPr>
              <a:t>Local Nature Recovery Strategies (LNRS) are a flagship measure in the Environment Act. They are a new system of spatial strategies for nature which will plan, map, and help drive more coordinated, practical, focussed action and investment in nature’s recovery to build the national Nature Recovery Network.</a:t>
            </a:r>
          </a:p>
          <a:p>
            <a:pPr algn="l"/>
            <a:r>
              <a:rPr lang="en-GB" b="0" i="0" dirty="0">
                <a:solidFill>
                  <a:srgbClr val="000000"/>
                </a:solidFill>
                <a:effectLst/>
                <a:latin typeface="Rubik"/>
              </a:rPr>
              <a:t>The Birmingham &amp; Black Country Wildlife Trust and </a:t>
            </a:r>
            <a:r>
              <a:rPr lang="en-GB" b="0" i="0" dirty="0" err="1">
                <a:solidFill>
                  <a:srgbClr val="000000"/>
                </a:solidFill>
                <a:effectLst/>
                <a:latin typeface="Rubik"/>
              </a:rPr>
              <a:t>EcoRecord</a:t>
            </a:r>
            <a:r>
              <a:rPr lang="en-GB" b="0" i="0" dirty="0">
                <a:solidFill>
                  <a:srgbClr val="000000"/>
                </a:solidFill>
                <a:effectLst/>
                <a:latin typeface="Rubik"/>
              </a:rPr>
              <a:t> (the Local Environmental Record Centre for Birmingham and the Black Country) have been commissioned by the four Black Country local authorities (Dudley MBC, Sandwell MBC, Walsall MBC and Wolverhampton City Council, supported by the Black Country Consortium) to undertake an analysis of evidence to produce a draft Local Nature Recovery map and develop the Local Nature Recovery Strategy (LNRS) approach for the Black Country.</a:t>
            </a:r>
          </a:p>
          <a:p>
            <a:pPr algn="l"/>
            <a:endParaRPr lang="en-GB" b="0" i="0" dirty="0">
              <a:solidFill>
                <a:srgbClr val="000000"/>
              </a:solidFill>
              <a:effectLst/>
              <a:latin typeface="Rubik"/>
            </a:endParaRPr>
          </a:p>
          <a:p>
            <a:r>
              <a:rPr lang="en-GB" dirty="0"/>
              <a:t>https://www.bbcwildlife.org.uk/local-nature-recovery-strategy-lnrs</a:t>
            </a:r>
          </a:p>
          <a:p>
            <a:endParaRPr lang="en-GB" dirty="0"/>
          </a:p>
        </p:txBody>
      </p:sp>
      <p:sp>
        <p:nvSpPr>
          <p:cNvPr id="4" name="Slide Number Placeholder 3"/>
          <p:cNvSpPr>
            <a:spLocks noGrp="1"/>
          </p:cNvSpPr>
          <p:nvPr>
            <p:ph type="sldNum" sz="quarter" idx="5"/>
          </p:nvPr>
        </p:nvSpPr>
        <p:spPr/>
        <p:txBody>
          <a:bodyPr/>
          <a:lstStyle/>
          <a:p>
            <a:fld id="{96E4494B-DBCC-4754-B004-96EEB8590566}" type="slidenum">
              <a:rPr lang="en-GB" smtClean="0"/>
              <a:t>15</a:t>
            </a:fld>
            <a:endParaRPr lang="en-GB"/>
          </a:p>
        </p:txBody>
      </p:sp>
    </p:spTree>
    <p:extLst>
      <p:ext uri="{BB962C8B-B14F-4D97-AF65-F5344CB8AC3E}">
        <p14:creationId xmlns:p14="http://schemas.microsoft.com/office/powerpoint/2010/main" val="2490879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2008 Global financial crises.</a:t>
            </a:r>
          </a:p>
          <a:p>
            <a:endParaRPr lang="en-GB" dirty="0"/>
          </a:p>
          <a:p>
            <a:r>
              <a:rPr lang="en-GB" dirty="0"/>
              <a:t>In 2015 (when we were still part of the EU) a dawning realisation began in the European Environment Agency about the state of the environment and its relationship to health. Although many people had believed this for many years and had been campaigning for 100’s years. It seemed that at last it had been recognised at the highest level.</a:t>
            </a:r>
          </a:p>
          <a:p>
            <a:endParaRPr lang="en-GB" dirty="0"/>
          </a:p>
          <a:p>
            <a:pPr algn="l">
              <a:buNone/>
            </a:pPr>
            <a:r>
              <a:rPr lang="en-GB" b="0" i="0" dirty="0">
                <a:solidFill>
                  <a:srgbClr val="333333"/>
                </a:solidFill>
                <a:effectLst/>
                <a:latin typeface="Open Sans" panose="020B0606030504020204" pitchFamily="34" charset="0"/>
              </a:rPr>
              <a:t>In 2015 One of the three thematic priority objectives set out in the EU's 7th Environment Action Programme is 'to safeguard citizens from environment-related pressures and risks to health and well-being’.</a:t>
            </a:r>
            <a:r>
              <a:rPr lang="en-GB" b="0" i="0" baseline="30000" dirty="0">
                <a:solidFill>
                  <a:srgbClr val="333333"/>
                </a:solidFill>
                <a:effectLst/>
                <a:latin typeface="Open Sans" panose="020B0606030504020204" pitchFamily="34" charset="0"/>
              </a:rPr>
              <a:t> </a:t>
            </a:r>
            <a:r>
              <a:rPr lang="en-GB" b="0" i="0" dirty="0">
                <a:solidFill>
                  <a:srgbClr val="333333"/>
                </a:solidFill>
                <a:effectLst/>
                <a:latin typeface="Open Sans" panose="020B0606030504020204" pitchFamily="34" charset="0"/>
              </a:rPr>
              <a:t>At the global level, the World Health Organization (WHO) and related United Nations (UN) processes address a range of environmental and climate-related challenges to health and well-being.</a:t>
            </a:r>
          </a:p>
          <a:p>
            <a:pPr algn="l">
              <a:buNone/>
            </a:pPr>
            <a:endParaRPr lang="en-GB" b="1" i="0" dirty="0">
              <a:solidFill>
                <a:srgbClr val="637E22"/>
              </a:solidFill>
              <a:effectLst/>
              <a:latin typeface="Open Sans" panose="020B0606030504020204" pitchFamily="34" charset="0"/>
            </a:endParaRPr>
          </a:p>
          <a:p>
            <a:pPr algn="l"/>
            <a:r>
              <a:rPr lang="en-GB" b="0" i="0" dirty="0">
                <a:solidFill>
                  <a:srgbClr val="333333"/>
                </a:solidFill>
                <a:effectLst/>
                <a:latin typeface="Open Sans" panose="020B0606030504020204" pitchFamily="34" charset="0"/>
              </a:rPr>
              <a:t>However, there were still knowledge gaps, uncertainties and shortages of data limiting understanding of the complex interactions between human health, multiple environmental pressures, and social and demographic factors. And most importantly how were we all going to afford to solve these problems.</a:t>
            </a:r>
          </a:p>
          <a:p>
            <a:pPr algn="l"/>
            <a:endParaRPr lang="en-GB" b="0" i="0" dirty="0">
              <a:solidFill>
                <a:srgbClr val="333333"/>
              </a:solidFill>
              <a:effectLst/>
              <a:latin typeface="Open Sans" panose="020B0606030504020204" pitchFamily="34" charset="0"/>
            </a:endParaRPr>
          </a:p>
          <a:p>
            <a:pPr algn="l"/>
            <a:r>
              <a:rPr lang="en-GB" b="0" i="0" dirty="0">
                <a:solidFill>
                  <a:srgbClr val="333333"/>
                </a:solidFill>
                <a:effectLst/>
                <a:latin typeface="Open Sans" panose="020B0606030504020204" pitchFamily="34" charset="0"/>
              </a:rPr>
              <a:t>This search for a better understanding led to many inquiries and research to fill in the gaps.</a:t>
            </a:r>
          </a:p>
          <a:p>
            <a:endParaRPr lang="en-GB" dirty="0"/>
          </a:p>
          <a:p>
            <a:r>
              <a:rPr lang="en-GB" dirty="0"/>
              <a:t>In July 2016, the Communities and Local Government Select Committee conducted an inquiry to examine the future of public parks, with a specific focus on asking why parks matter, what challenges the parks sector is facing, and how a sustainable future can be secured for parks. </a:t>
            </a:r>
          </a:p>
          <a:p>
            <a:endParaRPr lang="en-GB" dirty="0"/>
          </a:p>
          <a:p>
            <a:r>
              <a:rPr lang="en-GB" dirty="0"/>
              <a:t>Recommendation Ten: The Minister should issue guidance to local authorities setting out key principles for the appropriate governance and accountability arrangements in non-traditionally managed parks which could be put in place as part of any emerging or alternative model for parks management. Such principles might include the involvement of local people in the governance and oversight arrangements and decision-making, or the establishment of appropriate objectives with which the activities of the management model must be aligned. Whatever innovative arrangement may be adopted, ownership of parks should stay with local authorities, as democratically accountable bodies. A new trust, for example, should have a long lease of a park, rather than taking over the freehold. </a:t>
            </a:r>
          </a:p>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96E4494B-DBCC-4754-B004-96EEB8590566}" type="slidenum">
              <a:rPr lang="en-GB" smtClean="0"/>
              <a:t>16</a:t>
            </a:fld>
            <a:endParaRPr lang="en-GB"/>
          </a:p>
        </p:txBody>
      </p:sp>
    </p:spTree>
    <p:extLst>
      <p:ext uri="{BB962C8B-B14F-4D97-AF65-F5344CB8AC3E}">
        <p14:creationId xmlns:p14="http://schemas.microsoft.com/office/powerpoint/2010/main" val="2948357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more people are involved in the activation of parks and all green and blue spaces, and grey spaces too. In fact, their whole neighbourhood. The more benefits they receive and the less it costs to deliver them.</a:t>
            </a:r>
          </a:p>
          <a:p>
            <a:endParaRPr lang="en-GB" dirty="0"/>
          </a:p>
          <a:p>
            <a:r>
              <a:rPr lang="en-GB" dirty="0"/>
              <a:t>Even if people do no more than use their parks well that will reduce the cost of managing parks.</a:t>
            </a:r>
          </a:p>
          <a:p>
            <a:endParaRPr lang="en-GB" dirty="0"/>
          </a:p>
          <a:p>
            <a:r>
              <a:rPr lang="en-GB" dirty="0"/>
              <a:t>It also has the potential of reducing the cost of delivering other council services.</a:t>
            </a:r>
          </a:p>
        </p:txBody>
      </p:sp>
      <p:sp>
        <p:nvSpPr>
          <p:cNvPr id="4" name="Slide Number Placeholder 3"/>
          <p:cNvSpPr>
            <a:spLocks noGrp="1"/>
          </p:cNvSpPr>
          <p:nvPr>
            <p:ph type="sldNum" sz="quarter" idx="5"/>
          </p:nvPr>
        </p:nvSpPr>
        <p:spPr/>
        <p:txBody>
          <a:bodyPr/>
          <a:lstStyle/>
          <a:p>
            <a:fld id="{96E4494B-DBCC-4754-B004-96EEB8590566}" type="slidenum">
              <a:rPr lang="en-GB" smtClean="0"/>
              <a:t>17</a:t>
            </a:fld>
            <a:endParaRPr lang="en-GB"/>
          </a:p>
        </p:txBody>
      </p:sp>
    </p:spTree>
    <p:extLst>
      <p:ext uri="{BB962C8B-B14F-4D97-AF65-F5344CB8AC3E}">
        <p14:creationId xmlns:p14="http://schemas.microsoft.com/office/powerpoint/2010/main" val="40307627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Phew!</a:t>
            </a:r>
          </a:p>
          <a:p>
            <a:endParaRPr lang="en-GB" dirty="0"/>
          </a:p>
          <a:p>
            <a:r>
              <a:rPr lang="en-GB" dirty="0"/>
              <a:t>That would have been awful if after all this time, we hadn’t been going in the right direction.</a:t>
            </a:r>
          </a:p>
          <a:p>
            <a:endParaRPr lang="en-GB" dirty="0"/>
          </a:p>
          <a:p>
            <a:pPr algn="l">
              <a:spcAft>
                <a:spcPts val="1500"/>
              </a:spcAft>
              <a:buNone/>
            </a:pPr>
            <a:r>
              <a:rPr lang="en-GB" b="1" i="0" dirty="0">
                <a:solidFill>
                  <a:srgbClr val="0B0C0C"/>
                </a:solidFill>
                <a:effectLst/>
                <a:latin typeface="GDS Transport"/>
              </a:rPr>
              <a:t>Key recommendations</a:t>
            </a:r>
          </a:p>
          <a:p>
            <a:pPr algn="l">
              <a:spcAft>
                <a:spcPts val="1500"/>
              </a:spcAft>
              <a:buNone/>
            </a:pPr>
            <a:r>
              <a:rPr lang="en-GB" b="0" i="0" dirty="0">
                <a:solidFill>
                  <a:srgbClr val="0B0C0C"/>
                </a:solidFill>
                <a:effectLst/>
                <a:latin typeface="GDS Transport"/>
              </a:rPr>
              <a:t>The report identified three principal recommendations that can be applied across both local and central government’s strategy and approach. These are:</a:t>
            </a:r>
          </a:p>
          <a:p>
            <a:pPr algn="l">
              <a:spcAft>
                <a:spcPts val="1500"/>
              </a:spcAft>
            </a:pPr>
            <a:r>
              <a:rPr lang="en-GB" b="1" i="0" dirty="0">
                <a:solidFill>
                  <a:srgbClr val="0B0C0C"/>
                </a:solidFill>
                <a:effectLst/>
                <a:latin typeface="GDS Transport"/>
              </a:rPr>
              <a:t>To establish a strategic approach to parks and green space delivery and management.</a:t>
            </a:r>
            <a:endParaRPr lang="en-GB" b="0" i="0" dirty="0">
              <a:solidFill>
                <a:srgbClr val="0B0C0C"/>
              </a:solidFill>
              <a:effectLst/>
              <a:latin typeface="GDS Transport"/>
            </a:endParaRPr>
          </a:p>
          <a:p>
            <a:r>
              <a:rPr lang="en-GB" b="1" i="0" dirty="0">
                <a:solidFill>
                  <a:srgbClr val="0B0C0C"/>
                </a:solidFill>
                <a:effectLst/>
                <a:latin typeface="GDS Transport"/>
              </a:rPr>
              <a:t>To deliver parks and green spaces through collaborative and coordinated ways of working.</a:t>
            </a:r>
            <a:r>
              <a:rPr lang="en-GB" b="0" i="0" dirty="0">
                <a:solidFill>
                  <a:srgbClr val="0B0C0C"/>
                </a:solidFill>
                <a:effectLst/>
                <a:latin typeface="GDS Transport"/>
              </a:rPr>
              <a:t> </a:t>
            </a:r>
          </a:p>
          <a:p>
            <a:r>
              <a:rPr lang="en-GB" b="1" i="0" dirty="0">
                <a:solidFill>
                  <a:srgbClr val="0B0C0C"/>
                </a:solidFill>
                <a:effectLst/>
                <a:latin typeface="GDS Transport"/>
              </a:rPr>
              <a:t>To cultivate a focus on quality and innovation.</a:t>
            </a:r>
            <a:endParaRPr lang="en-GB" dirty="0"/>
          </a:p>
        </p:txBody>
      </p:sp>
      <p:sp>
        <p:nvSpPr>
          <p:cNvPr id="4" name="Slide Number Placeholder 3"/>
          <p:cNvSpPr>
            <a:spLocks noGrp="1"/>
          </p:cNvSpPr>
          <p:nvPr>
            <p:ph type="sldNum" sz="quarter" idx="5"/>
          </p:nvPr>
        </p:nvSpPr>
        <p:spPr/>
        <p:txBody>
          <a:bodyPr/>
          <a:lstStyle/>
          <a:p>
            <a:fld id="{96E4494B-DBCC-4754-B004-96EEB8590566}" type="slidenum">
              <a:rPr lang="en-GB" smtClean="0"/>
              <a:t>18</a:t>
            </a:fld>
            <a:endParaRPr lang="en-GB"/>
          </a:p>
        </p:txBody>
      </p:sp>
    </p:spTree>
    <p:extLst>
      <p:ext uri="{BB962C8B-B14F-4D97-AF65-F5344CB8AC3E}">
        <p14:creationId xmlns:p14="http://schemas.microsoft.com/office/powerpoint/2010/main" val="17586596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6A764-400A-856D-6F44-EC544F2E53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34F6E7-4A12-1336-978C-33FA690A32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7E31AA-1A4E-2A5C-AF77-25CC7B00ADE9}"/>
              </a:ext>
            </a:extLst>
          </p:cNvPr>
          <p:cNvSpPr>
            <a:spLocks noGrp="1"/>
          </p:cNvSpPr>
          <p:nvPr>
            <p:ph type="body" idx="1"/>
          </p:nvPr>
        </p:nvSpPr>
        <p:spPr/>
        <p:txBody>
          <a:bodyPr/>
          <a:lstStyle/>
          <a:p>
            <a:r>
              <a:rPr lang="en-GB" dirty="0"/>
              <a:t>BCC Webpage with links to some Alliance organisations in Birmingham:</a:t>
            </a:r>
          </a:p>
          <a:p>
            <a:endParaRPr lang="en-GB" dirty="0"/>
          </a:p>
          <a:p>
            <a:r>
              <a:rPr lang="en-GB" dirty="0"/>
              <a:t>https://www.birmingham.gov.uk/info/20010/parks_leisure_and_wellbeing/1158/improving_your_health_with_nature/3</a:t>
            </a:r>
          </a:p>
          <a:p>
            <a:endParaRPr lang="en-GB" dirty="0"/>
          </a:p>
          <a:p>
            <a:endParaRPr lang="en-GB" dirty="0"/>
          </a:p>
          <a:p>
            <a:r>
              <a:rPr lang="en-GB" dirty="0"/>
              <a:t> </a:t>
            </a:r>
          </a:p>
        </p:txBody>
      </p:sp>
      <p:sp>
        <p:nvSpPr>
          <p:cNvPr id="4" name="Slide Number Placeholder 3">
            <a:extLst>
              <a:ext uri="{FF2B5EF4-FFF2-40B4-BE49-F238E27FC236}">
                <a16:creationId xmlns:a16="http://schemas.microsoft.com/office/drawing/2014/main" id="{D11917A6-CBC7-E956-F57F-913EA59E7A35}"/>
              </a:ext>
            </a:extLst>
          </p:cNvPr>
          <p:cNvSpPr>
            <a:spLocks noGrp="1"/>
          </p:cNvSpPr>
          <p:nvPr>
            <p:ph type="sldNum" sz="quarter" idx="5"/>
          </p:nvPr>
        </p:nvSpPr>
        <p:spPr/>
        <p:txBody>
          <a:bodyPr/>
          <a:lstStyle/>
          <a:p>
            <a:fld id="{96E4494B-DBCC-4754-B004-96EEB8590566}" type="slidenum">
              <a:rPr lang="en-GB" smtClean="0"/>
              <a:t>19</a:t>
            </a:fld>
            <a:endParaRPr lang="en-GB"/>
          </a:p>
        </p:txBody>
      </p:sp>
    </p:spTree>
    <p:extLst>
      <p:ext uri="{BB962C8B-B14F-4D97-AF65-F5344CB8AC3E}">
        <p14:creationId xmlns:p14="http://schemas.microsoft.com/office/powerpoint/2010/main" val="3441751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BCC Webpage with links to some Alliance organisations in Birmingham:</a:t>
            </a:r>
          </a:p>
          <a:p>
            <a:endParaRPr lang="en-GB" dirty="0"/>
          </a:p>
          <a:p>
            <a:r>
              <a:rPr lang="en-GB" dirty="0"/>
              <a:t>https://www.birmingham.gov.uk/info/20010/parks_leisure_and_wellbeing/1158/improving_your_health_with_nature/3</a:t>
            </a:r>
          </a:p>
          <a:p>
            <a:endParaRPr lang="en-GB" dirty="0"/>
          </a:p>
          <a:p>
            <a:endParaRPr lang="en-GB" dirty="0"/>
          </a:p>
          <a:p>
            <a:r>
              <a:rPr lang="en-GB" dirty="0"/>
              <a:t> </a:t>
            </a:r>
          </a:p>
        </p:txBody>
      </p:sp>
      <p:sp>
        <p:nvSpPr>
          <p:cNvPr id="4" name="Slide Number Placeholder 3"/>
          <p:cNvSpPr>
            <a:spLocks noGrp="1"/>
          </p:cNvSpPr>
          <p:nvPr>
            <p:ph type="sldNum" sz="quarter" idx="5"/>
          </p:nvPr>
        </p:nvSpPr>
        <p:spPr/>
        <p:txBody>
          <a:bodyPr/>
          <a:lstStyle/>
          <a:p>
            <a:fld id="{96E4494B-DBCC-4754-B004-96EEB8590566}" type="slidenum">
              <a:rPr lang="en-GB" smtClean="0"/>
              <a:t>20</a:t>
            </a:fld>
            <a:endParaRPr lang="en-GB"/>
          </a:p>
        </p:txBody>
      </p:sp>
    </p:spTree>
    <p:extLst>
      <p:ext uri="{BB962C8B-B14F-4D97-AF65-F5344CB8AC3E}">
        <p14:creationId xmlns:p14="http://schemas.microsoft.com/office/powerpoint/2010/main" val="1680424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5BCAD085-E8A6-8845-BD4E-CB4CCA059FC4}" type="datetimeFigureOut">
              <a:rPr lang="en-US" smtClean="0"/>
              <a:t>3/21/2025</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1FF6DA9-008F-8B48-92A6-B652298478BF}" type="slidenum">
              <a:rPr lang="en-US" smtClean="0"/>
              <a:t>‹#›</a:t>
            </a:fld>
            <a:endParaRPr lang="en-US"/>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6392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80916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2963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3/21/2025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37404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3/21/2025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72405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3/21/2025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04539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3/21/2025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71095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74812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24252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18905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70525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accent1"/>
                </a:solidFill>
              </a:defRPr>
            </a:lvl1pPr>
          </a:lstStyle>
          <a:p>
            <a:fld id="{5BCAD085-E8A6-8845-BD4E-CB4CCA059FC4}" type="datetimeFigureOut">
              <a:rPr lang="en-US" smtClean="0"/>
              <a:t>3/21/2025</a:t>
            </a:fld>
            <a:endParaRPr lang="en-US"/>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accent1"/>
                </a:solidFill>
              </a:defRPr>
            </a:lvl1pPr>
          </a:lstStyle>
          <a:p>
            <a:endParaRPr lang="en-US"/>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accent1"/>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4990815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s://www.birmingham.gov.uk/findapar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naturallybirmingham.com/" TargetMode="External"/><Relationship Id="rId2" Type="http://schemas.openxmlformats.org/officeDocument/2006/relationships/hyperlink" Target="mailto:info@cityofnature.com" TargetMode="External"/><Relationship Id="rId1" Type="http://schemas.openxmlformats.org/officeDocument/2006/relationships/slideLayout" Target="../slideLayouts/slideLayout2.xml"/><Relationship Id="rId5" Type="http://schemas.openxmlformats.org/officeDocument/2006/relationships/hyperlink" Target="https://www.gov.uk/government/publications/sustaining-success-in-parks/sustaining-success-in-parks" TargetMode="Externa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0F30BB5-7BA0-4D79-B51D-809B0D796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3504714" y="244644"/>
            <a:ext cx="5068843" cy="5197425"/>
          </a:xfrm>
        </p:spPr>
        <p:txBody>
          <a:bodyPr anchor="ctr">
            <a:normAutofit/>
          </a:bodyPr>
          <a:lstStyle/>
          <a:p>
            <a:pPr algn="l"/>
            <a:r>
              <a:rPr lang="en-GB" sz="4700" dirty="0">
                <a:solidFill>
                  <a:schemeClr val="tx1"/>
                </a:solidFill>
              </a:rPr>
              <a:t>Urban Nature Development for a City of Nature </a:t>
            </a:r>
            <a:br>
              <a:rPr lang="en-GB" sz="4700" dirty="0">
                <a:solidFill>
                  <a:schemeClr val="tx1"/>
                </a:solidFill>
              </a:rPr>
            </a:br>
            <a:br>
              <a:rPr lang="en-GB" sz="4700" dirty="0">
                <a:solidFill>
                  <a:schemeClr val="tx1"/>
                </a:solidFill>
              </a:rPr>
            </a:br>
            <a:r>
              <a:rPr lang="en-GB" sz="4700" dirty="0">
                <a:solidFill>
                  <a:schemeClr val="tx1"/>
                </a:solidFill>
              </a:rPr>
              <a:t>End of FPA Project Report</a:t>
            </a:r>
          </a:p>
        </p:txBody>
      </p:sp>
      <p:sp>
        <p:nvSpPr>
          <p:cNvPr id="10" name="Rectangle 9">
            <a:extLst>
              <a:ext uri="{FF2B5EF4-FFF2-40B4-BE49-F238E27FC236}">
                <a16:creationId xmlns:a16="http://schemas.microsoft.com/office/drawing/2014/main" id="{44F561C9-F335-45B4-A0DC-68F946099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04866"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Subtitle 2"/>
          <p:cNvSpPr>
            <a:spLocks noGrp="1"/>
          </p:cNvSpPr>
          <p:nvPr>
            <p:ph type="subTitle" idx="1"/>
          </p:nvPr>
        </p:nvSpPr>
        <p:spPr>
          <a:xfrm>
            <a:off x="482599" y="821635"/>
            <a:ext cx="2379354" cy="5197425"/>
          </a:xfrm>
        </p:spPr>
        <p:txBody>
          <a:bodyPr anchor="ctr">
            <a:normAutofit/>
          </a:bodyPr>
          <a:lstStyle/>
          <a:p>
            <a:pPr algn="l"/>
            <a:r>
              <a:rPr lang="en-GB" dirty="0"/>
              <a:t>Midland Art Centre</a:t>
            </a:r>
            <a:r>
              <a:rPr dirty="0"/>
              <a:t> | </a:t>
            </a:r>
            <a:r>
              <a:rPr lang="en-GB" dirty="0"/>
              <a:t>Thursday</a:t>
            </a:r>
            <a:r>
              <a:rPr dirty="0"/>
              <a:t>, </a:t>
            </a:r>
            <a:r>
              <a:rPr lang="en-GB" dirty="0"/>
              <a:t>Mar</a:t>
            </a:r>
            <a:r>
              <a:rPr dirty="0"/>
              <a:t> 27, </a:t>
            </a:r>
            <a:r>
              <a:rPr lang="en-GB" dirty="0"/>
              <a:t>2025,</a:t>
            </a:r>
            <a:r>
              <a:rPr dirty="0"/>
              <a:t> | 10:00</a:t>
            </a:r>
            <a:r>
              <a:rPr lang="en-GB" dirty="0"/>
              <a:t> am</a:t>
            </a:r>
            <a:r>
              <a:rPr dirty="0"/>
              <a:t>  </a:t>
            </a:r>
            <a:r>
              <a:rPr lang="en-GB" dirty="0"/>
              <a:t>- 2pm</a:t>
            </a:r>
          </a:p>
        </p:txBody>
      </p:sp>
      <p:pic>
        <p:nvPicPr>
          <p:cNvPr id="4" name="Picture 3">
            <a:extLst>
              <a:ext uri="{FF2B5EF4-FFF2-40B4-BE49-F238E27FC236}">
                <a16:creationId xmlns:a16="http://schemas.microsoft.com/office/drawing/2014/main" id="{EE72A4DF-5562-AD0B-191F-19AB8226CA2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2889" y="5862163"/>
            <a:ext cx="3812846" cy="939176"/>
          </a:xfrm>
          <a:prstGeom prst="rect">
            <a:avLst/>
          </a:prstGeom>
          <a:ln>
            <a:solidFill>
              <a:schemeClr val="accent1">
                <a:lumMod val="75000"/>
              </a:schemeClr>
            </a:solidFill>
          </a:ln>
        </p:spPr>
      </p:pic>
      <p:pic>
        <p:nvPicPr>
          <p:cNvPr id="5" name="Picture 4">
            <a:extLst>
              <a:ext uri="{FF2B5EF4-FFF2-40B4-BE49-F238E27FC236}">
                <a16:creationId xmlns:a16="http://schemas.microsoft.com/office/drawing/2014/main" id="{EF586DB8-E321-DEB2-371F-72EAF2D4AD5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75197" y="405706"/>
            <a:ext cx="2271952" cy="1338034"/>
          </a:xfrm>
          <a:prstGeom prst="rect">
            <a:avLst/>
          </a:prstGeom>
        </p:spPr>
      </p:pic>
      <p:sp>
        <p:nvSpPr>
          <p:cNvPr id="6" name="TextBox 5">
            <a:extLst>
              <a:ext uri="{FF2B5EF4-FFF2-40B4-BE49-F238E27FC236}">
                <a16:creationId xmlns:a16="http://schemas.microsoft.com/office/drawing/2014/main" id="{F321ECFF-425D-5BE2-C1DA-636AF9B8DD33}"/>
              </a:ext>
            </a:extLst>
          </p:cNvPr>
          <p:cNvSpPr txBox="1"/>
          <p:nvPr/>
        </p:nvSpPr>
        <p:spPr>
          <a:xfrm>
            <a:off x="232047" y="5257403"/>
            <a:ext cx="8443419" cy="369332"/>
          </a:xfrm>
          <a:prstGeom prst="rect">
            <a:avLst/>
          </a:prstGeom>
          <a:solidFill>
            <a:schemeClr val="accent1">
              <a:lumMod val="60000"/>
              <a:lumOff val="40000"/>
            </a:schemeClr>
          </a:solidFill>
          <a:ln>
            <a:solidFill>
              <a:schemeClr val="accent1">
                <a:lumMod val="50000"/>
              </a:schemeClr>
            </a:solidFill>
          </a:ln>
        </p:spPr>
        <p:txBody>
          <a:bodyPr wrap="square" rtlCol="0">
            <a:spAutoFit/>
          </a:bodyPr>
          <a:lstStyle/>
          <a:p>
            <a:r>
              <a:rPr lang="en-GB" b="1" dirty="0"/>
              <a:t>Presented by: The City of Nature Team</a:t>
            </a:r>
          </a:p>
        </p:txBody>
      </p:sp>
      <p:pic>
        <p:nvPicPr>
          <p:cNvPr id="7" name="Picture 6" descr="A green and white logo&#10;&#10;AI-generated content may be incorrect.">
            <a:extLst>
              <a:ext uri="{FF2B5EF4-FFF2-40B4-BE49-F238E27FC236}">
                <a16:creationId xmlns:a16="http://schemas.microsoft.com/office/drawing/2014/main" id="{FAF26235-13A8-DB58-9461-2329FF6358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9972" y="6142379"/>
            <a:ext cx="743585" cy="567055"/>
          </a:xfrm>
          <a:prstGeom prst="rect">
            <a:avLst/>
          </a:prstGeom>
        </p:spPr>
      </p:pic>
      <p:pic>
        <p:nvPicPr>
          <p:cNvPr id="9" name="Picture 8" descr="A close up of a logo&#10;&#10;AI-generated content may be incorrect.">
            <a:extLst>
              <a:ext uri="{FF2B5EF4-FFF2-40B4-BE49-F238E27FC236}">
                <a16:creationId xmlns:a16="http://schemas.microsoft.com/office/drawing/2014/main" id="{A056B32F-9E4A-8BD6-97F6-E40260EB18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63464" y="6113803"/>
            <a:ext cx="2286000" cy="6242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709" y="294212"/>
            <a:ext cx="7406640" cy="1356360"/>
          </a:xfrm>
        </p:spPr>
        <p:txBody>
          <a:bodyPr/>
          <a:lstStyle/>
          <a:p>
            <a:r>
              <a:rPr lang="en-GB" dirty="0"/>
              <a:t>Meeting Overview</a:t>
            </a:r>
          </a:p>
        </p:txBody>
      </p:sp>
      <p:sp>
        <p:nvSpPr>
          <p:cNvPr id="3" name="Content Placeholder 2"/>
          <p:cNvSpPr>
            <a:spLocks noGrp="1"/>
          </p:cNvSpPr>
          <p:nvPr>
            <p:ph idx="1"/>
          </p:nvPr>
        </p:nvSpPr>
        <p:spPr>
          <a:xfrm>
            <a:off x="837709" y="1664749"/>
            <a:ext cx="7492336" cy="4038600"/>
          </a:xfrm>
        </p:spPr>
        <p:txBody>
          <a:bodyPr/>
          <a:lstStyle/>
          <a:p>
            <a:pPr marL="34290" indent="0">
              <a:buNone/>
            </a:pPr>
            <a:r>
              <a:rPr lang="en-GB" dirty="0"/>
              <a:t>I want to start by thanking you for being here today, and for everything that you have done to contribute to delivering the aims of the City of Nature Plan – so far.</a:t>
            </a:r>
          </a:p>
          <a:p>
            <a:pPr marL="34290" indent="0">
              <a:buNone/>
            </a:pPr>
            <a:r>
              <a:rPr lang="en-GB" dirty="0"/>
              <a:t>We are between the end of the Future Parks Accelerator project and the start button being pressed on the mechanism that will deliver the plan over the next 23 years.</a:t>
            </a:r>
          </a:p>
        </p:txBody>
      </p:sp>
      <p:pic>
        <p:nvPicPr>
          <p:cNvPr id="5" name="Picture 4" descr="A green circle with a leaf in it&#10;&#10;AI-generated content may be incorrect.">
            <a:extLst>
              <a:ext uri="{FF2B5EF4-FFF2-40B4-BE49-F238E27FC236}">
                <a16:creationId xmlns:a16="http://schemas.microsoft.com/office/drawing/2014/main" id="{DA91DB85-6FA9-8818-73E4-C2F0E7B7E93A}"/>
              </a:ext>
            </a:extLst>
          </p:cNvPr>
          <p:cNvPicPr>
            <a:picLocks noChangeAspect="1"/>
          </p:cNvPicPr>
          <p:nvPr/>
        </p:nvPicPr>
        <p:blipFill>
          <a:blip r:embed="rId3"/>
          <a:stretch>
            <a:fillRect/>
          </a:stretch>
        </p:blipFill>
        <p:spPr>
          <a:xfrm>
            <a:off x="7155724" y="280035"/>
            <a:ext cx="1485900" cy="1685925"/>
          </a:xfrm>
          <a:prstGeom prst="rect">
            <a:avLst/>
          </a:prstGeom>
        </p:spPr>
      </p:pic>
      <p:pic>
        <p:nvPicPr>
          <p:cNvPr id="7" name="Picture 6" descr="Wildflowers in summer">
            <a:extLst>
              <a:ext uri="{FF2B5EF4-FFF2-40B4-BE49-F238E27FC236}">
                <a16:creationId xmlns:a16="http://schemas.microsoft.com/office/drawing/2014/main" id="{99CF8F4E-07C3-5BC8-B582-F5394A872B1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7250" y="3659777"/>
            <a:ext cx="3654335" cy="2436223"/>
          </a:xfrm>
          <a:prstGeom prst="rect">
            <a:avLst/>
          </a:prstGeom>
        </p:spPr>
      </p:pic>
      <p:pic>
        <p:nvPicPr>
          <p:cNvPr id="9" name="Picture 8" descr="Shy fox hiding behind a tree">
            <a:extLst>
              <a:ext uri="{FF2B5EF4-FFF2-40B4-BE49-F238E27FC236}">
                <a16:creationId xmlns:a16="http://schemas.microsoft.com/office/drawing/2014/main" id="{A46836CA-58C7-575E-6B0A-70365EC530A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40013" y="3659776"/>
            <a:ext cx="3590032" cy="243622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09C0BCD-BEE9-423F-A51C-BCCD8E5EA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Rectangle 10">
            <a:extLst>
              <a:ext uri="{FF2B5EF4-FFF2-40B4-BE49-F238E27FC236}">
                <a16:creationId xmlns:a16="http://schemas.microsoft.com/office/drawing/2014/main" id="{9998D094-42B2-42BA-AA14-E8FBE073A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13" name="Straight Connector 12">
            <a:extLst>
              <a:ext uri="{FF2B5EF4-FFF2-40B4-BE49-F238E27FC236}">
                <a16:creationId xmlns:a16="http://schemas.microsoft.com/office/drawing/2014/main" id="{8465D64B-59F4-4BDC-B833-A17EF1E04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995" y="3733800"/>
            <a:ext cx="61722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3FED537-3AF1-4C36-9904-77B6A54D27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995" y="5462458"/>
            <a:ext cx="61722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B057890-246A-6139-0A8B-69C253E7E670}"/>
              </a:ext>
            </a:extLst>
          </p:cNvPr>
          <p:cNvSpPr txBox="1">
            <a:spLocks/>
          </p:cNvSpPr>
          <p:nvPr/>
        </p:nvSpPr>
        <p:spPr>
          <a:xfrm>
            <a:off x="832485" y="4208424"/>
            <a:ext cx="7475220" cy="1325880"/>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a:lstStyle>
          <a:p>
            <a:pPr algn="ctr" defTabSz="914400">
              <a:lnSpc>
                <a:spcPct val="85000"/>
              </a:lnSpc>
              <a:spcAft>
                <a:spcPts val="600"/>
              </a:spcAft>
            </a:pPr>
            <a:r>
              <a:rPr lang="en-US" sz="4800" b="1" cap="all">
                <a:solidFill>
                  <a:srgbClr val="FFFFFF"/>
                </a:solidFill>
              </a:rPr>
              <a:t>How did we get here?</a:t>
            </a:r>
          </a:p>
        </p:txBody>
      </p:sp>
      <p:pic>
        <p:nvPicPr>
          <p:cNvPr id="4" name="Picture 3" descr="Red thumbtacks on a map">
            <a:extLst>
              <a:ext uri="{FF2B5EF4-FFF2-40B4-BE49-F238E27FC236}">
                <a16:creationId xmlns:a16="http://schemas.microsoft.com/office/drawing/2014/main" id="{FD0210A3-E0BA-5D6F-006A-0E6EBC9D5443}"/>
              </a:ext>
            </a:extLst>
          </p:cNvPr>
          <p:cNvPicPr>
            <a:picLocks noChangeAspect="1"/>
          </p:cNvPicPr>
          <p:nvPr/>
        </p:nvPicPr>
        <p:blipFill>
          <a:blip r:embed="rId3"/>
          <a:srcRect t="25783" r="2" b="17042"/>
          <a:stretch/>
        </p:blipFill>
        <p:spPr>
          <a:xfrm>
            <a:off x="182880" y="256540"/>
            <a:ext cx="8778240" cy="3764276"/>
          </a:xfrm>
          <a:prstGeom prst="rect">
            <a:avLst/>
          </a:prstGeom>
        </p:spPr>
      </p:pic>
    </p:spTree>
    <p:extLst>
      <p:ext uri="{BB962C8B-B14F-4D97-AF65-F5344CB8AC3E}">
        <p14:creationId xmlns:p14="http://schemas.microsoft.com/office/powerpoint/2010/main" val="490846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57E630-A842-5252-0B08-7D84457F762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3442408" y="1390989"/>
            <a:ext cx="5511587" cy="2510029"/>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p:spPr>
      </p:pic>
      <p:pic>
        <p:nvPicPr>
          <p:cNvPr id="3" name="Picture 2">
            <a:extLst>
              <a:ext uri="{FF2B5EF4-FFF2-40B4-BE49-F238E27FC236}">
                <a16:creationId xmlns:a16="http://schemas.microsoft.com/office/drawing/2014/main" id="{B2A30EF5-9427-6081-0F64-181F5CC678F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3"/>
          <a:stretch/>
        </p:blipFill>
        <p:spPr>
          <a:xfrm>
            <a:off x="190005" y="1380474"/>
            <a:ext cx="4204843" cy="2510021"/>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9" name="Picture 8" descr="Horses grazing in the woods&#10;&#10;Description automatically generated with low confidence">
            <a:extLst>
              <a:ext uri="{FF2B5EF4-FFF2-40B4-BE49-F238E27FC236}">
                <a16:creationId xmlns:a16="http://schemas.microsoft.com/office/drawing/2014/main" id="{DE1B06F0-EEBF-F321-0AE3-B2D5AB9B881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762552" y="4036987"/>
            <a:ext cx="4191443" cy="2510029"/>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7" name="Picture 6" descr="A building with a pond in front of it&#10;&#10;Description automatically generated with low confidence">
            <a:extLst>
              <a:ext uri="{FF2B5EF4-FFF2-40B4-BE49-F238E27FC236}">
                <a16:creationId xmlns:a16="http://schemas.microsoft.com/office/drawing/2014/main" id="{C9B7383B-73AC-7D0C-8E62-22A7088DC52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r="-2"/>
          <a:stretch/>
        </p:blipFill>
        <p:spPr>
          <a:xfrm>
            <a:off x="190005" y="4036987"/>
            <a:ext cx="5583918" cy="2510029"/>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sp>
        <p:nvSpPr>
          <p:cNvPr id="4" name="Title 1">
            <a:extLst>
              <a:ext uri="{FF2B5EF4-FFF2-40B4-BE49-F238E27FC236}">
                <a16:creationId xmlns:a16="http://schemas.microsoft.com/office/drawing/2014/main" id="{7413FF70-911A-F48B-F74A-DF5603E86CC9}"/>
              </a:ext>
            </a:extLst>
          </p:cNvPr>
          <p:cNvSpPr txBox="1">
            <a:spLocks/>
          </p:cNvSpPr>
          <p:nvPr/>
        </p:nvSpPr>
        <p:spPr>
          <a:xfrm>
            <a:off x="381664" y="182089"/>
            <a:ext cx="7406640" cy="135636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4000" dirty="0">
                <a:solidFill>
                  <a:schemeClr val="accent1"/>
                </a:solidFill>
              </a:rPr>
              <a:t>When we think about Birmingham what comes into our minds?</a:t>
            </a:r>
          </a:p>
        </p:txBody>
      </p:sp>
      <p:sp>
        <p:nvSpPr>
          <p:cNvPr id="10" name="Title 1">
            <a:extLst>
              <a:ext uri="{FF2B5EF4-FFF2-40B4-BE49-F238E27FC236}">
                <a16:creationId xmlns:a16="http://schemas.microsoft.com/office/drawing/2014/main" id="{5A93234F-F9A5-1D67-F46F-FB918A11E687}"/>
              </a:ext>
            </a:extLst>
          </p:cNvPr>
          <p:cNvSpPr txBox="1">
            <a:spLocks/>
          </p:cNvSpPr>
          <p:nvPr/>
        </p:nvSpPr>
        <p:spPr>
          <a:xfrm>
            <a:off x="691528" y="-49132"/>
            <a:ext cx="7406640" cy="1356360"/>
          </a:xfrm>
          <a:prstGeom prst="rect">
            <a:avLst/>
          </a:prstGeom>
        </p:spPr>
        <p:txBody>
          <a:bodyPr vert="horz" lIns="91440" tIns="45720" rIns="91440" bIns="45720" rtlCol="0" anchor="b">
            <a:normAutofit/>
          </a:bodyPr>
          <a:lstStyle>
            <a:lvl1pPr algn="ctr" defTabSz="685800" rtl="0" eaLnBrk="1" latinLnBrk="0" hangingPunct="1">
              <a:lnSpc>
                <a:spcPct val="85000"/>
              </a:lnSpc>
              <a:spcBef>
                <a:spcPct val="0"/>
              </a:spcBef>
              <a:buNone/>
              <a:defRPr sz="6000" b="1" kern="1200" cap="all" baseline="0">
                <a:solidFill>
                  <a:srgbClr val="FFFFFF"/>
                </a:solidFill>
                <a:latin typeface="+mj-lt"/>
                <a:ea typeface="+mj-ea"/>
                <a:cs typeface="+mj-cs"/>
              </a:defRPr>
            </a:lvl1pPr>
          </a:lstStyle>
          <a:p>
            <a:r>
              <a:rPr lang="en-GB" sz="3200" dirty="0"/>
              <a:t>Where are we? What does birmingham mean to you?</a:t>
            </a:r>
          </a:p>
        </p:txBody>
      </p:sp>
    </p:spTree>
    <p:extLst>
      <p:ext uri="{BB962C8B-B14F-4D97-AF65-F5344CB8AC3E}">
        <p14:creationId xmlns:p14="http://schemas.microsoft.com/office/powerpoint/2010/main" val="3388854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578A52D-2496-4956-A9A4-EA5C38B2F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99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0" name="Rectangle 9">
            <a:extLst>
              <a:ext uri="{FF2B5EF4-FFF2-40B4-BE49-F238E27FC236}">
                <a16:creationId xmlns:a16="http://schemas.microsoft.com/office/drawing/2014/main" id="{9809C8E2-EF9B-4E0B-A17E-836DE0508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1299" y="321733"/>
            <a:ext cx="8661399" cy="1886373"/>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title"/>
          </p:nvPr>
        </p:nvSpPr>
        <p:spPr>
          <a:xfrm>
            <a:off x="857250" y="609600"/>
            <a:ext cx="7406640" cy="1356360"/>
          </a:xfrm>
        </p:spPr>
        <p:txBody>
          <a:bodyPr>
            <a:normAutofit/>
          </a:bodyPr>
          <a:lstStyle/>
          <a:p>
            <a:r>
              <a:rPr lang="en-GB" dirty="0">
                <a:solidFill>
                  <a:srgbClr val="FFFFFF"/>
                </a:solidFill>
              </a:rPr>
              <a:t>How Green is our City?</a:t>
            </a:r>
          </a:p>
        </p:txBody>
      </p:sp>
      <p:sp useBgFill="1">
        <p:nvSpPr>
          <p:cNvPr id="12" name="Rectangle 11">
            <a:extLst>
              <a:ext uri="{FF2B5EF4-FFF2-40B4-BE49-F238E27FC236}">
                <a16:creationId xmlns:a16="http://schemas.microsoft.com/office/drawing/2014/main" id="{61EB557E-621E-4254-B750-85274C5F4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29841"/>
            <a:ext cx="9144000" cy="43281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41300" y="2529841"/>
            <a:ext cx="8661398" cy="4098531"/>
          </a:xfrm>
        </p:spPr>
        <p:txBody>
          <a:bodyPr>
            <a:normAutofit fontScale="77500" lnSpcReduction="20000"/>
          </a:bodyPr>
          <a:lstStyle/>
          <a:p>
            <a:pPr marL="34290" indent="0">
              <a:buNone/>
            </a:pPr>
            <a:endParaRPr lang="en-GB" dirty="0">
              <a:solidFill>
                <a:schemeClr val="tx1"/>
              </a:solidFill>
            </a:endParaRPr>
          </a:p>
          <a:p>
            <a:pPr>
              <a:spcBef>
                <a:spcPts val="500"/>
              </a:spcBef>
            </a:pPr>
            <a:r>
              <a:rPr lang="en-US" sz="2100" dirty="0">
                <a:effectLst/>
                <a:latin typeface="Calibri" panose="020F0502020204030204" pitchFamily="34" charset="0"/>
                <a:ea typeface="Times New Roman" panose="02020603050405020304" pitchFamily="18" charset="0"/>
                <a:cs typeface="Times New Roman" panose="02020603050405020304" pitchFamily="18" charset="0"/>
              </a:rPr>
              <a:t>Birmingham is one of the greenest cities in Europe - with over 600 publicly accessible parks and green spaces across the city. </a:t>
            </a:r>
          </a:p>
          <a:p>
            <a:pPr>
              <a:spcBef>
                <a:spcPts val="500"/>
              </a:spcBef>
            </a:pPr>
            <a:endParaRPr lang="en-US" sz="21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2100" dirty="0">
                <a:effectLst/>
                <a:latin typeface="Calibri" panose="020F0502020204030204" pitchFamily="34" charset="0"/>
                <a:ea typeface="Times New Roman" panose="02020603050405020304" pitchFamily="18" charset="0"/>
                <a:cs typeface="Times New Roman" panose="02020603050405020304" pitchFamily="18" charset="0"/>
              </a:rPr>
              <a:t>These spaces cover over 4,700 hectares (47 Km2) - for comparison, this is three times the size of the city of Lichfield (14.02 Km2) or 1.5x the city of Worcester (33.3 Km2). </a:t>
            </a:r>
          </a:p>
          <a:p>
            <a:pPr>
              <a:spcBef>
                <a:spcPts val="500"/>
              </a:spcBef>
            </a:pPr>
            <a:endParaRPr lang="en-US" sz="21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2100" dirty="0">
                <a:effectLst/>
                <a:latin typeface="Calibri" panose="020F0502020204030204" pitchFamily="34" charset="0"/>
                <a:ea typeface="Times New Roman" panose="02020603050405020304" pitchFamily="18" charset="0"/>
                <a:cs typeface="Times New Roman" panose="02020603050405020304" pitchFamily="18" charset="0"/>
              </a:rPr>
              <a:t>We have Local Nature Reserves, a National Nature Reserve which is also a SSSI, Sites of importance to Nature Conservation and sites of local importance to nature conservation.</a:t>
            </a:r>
          </a:p>
          <a:p>
            <a:pPr>
              <a:spcBef>
                <a:spcPts val="500"/>
              </a:spcBef>
            </a:pPr>
            <a:endParaRPr lang="en-US" sz="21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2100" dirty="0">
                <a:effectLst/>
                <a:latin typeface="Calibri" panose="020F0502020204030204" pitchFamily="34" charset="0"/>
                <a:ea typeface="Times New Roman" panose="02020603050405020304" pitchFamily="18" charset="0"/>
                <a:cs typeface="Times New Roman" panose="02020603050405020304" pitchFamily="18" charset="0"/>
              </a:rPr>
              <a:t>Fifteen of our city’s parks, commons and country parks have previously held the Green Flag Award, the national quality award for parks and green spaces, making them among the best in the country.</a:t>
            </a:r>
          </a:p>
          <a:p>
            <a:pPr>
              <a:spcBef>
                <a:spcPts val="500"/>
              </a:spcBef>
            </a:pPr>
            <a:endParaRPr lang="en-GB" sz="21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2100" dirty="0">
                <a:effectLst/>
                <a:latin typeface="Calibri" panose="020F0502020204030204" pitchFamily="34" charset="0"/>
                <a:ea typeface="Times New Roman" panose="02020603050405020304" pitchFamily="18" charset="0"/>
                <a:cs typeface="Times New Roman" panose="02020603050405020304" pitchFamily="18" charset="0"/>
              </a:rPr>
              <a:t>There are over 1 million trees across the city - to recognize this, Birmingham has earned the prestigious ‘Tree Cities of the World’ status. In 2021 Birmingham was the first UK city to adopt an Urban Forest Master Plan.</a:t>
            </a:r>
          </a:p>
          <a:p>
            <a:pPr>
              <a:spcBef>
                <a:spcPts val="500"/>
              </a:spcBef>
            </a:pPr>
            <a:endParaRPr lang="en-GB" sz="21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2100" dirty="0">
                <a:effectLst/>
                <a:latin typeface="Calibri" panose="020F0502020204030204" pitchFamily="34" charset="0"/>
                <a:ea typeface="Times New Roman" panose="02020603050405020304" pitchFamily="18" charset="0"/>
                <a:cs typeface="Times New Roman" panose="02020603050405020304" pitchFamily="18" charset="0"/>
              </a:rPr>
              <a:t>Running through and connecting these green spaces are 32 miles (51km) of canals, 3 rivers and 250miles (400km) of urban brook courses; sometimes referred to as our blue infrastructure.</a:t>
            </a:r>
            <a:endParaRPr lang="en-GB" sz="2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 indent="0">
              <a:buNone/>
            </a:pPr>
            <a:endParaRPr lang="en-GB" dirty="0">
              <a:solidFill>
                <a:schemeClr val="tx1"/>
              </a:solidFill>
            </a:endParaRPr>
          </a:p>
          <a:p>
            <a:pPr marL="34290" indent="0">
              <a:buNone/>
            </a:pPr>
            <a:endParaRPr lang="en-GB"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BB095-2A79-94F8-1ADD-853502C11D2B}"/>
              </a:ext>
            </a:extLst>
          </p:cNvPr>
          <p:cNvSpPr>
            <a:spLocks noGrp="1"/>
          </p:cNvSpPr>
          <p:nvPr>
            <p:ph type="title"/>
          </p:nvPr>
        </p:nvSpPr>
        <p:spPr>
          <a:xfrm>
            <a:off x="720090" y="90749"/>
            <a:ext cx="7406640" cy="1356360"/>
          </a:xfrm>
        </p:spPr>
        <p:txBody>
          <a:bodyPr/>
          <a:lstStyle/>
          <a:p>
            <a:r>
              <a:rPr lang="en-GB" dirty="0"/>
              <a:t>Some of your green spaces</a:t>
            </a:r>
          </a:p>
        </p:txBody>
      </p:sp>
      <p:sp>
        <p:nvSpPr>
          <p:cNvPr id="3" name="Content Placeholder 2">
            <a:extLst>
              <a:ext uri="{FF2B5EF4-FFF2-40B4-BE49-F238E27FC236}">
                <a16:creationId xmlns:a16="http://schemas.microsoft.com/office/drawing/2014/main" id="{B035F0FD-4368-5E0D-162F-25C14F0145EA}"/>
              </a:ext>
            </a:extLst>
          </p:cNvPr>
          <p:cNvSpPr>
            <a:spLocks noGrp="1"/>
          </p:cNvSpPr>
          <p:nvPr>
            <p:ph sz="half" idx="1"/>
          </p:nvPr>
        </p:nvSpPr>
        <p:spPr>
          <a:xfrm>
            <a:off x="720090" y="1390697"/>
            <a:ext cx="3420094" cy="5116982"/>
          </a:xfrm>
        </p:spPr>
        <p:txBody>
          <a:bodyPr>
            <a:noAutofit/>
          </a:bodyPr>
          <a:lstStyle/>
          <a:p>
            <a:pPr marL="34290" indent="0">
              <a:buNone/>
            </a:pPr>
            <a:r>
              <a:rPr lang="en-GB" sz="1400" b="1" dirty="0"/>
              <a:t>National Nature Reserve</a:t>
            </a:r>
          </a:p>
          <a:p>
            <a:r>
              <a:rPr lang="en-GB" sz="1400" dirty="0"/>
              <a:t>Sutton Park</a:t>
            </a:r>
          </a:p>
          <a:p>
            <a:pPr marL="34290" indent="0">
              <a:buNone/>
            </a:pPr>
            <a:endParaRPr lang="en-GB" sz="1400" b="1" dirty="0"/>
          </a:p>
          <a:p>
            <a:pPr marL="34290" indent="0">
              <a:buNone/>
            </a:pPr>
            <a:r>
              <a:rPr lang="en-GB" sz="1400" b="1" dirty="0"/>
              <a:t>Country Parks</a:t>
            </a:r>
          </a:p>
          <a:p>
            <a:r>
              <a:rPr lang="en-GB" sz="1400" dirty="0"/>
              <a:t>Lickey Hills Country Park</a:t>
            </a:r>
          </a:p>
          <a:p>
            <a:r>
              <a:rPr lang="en-GB" sz="1400" dirty="0"/>
              <a:t>New Hall Valley Country Park</a:t>
            </a:r>
          </a:p>
          <a:p>
            <a:r>
              <a:rPr lang="en-GB" sz="1400" dirty="0"/>
              <a:t>Sheldon Country Park</a:t>
            </a:r>
          </a:p>
          <a:p>
            <a:r>
              <a:rPr lang="en-GB" sz="1400" dirty="0"/>
              <a:t>Woodgate Valley Country Park</a:t>
            </a:r>
          </a:p>
          <a:p>
            <a:r>
              <a:rPr lang="en-GB" sz="1400" dirty="0"/>
              <a:t>Kingfisher Country Park</a:t>
            </a:r>
          </a:p>
          <a:p>
            <a:r>
              <a:rPr lang="en-GB" sz="1400" dirty="0"/>
              <a:t>The Shire Country Park</a:t>
            </a:r>
          </a:p>
          <a:p>
            <a:pPr marL="34290" indent="0">
              <a:buNone/>
            </a:pPr>
            <a:endParaRPr lang="en-GB" sz="1400" b="1" dirty="0"/>
          </a:p>
          <a:p>
            <a:pPr marL="34290" indent="0">
              <a:buNone/>
            </a:pPr>
            <a:r>
              <a:rPr lang="en-GB" sz="1400" b="1" dirty="0"/>
              <a:t>Local Nature Reserves including:</a:t>
            </a:r>
          </a:p>
          <a:p>
            <a:pPr marL="34290" indent="0">
              <a:buNone/>
            </a:pPr>
            <a:r>
              <a:rPr lang="en-GB" sz="1400" dirty="0"/>
              <a:t>Edgbaston Reservoir</a:t>
            </a:r>
          </a:p>
          <a:p>
            <a:pPr marL="34290" indent="0">
              <a:buNone/>
            </a:pPr>
            <a:r>
              <a:rPr lang="en-GB" sz="1400" dirty="0"/>
              <a:t>Plantsbrook</a:t>
            </a:r>
          </a:p>
          <a:p>
            <a:pPr marL="34290" indent="0">
              <a:buNone/>
            </a:pPr>
            <a:r>
              <a:rPr lang="en-GB" sz="1400" dirty="0"/>
              <a:t>Quinton Meadows</a:t>
            </a:r>
          </a:p>
        </p:txBody>
      </p:sp>
      <p:sp>
        <p:nvSpPr>
          <p:cNvPr id="4" name="Content Placeholder 3">
            <a:extLst>
              <a:ext uri="{FF2B5EF4-FFF2-40B4-BE49-F238E27FC236}">
                <a16:creationId xmlns:a16="http://schemas.microsoft.com/office/drawing/2014/main" id="{FB49317C-B3F3-8D49-8BF3-52E0DF624DF2}"/>
              </a:ext>
            </a:extLst>
          </p:cNvPr>
          <p:cNvSpPr>
            <a:spLocks noGrp="1"/>
          </p:cNvSpPr>
          <p:nvPr>
            <p:ph sz="half" idx="2"/>
          </p:nvPr>
        </p:nvSpPr>
        <p:spPr>
          <a:xfrm>
            <a:off x="4720592" y="1390697"/>
            <a:ext cx="3566160" cy="5116981"/>
          </a:xfrm>
        </p:spPr>
        <p:txBody>
          <a:bodyPr>
            <a:normAutofit fontScale="77500" lnSpcReduction="20000"/>
          </a:bodyPr>
          <a:lstStyle/>
          <a:p>
            <a:pPr marL="34290" indent="0">
              <a:buNone/>
            </a:pPr>
            <a:r>
              <a:rPr lang="en-GB" b="1" dirty="0"/>
              <a:t>The largest urban park we have is:</a:t>
            </a:r>
          </a:p>
          <a:p>
            <a:pPr marL="34290" indent="0">
              <a:buNone/>
            </a:pPr>
            <a:r>
              <a:rPr lang="en-GB" dirty="0"/>
              <a:t>Perry Hall Playing Field which is </a:t>
            </a:r>
          </a:p>
          <a:p>
            <a:pPr marL="34290" indent="0">
              <a:buNone/>
            </a:pPr>
            <a:r>
              <a:rPr lang="en-GB" dirty="0"/>
              <a:t>638,749 SQM</a:t>
            </a:r>
          </a:p>
          <a:p>
            <a:pPr marL="34290" indent="0">
              <a:buNone/>
            </a:pPr>
            <a:r>
              <a:rPr lang="en-GB" b="1" dirty="0"/>
              <a:t>The smallest urban park we have is: </a:t>
            </a:r>
          </a:p>
          <a:p>
            <a:pPr marL="34290" indent="0">
              <a:buNone/>
            </a:pPr>
            <a:r>
              <a:rPr lang="en-GB" dirty="0"/>
              <a:t>The Pines Public Open Space which is only </a:t>
            </a:r>
          </a:p>
          <a:p>
            <a:pPr marL="34290" indent="0">
              <a:buNone/>
            </a:pPr>
            <a:r>
              <a:rPr lang="en-GB" dirty="0"/>
              <a:t>485 SQM and most of it is a play area.</a:t>
            </a:r>
          </a:p>
          <a:p>
            <a:pPr marL="34290" indent="0">
              <a:buNone/>
            </a:pPr>
            <a:r>
              <a:rPr lang="en-GB" b="1" dirty="0"/>
              <a:t>Premier Parks:</a:t>
            </a:r>
          </a:p>
          <a:p>
            <a:r>
              <a:rPr lang="en-GB" dirty="0"/>
              <a:t>Cannon Hill</a:t>
            </a:r>
          </a:p>
          <a:p>
            <a:r>
              <a:rPr lang="en-GB" dirty="0"/>
              <a:t>Handsworth Park</a:t>
            </a:r>
          </a:p>
          <a:p>
            <a:r>
              <a:rPr lang="en-GB" dirty="0"/>
              <a:t>Kings Heath Park</a:t>
            </a:r>
          </a:p>
          <a:p>
            <a:pPr marL="34290" indent="0">
              <a:buNone/>
            </a:pPr>
            <a:r>
              <a:rPr lang="en-GB" dirty="0"/>
              <a:t>39 of our parks have pools</a:t>
            </a:r>
          </a:p>
          <a:p>
            <a:pPr marL="34290" indent="0">
              <a:buNone/>
            </a:pPr>
            <a:r>
              <a:rPr lang="en-GB" dirty="0"/>
              <a:t>221 have play areas</a:t>
            </a:r>
          </a:p>
          <a:p>
            <a:pPr marL="34290" indent="0">
              <a:buNone/>
            </a:pPr>
            <a:r>
              <a:rPr lang="en-GB" dirty="0"/>
              <a:t>We also have 68 green areas that are part of the leisure portfolio but aren’t classified as parks or public open spaces</a:t>
            </a:r>
          </a:p>
          <a:p>
            <a:pPr marL="34290" indent="0">
              <a:buNone/>
            </a:pPr>
            <a:r>
              <a:rPr lang="en-GB" dirty="0"/>
              <a:t>There are also golf courses, allotments and cemeteries.</a:t>
            </a:r>
          </a:p>
          <a:p>
            <a:pPr marL="34290" indent="0">
              <a:buNone/>
            </a:pPr>
            <a:r>
              <a:rPr lang="en-GB" dirty="0"/>
              <a:t>In addition, we have Housing green spaces, Education Playing Fields and Highways verges and roundabouts.</a:t>
            </a:r>
          </a:p>
          <a:p>
            <a:pPr marL="34290" indent="0">
              <a:buNone/>
            </a:pPr>
            <a:r>
              <a:rPr lang="en-GB" dirty="0"/>
              <a:t>We even have rooftop gardens on buildings</a:t>
            </a:r>
          </a:p>
        </p:txBody>
      </p:sp>
    </p:spTree>
    <p:extLst>
      <p:ext uri="{BB962C8B-B14F-4D97-AF65-F5344CB8AC3E}">
        <p14:creationId xmlns:p14="http://schemas.microsoft.com/office/powerpoint/2010/main" val="3056567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950F77-F43E-2A33-11AD-CFFC12B0ACAC}"/>
              </a:ext>
            </a:extLst>
          </p:cNvPr>
          <p:cNvPicPr>
            <a:picLocks noChangeAspect="1"/>
          </p:cNvPicPr>
          <p:nvPr/>
        </p:nvPicPr>
        <p:blipFill>
          <a:blip r:embed="rId3"/>
          <a:stretch>
            <a:fillRect/>
          </a:stretch>
        </p:blipFill>
        <p:spPr>
          <a:xfrm>
            <a:off x="234906" y="285008"/>
            <a:ext cx="8635961" cy="6335051"/>
          </a:xfrm>
          <a:prstGeom prst="rect">
            <a:avLst/>
          </a:prstGeom>
        </p:spPr>
      </p:pic>
      <p:pic>
        <p:nvPicPr>
          <p:cNvPr id="5" name="Picture 4">
            <a:extLst>
              <a:ext uri="{FF2B5EF4-FFF2-40B4-BE49-F238E27FC236}">
                <a16:creationId xmlns:a16="http://schemas.microsoft.com/office/drawing/2014/main" id="{BCF14F87-2EBF-71ED-B243-EF214FDE705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4906" y="210071"/>
            <a:ext cx="8635961" cy="6437858"/>
          </a:xfrm>
          <a:prstGeom prst="rect">
            <a:avLst/>
          </a:prstGeom>
        </p:spPr>
      </p:pic>
    </p:spTree>
    <p:extLst>
      <p:ext uri="{BB962C8B-B14F-4D97-AF65-F5344CB8AC3E}">
        <p14:creationId xmlns:p14="http://schemas.microsoft.com/office/powerpoint/2010/main" val="295303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574D6F-6815-341F-BA32-1EDEB3DF70DB}"/>
              </a:ext>
            </a:extLst>
          </p:cNvPr>
          <p:cNvPicPr>
            <a:picLocks noChangeAspect="1"/>
          </p:cNvPicPr>
          <p:nvPr/>
        </p:nvPicPr>
        <p:blipFill>
          <a:blip r:embed="rId3"/>
          <a:stretch>
            <a:fillRect/>
          </a:stretch>
        </p:blipFill>
        <p:spPr>
          <a:xfrm>
            <a:off x="414654" y="887603"/>
            <a:ext cx="8310881" cy="5090414"/>
          </a:xfrm>
          <a:prstGeom prst="rect">
            <a:avLst/>
          </a:prstGeom>
        </p:spPr>
      </p:pic>
    </p:spTree>
    <p:extLst>
      <p:ext uri="{BB962C8B-B14F-4D97-AF65-F5344CB8AC3E}">
        <p14:creationId xmlns:p14="http://schemas.microsoft.com/office/powerpoint/2010/main" val="3883779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09C0BCD-BEE9-423F-A51C-BCCD8E5EA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Rectangle 10">
            <a:extLst>
              <a:ext uri="{FF2B5EF4-FFF2-40B4-BE49-F238E27FC236}">
                <a16:creationId xmlns:a16="http://schemas.microsoft.com/office/drawing/2014/main" id="{9998D094-42B2-42BA-AA14-E8FBE073A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13" name="Straight Connector 12">
            <a:extLst>
              <a:ext uri="{FF2B5EF4-FFF2-40B4-BE49-F238E27FC236}">
                <a16:creationId xmlns:a16="http://schemas.microsoft.com/office/drawing/2014/main" id="{8465D64B-59F4-4BDC-B833-A17EF1E04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995" y="3733800"/>
            <a:ext cx="61722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3FED537-3AF1-4C36-9904-77B6A54D27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995" y="5462458"/>
            <a:ext cx="61722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2B0CAA4-C153-5733-3884-C670BAADA259}"/>
              </a:ext>
            </a:extLst>
          </p:cNvPr>
          <p:cNvSpPr txBox="1">
            <a:spLocks/>
          </p:cNvSpPr>
          <p:nvPr/>
        </p:nvSpPr>
        <p:spPr>
          <a:xfrm>
            <a:off x="832485" y="4208424"/>
            <a:ext cx="7475220" cy="1325880"/>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a:lstStyle>
          <a:p>
            <a:pPr algn="ctr" defTabSz="914400">
              <a:lnSpc>
                <a:spcPct val="85000"/>
              </a:lnSpc>
              <a:spcAft>
                <a:spcPts val="600"/>
              </a:spcAft>
            </a:pPr>
            <a:r>
              <a:rPr lang="en-US" sz="5700" b="1" cap="all">
                <a:solidFill>
                  <a:srgbClr val="FFFFFF"/>
                </a:solidFill>
              </a:rPr>
              <a:t>How to find them</a:t>
            </a:r>
          </a:p>
        </p:txBody>
      </p:sp>
      <p:pic>
        <p:nvPicPr>
          <p:cNvPr id="4" name="Picture 3">
            <a:extLst>
              <a:ext uri="{FF2B5EF4-FFF2-40B4-BE49-F238E27FC236}">
                <a16:creationId xmlns:a16="http://schemas.microsoft.com/office/drawing/2014/main" id="{38045EF1-56BF-7313-EFF5-605C26C7811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88595" y="343994"/>
            <a:ext cx="8778240" cy="3764276"/>
          </a:xfrm>
          <a:prstGeom prst="rect">
            <a:avLst/>
          </a:prstGeom>
        </p:spPr>
      </p:pic>
      <p:sp>
        <p:nvSpPr>
          <p:cNvPr id="6" name="TextBox 5">
            <a:extLst>
              <a:ext uri="{FF2B5EF4-FFF2-40B4-BE49-F238E27FC236}">
                <a16:creationId xmlns:a16="http://schemas.microsoft.com/office/drawing/2014/main" id="{E0ECC9C1-9777-77D0-D99C-1677D86E0602}"/>
              </a:ext>
            </a:extLst>
          </p:cNvPr>
          <p:cNvSpPr txBox="1"/>
          <p:nvPr/>
        </p:nvSpPr>
        <p:spPr>
          <a:xfrm>
            <a:off x="2511631" y="5893375"/>
            <a:ext cx="3912920" cy="369332"/>
          </a:xfrm>
          <a:prstGeom prst="rect">
            <a:avLst/>
          </a:prstGeom>
          <a:noFill/>
        </p:spPr>
        <p:txBody>
          <a:bodyPr wrap="square">
            <a:spAutoFit/>
          </a:bodyPr>
          <a:lstStyle/>
          <a:p>
            <a:r>
              <a:rPr lang="en-GB" dirty="0">
                <a:solidFill>
                  <a:schemeClr val="bg1"/>
                </a:solidFill>
                <a:hlinkClick r:id="rId4">
                  <a:extLst>
                    <a:ext uri="{A12FA001-AC4F-418D-AE19-62706E023703}">
                      <ahyp:hlinkClr xmlns:ahyp="http://schemas.microsoft.com/office/drawing/2018/hyperlinkcolor" val="tx"/>
                    </a:ext>
                  </a:extLst>
                </a:hlinkClick>
              </a:rPr>
              <a:t>Find a park | Birmingham City Council</a:t>
            </a:r>
            <a:endParaRPr lang="en-GB" dirty="0">
              <a:solidFill>
                <a:schemeClr val="bg1"/>
              </a:solidFill>
            </a:endParaRPr>
          </a:p>
        </p:txBody>
      </p:sp>
    </p:spTree>
    <p:extLst>
      <p:ext uri="{BB962C8B-B14F-4D97-AF65-F5344CB8AC3E}">
        <p14:creationId xmlns:p14="http://schemas.microsoft.com/office/powerpoint/2010/main" val="152819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93F472-DE40-F390-E8BE-1FA410DEA3F2}"/>
              </a:ext>
            </a:extLst>
          </p:cNvPr>
          <p:cNvSpPr txBox="1"/>
          <p:nvPr/>
        </p:nvSpPr>
        <p:spPr>
          <a:xfrm>
            <a:off x="403761" y="449006"/>
            <a:ext cx="8075220" cy="3600986"/>
          </a:xfrm>
          <a:prstGeom prst="rect">
            <a:avLst/>
          </a:prstGeom>
          <a:noFill/>
        </p:spPr>
        <p:txBody>
          <a:bodyPr wrap="square">
            <a:spAutoFit/>
          </a:bodyPr>
          <a:lstStyle/>
          <a:p>
            <a:r>
              <a:rPr lang="en-GB" sz="4400" dirty="0">
                <a:solidFill>
                  <a:schemeClr val="accent1"/>
                </a:solidFill>
                <a:latin typeface="+mj-lt"/>
                <a:ea typeface="+mj-ea"/>
                <a:cs typeface="+mj-cs"/>
              </a:rPr>
              <a:t>Birmingham’s wildlife</a:t>
            </a:r>
          </a:p>
          <a:p>
            <a:endParaRPr lang="en-GB" sz="2000" dirty="0">
              <a:solidFill>
                <a:schemeClr val="accent1"/>
              </a:solidFill>
              <a:latin typeface="+mj-lt"/>
              <a:ea typeface="+mj-ea"/>
              <a:cs typeface="+mj-cs"/>
            </a:endParaRPr>
          </a:p>
          <a:p>
            <a:r>
              <a:rPr lang="en-GB" sz="1600" dirty="0">
                <a:solidFill>
                  <a:schemeClr val="accent1"/>
                </a:solidFill>
                <a:latin typeface="+mj-lt"/>
                <a:ea typeface="+mj-ea"/>
                <a:cs typeface="+mj-cs"/>
              </a:rPr>
              <a:t>Birmingham, despite its urban sprawl, is home to a surprisingly diverse range of flora and fauna, thanks to its parks, canals, and nature reserves. </a:t>
            </a:r>
          </a:p>
          <a:p>
            <a:endParaRPr lang="en-GB" sz="1600" dirty="0">
              <a:solidFill>
                <a:schemeClr val="accent1"/>
              </a:solidFill>
              <a:latin typeface="+mj-lt"/>
              <a:ea typeface="+mj-ea"/>
              <a:cs typeface="+mj-cs"/>
            </a:endParaRPr>
          </a:p>
          <a:p>
            <a:r>
              <a:rPr lang="en-GB" sz="1600" dirty="0">
                <a:solidFill>
                  <a:schemeClr val="accent1"/>
                </a:solidFill>
                <a:latin typeface="+mj-lt"/>
                <a:ea typeface="+mj-ea"/>
                <a:cs typeface="+mj-cs"/>
              </a:rPr>
              <a:t>This green city offers vital habitats for numerous species, providing opportunities for wildlife enthusiasts and those new to visiting green spaces to connect with nature.</a:t>
            </a:r>
          </a:p>
          <a:p>
            <a:endParaRPr lang="en-GB" sz="1600" dirty="0">
              <a:solidFill>
                <a:schemeClr val="accent1"/>
              </a:solidFill>
              <a:latin typeface="+mj-lt"/>
              <a:ea typeface="+mj-ea"/>
              <a:cs typeface="+mj-cs"/>
            </a:endParaRPr>
          </a:p>
          <a:p>
            <a:r>
              <a:rPr lang="en-GB" sz="1600" dirty="0">
                <a:solidFill>
                  <a:schemeClr val="accent1"/>
                </a:solidFill>
                <a:latin typeface="+mj-lt"/>
                <a:ea typeface="+mj-ea"/>
                <a:cs typeface="+mj-cs"/>
              </a:rPr>
              <a:t>Birmingham’s natural environment demonstrates the resilience of flora and fauna, even in urban settings. Its parks and reserves offer residents and visitors a chance to appreciate the city’s living treasures while highlighting the importance of conservation efforts.</a:t>
            </a:r>
          </a:p>
          <a:p>
            <a:endParaRPr lang="en-GB" sz="2000" dirty="0">
              <a:solidFill>
                <a:schemeClr val="accent1"/>
              </a:solidFill>
              <a:latin typeface="+mj-lt"/>
              <a:ea typeface="+mj-ea"/>
              <a:cs typeface="+mj-cs"/>
            </a:endParaRPr>
          </a:p>
        </p:txBody>
      </p:sp>
      <p:pic>
        <p:nvPicPr>
          <p:cNvPr id="7" name="Picture 6">
            <a:extLst>
              <a:ext uri="{FF2B5EF4-FFF2-40B4-BE49-F238E27FC236}">
                <a16:creationId xmlns:a16="http://schemas.microsoft.com/office/drawing/2014/main" id="{BB95CC00-D8DF-A5D0-3735-5A918C55E0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3761" y="4152085"/>
            <a:ext cx="2766948" cy="2354239"/>
          </a:xfrm>
          <a:prstGeom prst="rect">
            <a:avLst/>
          </a:prstGeom>
        </p:spPr>
      </p:pic>
      <p:pic>
        <p:nvPicPr>
          <p:cNvPr id="9" name="Picture 8">
            <a:extLst>
              <a:ext uri="{FF2B5EF4-FFF2-40B4-BE49-F238E27FC236}">
                <a16:creationId xmlns:a16="http://schemas.microsoft.com/office/drawing/2014/main" id="{F105AEBC-14A0-78BF-CBCC-56D0DE002DDF}"/>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080166" y="4123677"/>
            <a:ext cx="2398815" cy="2382647"/>
          </a:xfrm>
          <a:prstGeom prst="rect">
            <a:avLst/>
          </a:prstGeom>
        </p:spPr>
      </p:pic>
      <p:pic>
        <p:nvPicPr>
          <p:cNvPr id="11" name="Picture 10">
            <a:extLst>
              <a:ext uri="{FF2B5EF4-FFF2-40B4-BE49-F238E27FC236}">
                <a16:creationId xmlns:a16="http://schemas.microsoft.com/office/drawing/2014/main" id="{64DBEF0B-FDBA-8113-170F-8AD5112DE09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43808" y="3882879"/>
            <a:ext cx="2056383" cy="2669582"/>
          </a:xfrm>
          <a:prstGeom prst="rect">
            <a:avLst/>
          </a:prstGeom>
        </p:spPr>
      </p:pic>
    </p:spTree>
    <p:extLst>
      <p:ext uri="{BB962C8B-B14F-4D97-AF65-F5344CB8AC3E}">
        <p14:creationId xmlns:p14="http://schemas.microsoft.com/office/powerpoint/2010/main" val="172146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ECA355-D40D-294A-55FE-700ACBC83489}"/>
              </a:ext>
            </a:extLst>
          </p:cNvPr>
          <p:cNvSpPr txBox="1"/>
          <p:nvPr/>
        </p:nvSpPr>
        <p:spPr>
          <a:xfrm>
            <a:off x="308758" y="289679"/>
            <a:ext cx="8312728" cy="3077766"/>
          </a:xfrm>
          <a:prstGeom prst="rect">
            <a:avLst/>
          </a:prstGeom>
          <a:noFill/>
        </p:spPr>
        <p:txBody>
          <a:bodyPr wrap="square">
            <a:spAutoFit/>
          </a:bodyPr>
          <a:lstStyle/>
          <a:p>
            <a:r>
              <a:rPr lang="en-GB" sz="4000" dirty="0">
                <a:solidFill>
                  <a:schemeClr val="accent1"/>
                </a:solidFill>
                <a:latin typeface="+mj-lt"/>
                <a:ea typeface="+mj-ea"/>
                <a:cs typeface="+mj-cs"/>
              </a:rPr>
              <a:t>Plants of Birmingham</a:t>
            </a:r>
          </a:p>
          <a:p>
            <a:endParaRPr lang="en-GB" sz="1400" dirty="0">
              <a:solidFill>
                <a:schemeClr val="accent1"/>
              </a:solidFill>
              <a:latin typeface="+mj-lt"/>
              <a:ea typeface="+mj-ea"/>
              <a:cs typeface="+mj-cs"/>
            </a:endParaRPr>
          </a:p>
          <a:p>
            <a:r>
              <a:rPr lang="en-GB" sz="1400" dirty="0">
                <a:solidFill>
                  <a:schemeClr val="accent1"/>
                </a:solidFill>
                <a:latin typeface="+mj-lt"/>
                <a:ea typeface="+mj-ea"/>
                <a:cs typeface="+mj-cs"/>
              </a:rPr>
              <a:t>Birmingham’s green spaces are adorned with native and non-native plant species. Prominent examples include:</a:t>
            </a:r>
          </a:p>
          <a:p>
            <a:endParaRPr lang="en-GB" sz="1400" dirty="0">
              <a:solidFill>
                <a:schemeClr val="accent1"/>
              </a:solidFill>
              <a:latin typeface="+mj-lt"/>
              <a:ea typeface="+mj-ea"/>
              <a:cs typeface="+mj-cs"/>
            </a:endParaRPr>
          </a:p>
          <a:p>
            <a:pPr>
              <a:buFont typeface="Arial" panose="020B0604020202020204" pitchFamily="34" charset="0"/>
              <a:buChar char="•"/>
            </a:pPr>
            <a:r>
              <a:rPr lang="en-GB" sz="1400" dirty="0">
                <a:solidFill>
                  <a:schemeClr val="accent1"/>
                </a:solidFill>
                <a:latin typeface="+mj-lt"/>
                <a:ea typeface="+mj-ea"/>
                <a:cs typeface="+mj-cs"/>
              </a:rPr>
              <a:t>Woodlands: Areas like Moseley Bog and Sutton Park feature ancient woodland flora, including bluebells, wild garlic, and oaks, providing a lush understory for wildlife.</a:t>
            </a:r>
          </a:p>
          <a:p>
            <a:pPr>
              <a:buFont typeface="Arial" panose="020B0604020202020204" pitchFamily="34" charset="0"/>
              <a:buChar char="•"/>
            </a:pPr>
            <a:endParaRPr lang="en-GB" sz="1400" dirty="0">
              <a:solidFill>
                <a:schemeClr val="accent1"/>
              </a:solidFill>
              <a:latin typeface="+mj-lt"/>
              <a:ea typeface="+mj-ea"/>
              <a:cs typeface="+mj-cs"/>
            </a:endParaRPr>
          </a:p>
          <a:p>
            <a:pPr>
              <a:buFont typeface="Arial" panose="020B0604020202020204" pitchFamily="34" charset="0"/>
              <a:buChar char="•"/>
            </a:pPr>
            <a:r>
              <a:rPr lang="en-GB" sz="1400" dirty="0">
                <a:solidFill>
                  <a:schemeClr val="accent1"/>
                </a:solidFill>
                <a:latin typeface="+mj-lt"/>
                <a:ea typeface="+mj-ea"/>
                <a:cs typeface="+mj-cs"/>
              </a:rPr>
              <a:t>Grasslands: Meadows in parks such as Woodgate Valley support wildflowers like buttercups, daisies, and red clover, attracting pollinators.</a:t>
            </a:r>
          </a:p>
          <a:p>
            <a:endParaRPr lang="en-GB" sz="1400" dirty="0">
              <a:solidFill>
                <a:schemeClr val="accent1"/>
              </a:solidFill>
              <a:latin typeface="+mj-lt"/>
              <a:ea typeface="+mj-ea"/>
              <a:cs typeface="+mj-cs"/>
            </a:endParaRPr>
          </a:p>
          <a:p>
            <a:pPr>
              <a:buFont typeface="Arial" panose="020B0604020202020204" pitchFamily="34" charset="0"/>
              <a:buChar char="•"/>
            </a:pPr>
            <a:r>
              <a:rPr lang="en-GB" sz="1400" dirty="0">
                <a:solidFill>
                  <a:schemeClr val="accent1"/>
                </a:solidFill>
                <a:latin typeface="+mj-lt"/>
                <a:ea typeface="+mj-ea"/>
                <a:cs typeface="+mj-cs"/>
              </a:rPr>
              <a:t>Urban Planting: Birmingham’s efforts in urban greening introduce diverse plantings of ornamental shrubs, seasonal flowers, and trees, like London plane and birch, enhancing biodiversity.</a:t>
            </a:r>
          </a:p>
        </p:txBody>
      </p:sp>
      <p:sp>
        <p:nvSpPr>
          <p:cNvPr id="4" name="Rectangle 1">
            <a:extLst>
              <a:ext uri="{FF2B5EF4-FFF2-40B4-BE49-F238E27FC236}">
                <a16:creationId xmlns:a16="http://schemas.microsoft.com/office/drawing/2014/main" id="{33C425C2-E93A-9EF5-8E7E-C352E2A7B9FF}"/>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6" name="Picture 5">
            <a:extLst>
              <a:ext uri="{FF2B5EF4-FFF2-40B4-BE49-F238E27FC236}">
                <a16:creationId xmlns:a16="http://schemas.microsoft.com/office/drawing/2014/main" id="{FBEDB3D8-0BFB-B8BA-4B91-5C43489A5E7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8757" y="3468079"/>
            <a:ext cx="2719451" cy="3100242"/>
          </a:xfrm>
          <a:prstGeom prst="rect">
            <a:avLst/>
          </a:prstGeom>
        </p:spPr>
      </p:pic>
      <p:pic>
        <p:nvPicPr>
          <p:cNvPr id="8" name="Picture 7">
            <a:extLst>
              <a:ext uri="{FF2B5EF4-FFF2-40B4-BE49-F238E27FC236}">
                <a16:creationId xmlns:a16="http://schemas.microsoft.com/office/drawing/2014/main" id="{2E37F39E-FD61-054E-A3FF-94546C30B6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46960" y="3468079"/>
            <a:ext cx="2828217" cy="3100242"/>
          </a:xfrm>
          <a:prstGeom prst="rect">
            <a:avLst/>
          </a:prstGeom>
        </p:spPr>
      </p:pic>
      <p:pic>
        <p:nvPicPr>
          <p:cNvPr id="10" name="Picture 9">
            <a:extLst>
              <a:ext uri="{FF2B5EF4-FFF2-40B4-BE49-F238E27FC236}">
                <a16:creationId xmlns:a16="http://schemas.microsoft.com/office/drawing/2014/main" id="{9DADF499-456A-0B14-F73B-A60BCD59B56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93929" y="3490556"/>
            <a:ext cx="2645615" cy="3077761"/>
          </a:xfrm>
          <a:prstGeom prst="rect">
            <a:avLst/>
          </a:prstGeom>
        </p:spPr>
      </p:pic>
    </p:spTree>
    <p:extLst>
      <p:ext uri="{BB962C8B-B14F-4D97-AF65-F5344CB8AC3E}">
        <p14:creationId xmlns:p14="http://schemas.microsoft.com/office/powerpoint/2010/main" val="2493890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9273EE51-99D3-00EF-567F-46E5FE7818B1}"/>
              </a:ext>
            </a:extLst>
          </p:cNvPr>
          <p:cNvPicPr>
            <a:picLocks noChangeAspect="1"/>
          </p:cNvPicPr>
          <p:nvPr/>
        </p:nvPicPr>
        <p:blipFill>
          <a:blip r:embed="rId3"/>
          <a:stretch>
            <a:fillRect/>
          </a:stretch>
        </p:blipFill>
        <p:spPr>
          <a:xfrm>
            <a:off x="744279" y="988485"/>
            <a:ext cx="7666075" cy="5672710"/>
          </a:xfrm>
          <a:prstGeom prst="rect">
            <a:avLst/>
          </a:prstGeom>
        </p:spPr>
      </p:pic>
      <p:sp>
        <p:nvSpPr>
          <p:cNvPr id="23" name="Title 1">
            <a:extLst>
              <a:ext uri="{FF2B5EF4-FFF2-40B4-BE49-F238E27FC236}">
                <a16:creationId xmlns:a16="http://schemas.microsoft.com/office/drawing/2014/main" id="{2EE1D449-358C-6FC5-839A-721211D647CE}"/>
              </a:ext>
            </a:extLst>
          </p:cNvPr>
          <p:cNvSpPr txBox="1">
            <a:spLocks/>
          </p:cNvSpPr>
          <p:nvPr/>
        </p:nvSpPr>
        <p:spPr>
          <a:xfrm>
            <a:off x="295449" y="290712"/>
            <a:ext cx="7406640" cy="719381"/>
          </a:xfrm>
          <a:prstGeom prst="rect">
            <a:avLst/>
          </a:prstGeom>
        </p:spPr>
        <p:txBody>
          <a:bodyPr/>
          <a:lst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a:lstStyle>
          <a:p>
            <a:r>
              <a:rPr lang="en-GB" dirty="0"/>
              <a:t>People of Birmingham</a:t>
            </a:r>
          </a:p>
        </p:txBody>
      </p:sp>
    </p:spTree>
    <p:extLst>
      <p:ext uri="{BB962C8B-B14F-4D97-AF65-F5344CB8AC3E}">
        <p14:creationId xmlns:p14="http://schemas.microsoft.com/office/powerpoint/2010/main" val="3922925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C653D-41DF-967E-C1F6-81B29C34A7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9739B-6D75-C530-A8D3-B196ED1151A7}"/>
              </a:ext>
            </a:extLst>
          </p:cNvPr>
          <p:cNvSpPr>
            <a:spLocks noGrp="1"/>
          </p:cNvSpPr>
          <p:nvPr>
            <p:ph type="title"/>
          </p:nvPr>
        </p:nvSpPr>
        <p:spPr>
          <a:xfrm>
            <a:off x="595993" y="253340"/>
            <a:ext cx="7406640" cy="1356360"/>
          </a:xfrm>
        </p:spPr>
        <p:txBody>
          <a:bodyPr/>
          <a:lstStyle/>
          <a:p>
            <a:r>
              <a:rPr lang="en-GB" dirty="0"/>
              <a:t>The Benefits</a:t>
            </a:r>
          </a:p>
        </p:txBody>
      </p:sp>
      <p:sp>
        <p:nvSpPr>
          <p:cNvPr id="3" name="Content Placeholder 2">
            <a:extLst>
              <a:ext uri="{FF2B5EF4-FFF2-40B4-BE49-F238E27FC236}">
                <a16:creationId xmlns:a16="http://schemas.microsoft.com/office/drawing/2014/main" id="{009B8FE3-B0F6-9A76-3E68-859EC55D93C4}"/>
              </a:ext>
            </a:extLst>
          </p:cNvPr>
          <p:cNvSpPr>
            <a:spLocks noGrp="1"/>
          </p:cNvSpPr>
          <p:nvPr>
            <p:ph idx="1"/>
          </p:nvPr>
        </p:nvSpPr>
        <p:spPr>
          <a:xfrm>
            <a:off x="344384" y="1282535"/>
            <a:ext cx="8407729" cy="4813465"/>
          </a:xfrm>
        </p:spPr>
        <p:txBody>
          <a:bodyPr>
            <a:normAutofit lnSpcReduction="10000"/>
          </a:bodyPr>
          <a:lstStyle/>
          <a:p>
            <a:pPr marL="34290" indent="0">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It is now possible to capture the value of our natural environment by combining the biological science of ecology with the pragmatic discipline of economics, through a joint venture known as Natural Capital. In this way the invisible benefits of blue and green spaces to the city and citizens can be made visible. (Natural Capital Accounts 2021, WSP)</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 indent="0">
              <a:spcBef>
                <a:spcPts val="500"/>
              </a:spcBef>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Spending time in the natural environment – as a resident or a visitor – improves our mental health and feelings of wellbeing. It can reduce stress, fatigue, anxiety, and depression. It can help boost immune systems, encourage physical activity, and may reduce the risk of chronic diseases such as asthma. It can combat loneliness and bind communities together. However, there is more to do.</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 indent="0">
              <a:spcBef>
                <a:spcPts val="500"/>
              </a:spcBef>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The number of people who spend little or no time in natural spaces is too high. Recent data from the Monitor of Engagement with the Natural Environment survey tells us that 12% of children do not visit the natural environment each year. In the most deprived areas of England, people tend to have the poorest health and significantly less green space than wealthier areas. Playing and learning outside is a fundamental part of childhood, and helps children grow up healthy.</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 indent="0">
              <a:spcBef>
                <a:spcPts val="500"/>
              </a:spcBef>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Some children living in the city are lucky enough to have a family garden; others will not be, and it is important that we find other ways to give them better access to the great outdoors. We know that regular contact with green spaces, such as the local park, lake, or playground, can have a beneficial impact on children’s physical and mental health.</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 indent="0">
              <a:buNone/>
            </a:pPr>
            <a:endParaRPr lang="en-GB" dirty="0"/>
          </a:p>
        </p:txBody>
      </p:sp>
    </p:spTree>
    <p:extLst>
      <p:ext uri="{BB962C8B-B14F-4D97-AF65-F5344CB8AC3E}">
        <p14:creationId xmlns:p14="http://schemas.microsoft.com/office/powerpoint/2010/main" val="2938042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450C1-1368-197B-F2CA-EF9DA9A84D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9C8E8C-C3E6-884C-ED1B-BFAAAD667CF1}"/>
              </a:ext>
            </a:extLst>
          </p:cNvPr>
          <p:cNvSpPr>
            <a:spLocks noGrp="1"/>
          </p:cNvSpPr>
          <p:nvPr>
            <p:ph type="title"/>
          </p:nvPr>
        </p:nvSpPr>
        <p:spPr>
          <a:xfrm>
            <a:off x="405987" y="0"/>
            <a:ext cx="7406640" cy="1356360"/>
          </a:xfrm>
        </p:spPr>
        <p:txBody>
          <a:bodyPr/>
          <a:lstStyle/>
          <a:p>
            <a:r>
              <a:rPr lang="en-GB" dirty="0"/>
              <a:t>The Challenges</a:t>
            </a:r>
          </a:p>
        </p:txBody>
      </p:sp>
      <p:sp>
        <p:nvSpPr>
          <p:cNvPr id="3" name="Content Placeholder 2">
            <a:extLst>
              <a:ext uri="{FF2B5EF4-FFF2-40B4-BE49-F238E27FC236}">
                <a16:creationId xmlns:a16="http://schemas.microsoft.com/office/drawing/2014/main" id="{D6ECA771-6988-0879-2228-05191053438B}"/>
              </a:ext>
            </a:extLst>
          </p:cNvPr>
          <p:cNvSpPr>
            <a:spLocks noGrp="1"/>
          </p:cNvSpPr>
          <p:nvPr>
            <p:ph idx="1"/>
          </p:nvPr>
        </p:nvSpPr>
        <p:spPr>
          <a:xfrm>
            <a:off x="405987" y="1082633"/>
            <a:ext cx="8310501" cy="5259552"/>
          </a:xfrm>
        </p:spPr>
        <p:txBody>
          <a:bodyPr>
            <a:normAutofit fontScale="92500"/>
          </a:bodyPr>
          <a:lstStyle/>
          <a:p>
            <a:pPr>
              <a:spcBef>
                <a:spcPts val="500"/>
              </a:spcBef>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The 2016-17 Parliamentary Inquiry ‘The Future of Public Parks’ found that the value of parks and green spaces was well documented but not well understood; so not fully protected in policy.</a:t>
            </a:r>
          </a:p>
          <a:p>
            <a:pPr>
              <a:spcBef>
                <a:spcPts val="500"/>
              </a:spcBef>
            </a:pP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The Inquiry found that as a non-statutory service they have often been seen as non-essential services and have suffered disproportionately with budget reductions imposed following the 2008 global financial crisis and subsequent austerity measures.</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 indent="0">
              <a:spcBef>
                <a:spcPts val="500"/>
              </a:spcBef>
              <a:buNone/>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Although Birmingham has over 600 green spaces, many of them were inherited from our Victorian past. We need to see Birmingham as a 21st century city, not </a:t>
            </a:r>
            <a:r>
              <a:rPr lang="en-US" sz="1800" dirty="0">
                <a:latin typeface="Calibri" panose="020F0502020204030204" pitchFamily="34" charset="0"/>
                <a:ea typeface="Times New Roman" panose="02020603050405020304" pitchFamily="18" charset="0"/>
                <a:cs typeface="Times New Roman" panose="02020603050405020304" pitchFamily="18" charset="0"/>
              </a:rPr>
              <a:t>a city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that looks backwards, but one that looks forward to the future addressing climate change, nature recovery and inequity of access. So, we need to change the way we view and manage all green areas in the city to identify more good quality publicly accessible green spaces. </a:t>
            </a:r>
          </a:p>
          <a:p>
            <a:pPr marL="34290" indent="0">
              <a:spcBef>
                <a:spcPts val="500"/>
              </a:spcBef>
              <a:buNone/>
            </a:pP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As we engaged with communities across Birmingham, we became very aware that sections of our community faced barriers in accessing green spaces or making full use of the facilities on offer. Birmingham became the first city in the UK to develop a tool to highlight the inequalities in accessing green space. </a:t>
            </a:r>
          </a:p>
          <a:p>
            <a:pPr>
              <a:spcBef>
                <a:spcPts val="500"/>
              </a:spcBef>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We call the ambition to achieve equitable access to green spaces Environmental Justice.</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 indent="0">
              <a:buNone/>
            </a:pPr>
            <a:endParaRPr lang="en-GB" dirty="0"/>
          </a:p>
        </p:txBody>
      </p:sp>
    </p:spTree>
    <p:extLst>
      <p:ext uri="{BB962C8B-B14F-4D97-AF65-F5344CB8AC3E}">
        <p14:creationId xmlns:p14="http://schemas.microsoft.com/office/powerpoint/2010/main" val="1888075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09C0BCD-BEE9-423F-A51C-BCCD8E5EA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Rectangle 10">
            <a:extLst>
              <a:ext uri="{FF2B5EF4-FFF2-40B4-BE49-F238E27FC236}">
                <a16:creationId xmlns:a16="http://schemas.microsoft.com/office/drawing/2014/main" id="{9998D094-42B2-42BA-AA14-E8FBE073A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13" name="Straight Connector 12">
            <a:extLst>
              <a:ext uri="{FF2B5EF4-FFF2-40B4-BE49-F238E27FC236}">
                <a16:creationId xmlns:a16="http://schemas.microsoft.com/office/drawing/2014/main" id="{8465D64B-59F4-4BDC-B833-A17EF1E04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995" y="3733800"/>
            <a:ext cx="61722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7726A94-1EF0-4D91-B7BF-C033E3D6E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solidFill>
            <a:schemeClr val="accent1">
              <a:lumMod val="75000"/>
            </a:schemeClr>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5" name="Picture 4" descr="Cross section of young plant and roots">
            <a:extLst>
              <a:ext uri="{FF2B5EF4-FFF2-40B4-BE49-F238E27FC236}">
                <a16:creationId xmlns:a16="http://schemas.microsoft.com/office/drawing/2014/main" id="{66D577E4-9A5D-D0B5-29DD-4DF9136740FC}"/>
              </a:ext>
            </a:extLst>
          </p:cNvPr>
          <p:cNvPicPr>
            <a:picLocks noChangeAspect="1"/>
          </p:cNvPicPr>
          <p:nvPr/>
        </p:nvPicPr>
        <p:blipFill>
          <a:blip r:embed="rId3" cstate="email">
            <a:duotone>
              <a:schemeClr val="accent1">
                <a:shade val="45000"/>
                <a:satMod val="135000"/>
              </a:schemeClr>
              <a:prstClr val="white"/>
            </a:duotone>
            <a:alphaModFix amt="60000"/>
            <a:extLst>
              <a:ext uri="{28A0092B-C50C-407E-A947-70E740481C1C}">
                <a14:useLocalDpi xmlns:a14="http://schemas.microsoft.com/office/drawing/2010/main"/>
              </a:ext>
            </a:extLst>
          </a:blip>
          <a:srcRect/>
          <a:stretch/>
        </p:blipFill>
        <p:spPr>
          <a:xfrm>
            <a:off x="20" y="-1"/>
            <a:ext cx="9143980" cy="6858001"/>
          </a:xfrm>
          <a:prstGeom prst="rect">
            <a:avLst/>
          </a:prstGeom>
        </p:spPr>
      </p:pic>
      <p:cxnSp>
        <p:nvCxnSpPr>
          <p:cNvPr id="17" name="Straight Connector 16">
            <a:extLst>
              <a:ext uri="{FF2B5EF4-FFF2-40B4-BE49-F238E27FC236}">
                <a16:creationId xmlns:a16="http://schemas.microsoft.com/office/drawing/2014/main" id="{98F0650C-11DF-45E6-8EC2-E3B298F0D8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995" y="3733800"/>
            <a:ext cx="61722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24FB4153-1E3E-4AE9-8306-E8C292894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450" y="246888"/>
            <a:ext cx="879348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C25DADE7-32FF-9467-6E16-D9A10FB6365B}"/>
              </a:ext>
            </a:extLst>
          </p:cNvPr>
          <p:cNvSpPr>
            <a:spLocks noGrp="1"/>
          </p:cNvSpPr>
          <p:nvPr>
            <p:ph type="title"/>
          </p:nvPr>
        </p:nvSpPr>
        <p:spPr>
          <a:xfrm>
            <a:off x="489098" y="882376"/>
            <a:ext cx="8346558" cy="2926080"/>
          </a:xfrm>
        </p:spPr>
        <p:txBody>
          <a:bodyPr vert="horz" lIns="91440" tIns="45720" rIns="91440" bIns="45720" rtlCol="0" anchor="b">
            <a:normAutofit/>
          </a:bodyPr>
          <a:lstStyle/>
          <a:p>
            <a:pPr algn="ctr" defTabSz="914400">
              <a:lnSpc>
                <a:spcPct val="85000"/>
              </a:lnSpc>
            </a:pPr>
            <a:r>
              <a:rPr lang="en-US" sz="7200" b="1" cap="all" dirty="0">
                <a:solidFill>
                  <a:srgbClr val="FFFFFF"/>
                </a:solidFill>
              </a:rPr>
              <a:t>Root and branch change</a:t>
            </a:r>
          </a:p>
        </p:txBody>
      </p:sp>
      <p:sp>
        <p:nvSpPr>
          <p:cNvPr id="3" name="Content Placeholder 2">
            <a:extLst>
              <a:ext uri="{FF2B5EF4-FFF2-40B4-BE49-F238E27FC236}">
                <a16:creationId xmlns:a16="http://schemas.microsoft.com/office/drawing/2014/main" id="{C5275C52-1255-1229-358C-2757D785C1D3}"/>
              </a:ext>
            </a:extLst>
          </p:cNvPr>
          <p:cNvSpPr>
            <a:spLocks noGrp="1"/>
          </p:cNvSpPr>
          <p:nvPr>
            <p:ph idx="1"/>
          </p:nvPr>
        </p:nvSpPr>
        <p:spPr>
          <a:xfrm>
            <a:off x="1282147" y="4051680"/>
            <a:ext cx="6575895" cy="1388165"/>
          </a:xfrm>
        </p:spPr>
        <p:txBody>
          <a:bodyPr vert="horz" lIns="91440" tIns="45720" rIns="91440" bIns="45720" rtlCol="0">
            <a:normAutofit/>
          </a:bodyPr>
          <a:lstStyle/>
          <a:p>
            <a:pPr marL="0" indent="0" algn="ctr" defTabSz="914400">
              <a:spcBef>
                <a:spcPts val="1400"/>
              </a:spcBef>
              <a:buNone/>
            </a:pPr>
            <a:r>
              <a:rPr lang="en-US" sz="2200" dirty="0">
                <a:solidFill>
                  <a:srgbClr val="FFFFFF"/>
                </a:solidFill>
              </a:rPr>
              <a:t>The transformation of the delivery mechanism</a:t>
            </a:r>
          </a:p>
        </p:txBody>
      </p:sp>
    </p:spTree>
    <p:extLst>
      <p:ext uri="{BB962C8B-B14F-4D97-AF65-F5344CB8AC3E}">
        <p14:creationId xmlns:p14="http://schemas.microsoft.com/office/powerpoint/2010/main" val="4223974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EDF47F-B531-2EEF-1A9E-547871E8D274}"/>
              </a:ext>
            </a:extLst>
          </p:cNvPr>
          <p:cNvSpPr txBox="1"/>
          <p:nvPr/>
        </p:nvSpPr>
        <p:spPr>
          <a:xfrm>
            <a:off x="425302" y="984918"/>
            <a:ext cx="8293396" cy="5900077"/>
          </a:xfrm>
          <a:prstGeom prst="rect">
            <a:avLst/>
          </a:prstGeom>
          <a:noFill/>
        </p:spPr>
        <p:txBody>
          <a:bodyPr wrap="square">
            <a:spAutoFit/>
          </a:bodyPr>
          <a:lstStyle/>
          <a:p>
            <a:pPr>
              <a:lnSpc>
                <a:spcPct val="90000"/>
              </a:lnSpc>
              <a:spcAft>
                <a:spcPts val="600"/>
              </a:spcAft>
            </a:pPr>
            <a:endParaRPr lang="en-US" sz="1800" dirty="0"/>
          </a:p>
          <a:p>
            <a:pPr>
              <a:lnSpc>
                <a:spcPct val="90000"/>
              </a:lnSpc>
              <a:spcAft>
                <a:spcPts val="600"/>
              </a:spcAft>
            </a:pPr>
            <a:r>
              <a:rPr lang="en-US" sz="1500" dirty="0">
                <a:solidFill>
                  <a:schemeClr val="accent1"/>
                </a:solidFill>
                <a:latin typeface="Calibri" panose="020F0502020204030204" pitchFamily="34" charset="0"/>
                <a:cs typeface="Times New Roman" panose="02020603050405020304" pitchFamily="18" charset="0"/>
              </a:rPr>
              <a:t>2015			</a:t>
            </a:r>
            <a:r>
              <a:rPr lang="en-GB" sz="1500" dirty="0">
                <a:solidFill>
                  <a:schemeClr val="accent1"/>
                </a:solidFill>
                <a:latin typeface="Calibri" panose="020F0502020204030204" pitchFamily="34" charset="0"/>
                <a:cs typeface="Times New Roman" panose="02020603050405020304" pitchFamily="18" charset="0"/>
              </a:rPr>
              <a:t>European Environment Agency about the state of the environment </a:t>
            </a:r>
            <a:endParaRPr lang="en-US" sz="1500" dirty="0">
              <a:solidFill>
                <a:schemeClr val="accent1"/>
              </a:solidFill>
              <a:latin typeface="Calibri" panose="020F0502020204030204" pitchFamily="34" charset="0"/>
              <a:cs typeface="Times New Roman" panose="02020603050405020304" pitchFamily="18" charset="0"/>
            </a:endParaRPr>
          </a:p>
          <a:p>
            <a:pPr>
              <a:lnSpc>
                <a:spcPct val="90000"/>
              </a:lnSpc>
              <a:spcAft>
                <a:spcPts val="600"/>
              </a:spcAft>
            </a:pPr>
            <a:r>
              <a:rPr lang="en-US" sz="1500" dirty="0">
                <a:solidFill>
                  <a:schemeClr val="accent1"/>
                </a:solidFill>
                <a:latin typeface="Calibri" panose="020F0502020204030204" pitchFamily="34" charset="0"/>
                <a:cs typeface="Times New Roman" panose="02020603050405020304" pitchFamily="18" charset="0"/>
              </a:rPr>
              <a:t>2016-17 		Parliamentary Inquiry ‘The Future of Public Parks’ </a:t>
            </a:r>
          </a:p>
          <a:p>
            <a:pPr>
              <a:lnSpc>
                <a:spcPct val="90000"/>
              </a:lnSpc>
              <a:spcAft>
                <a:spcPts val="600"/>
              </a:spcAft>
            </a:pPr>
            <a:r>
              <a:rPr lang="en-US" sz="1500" dirty="0">
                <a:solidFill>
                  <a:schemeClr val="accent1"/>
                </a:solidFill>
                <a:latin typeface="Calibri" panose="020F0502020204030204" pitchFamily="34" charset="0"/>
                <a:cs typeface="Times New Roman" panose="02020603050405020304" pitchFamily="18" charset="0"/>
              </a:rPr>
              <a:t>2017 			The Birmingham Parks Summit –  People call for action.</a:t>
            </a:r>
          </a:p>
          <a:p>
            <a:pPr>
              <a:lnSpc>
                <a:spcPct val="90000"/>
              </a:lnSpc>
              <a:spcAft>
                <a:spcPts val="600"/>
              </a:spcAft>
            </a:pPr>
            <a:r>
              <a:rPr lang="en-US" sz="1500" dirty="0">
                <a:solidFill>
                  <a:schemeClr val="accent1"/>
                </a:solidFill>
                <a:latin typeface="Calibri" panose="020F0502020204030204" pitchFamily="34" charset="0"/>
                <a:cs typeface="Times New Roman" panose="02020603050405020304" pitchFamily="18" charset="0"/>
              </a:rPr>
              <a:t>2019 			The Naturally Birmingham Project Birmingham’s Future Park Accelerator 					Project (FPA) starts.</a:t>
            </a:r>
          </a:p>
          <a:p>
            <a:pPr>
              <a:lnSpc>
                <a:spcPct val="90000"/>
              </a:lnSpc>
              <a:spcAft>
                <a:spcPts val="600"/>
              </a:spcAft>
            </a:pPr>
            <a:r>
              <a:rPr lang="en-US" sz="1500" dirty="0">
                <a:solidFill>
                  <a:schemeClr val="accent1"/>
                </a:solidFill>
                <a:latin typeface="Calibri" panose="020F0502020204030204" pitchFamily="34" charset="0"/>
                <a:cs typeface="Times New Roman" panose="02020603050405020304" pitchFamily="18" charset="0"/>
              </a:rPr>
              <a:t>2020 			Covid Lockdowns – A strange new world the project goes digital four pilots.</a:t>
            </a:r>
          </a:p>
          <a:p>
            <a:pPr>
              <a:lnSpc>
                <a:spcPct val="90000"/>
              </a:lnSpc>
              <a:spcAft>
                <a:spcPts val="600"/>
              </a:spcAft>
            </a:pPr>
            <a:r>
              <a:rPr lang="en-US" sz="1500" dirty="0">
                <a:solidFill>
                  <a:schemeClr val="accent1"/>
                </a:solidFill>
                <a:latin typeface="Calibri" panose="020F0502020204030204" pitchFamily="34" charset="0"/>
                <a:cs typeface="Times New Roman" panose="02020603050405020304" pitchFamily="18" charset="0"/>
              </a:rPr>
              <a:t>2021			Big Conversations – In Person Consultations start and Alliance forms.</a:t>
            </a:r>
          </a:p>
          <a:p>
            <a:pPr>
              <a:lnSpc>
                <a:spcPct val="90000"/>
              </a:lnSpc>
              <a:spcAft>
                <a:spcPts val="600"/>
              </a:spcAft>
            </a:pPr>
            <a:r>
              <a:rPr lang="en-US" sz="1500" dirty="0">
                <a:solidFill>
                  <a:schemeClr val="accent1"/>
                </a:solidFill>
                <a:latin typeface="Calibri" panose="020F0502020204030204" pitchFamily="34" charset="0"/>
                <a:cs typeface="Times New Roman" panose="02020603050405020304" pitchFamily="18" charset="0"/>
              </a:rPr>
              <a:t>2022  		The City of Nature Plan is adopted by BCC as the Green Infrastructure 						Strategy.  FPA delivery phase the City of Nature Pilot – delivered by the CoN Alliance.</a:t>
            </a:r>
          </a:p>
          <a:p>
            <a:pPr>
              <a:lnSpc>
                <a:spcPct val="90000"/>
              </a:lnSpc>
              <a:spcAft>
                <a:spcPts val="600"/>
              </a:spcAft>
            </a:pPr>
            <a:r>
              <a:rPr lang="en-US" sz="1500" dirty="0">
                <a:solidFill>
                  <a:schemeClr val="accent1"/>
                </a:solidFill>
                <a:latin typeface="Calibri" panose="020F0502020204030204" pitchFamily="34" charset="0"/>
                <a:cs typeface="Times New Roman" panose="02020603050405020304" pitchFamily="18" charset="0"/>
              </a:rPr>
              <a:t>2023           		The Delivery phase of the FPA project starts looking at Urban Nature 						Development. Phase 2 of the City of Nature Pilot. East Birmingham Master Plan</a:t>
            </a:r>
          </a:p>
          <a:p>
            <a:pPr>
              <a:lnSpc>
                <a:spcPct val="90000"/>
              </a:lnSpc>
              <a:spcAft>
                <a:spcPts val="600"/>
              </a:spcAft>
            </a:pPr>
            <a:r>
              <a:rPr lang="en-US" sz="1500" dirty="0">
                <a:solidFill>
                  <a:schemeClr val="accent1"/>
                </a:solidFill>
                <a:latin typeface="Calibri" panose="020F0502020204030204" pitchFamily="34" charset="0"/>
                <a:cs typeface="Times New Roman" panose="02020603050405020304" pitchFamily="18" charset="0"/>
              </a:rPr>
              <a:t>2024			BCC budget crises happens putting the breaks on the project work. Phase 3 of the City 			of Nature Pilot. Biodiversity Net Gaina and Nature Recovery. </a:t>
            </a:r>
          </a:p>
          <a:p>
            <a:pPr>
              <a:lnSpc>
                <a:spcPct val="90000"/>
              </a:lnSpc>
              <a:spcAft>
                <a:spcPts val="600"/>
              </a:spcAft>
            </a:pPr>
            <a:r>
              <a:rPr lang="en-US" sz="1500" dirty="0">
                <a:solidFill>
                  <a:schemeClr val="accent1"/>
                </a:solidFill>
                <a:latin typeface="Calibri" panose="020F0502020204030204" pitchFamily="34" charset="0"/>
                <a:cs typeface="Times New Roman" panose="02020603050405020304" pitchFamily="18" charset="0"/>
              </a:rPr>
              <a:t>2025			March 31st Completion of the FPA project delivery phase and the City of Nature Pilot.	</a:t>
            </a:r>
          </a:p>
          <a:p>
            <a:pPr>
              <a:lnSpc>
                <a:spcPct val="90000"/>
              </a:lnSpc>
              <a:spcAft>
                <a:spcPts val="600"/>
              </a:spcAft>
            </a:pPr>
            <a:endParaRPr lang="en-US" sz="1500" dirty="0">
              <a:solidFill>
                <a:schemeClr val="accent1"/>
              </a:solidFill>
              <a:latin typeface="Calibri" panose="020F0502020204030204" pitchFamily="34" charset="0"/>
              <a:cs typeface="Times New Roman" panose="02020603050405020304" pitchFamily="18" charset="0"/>
            </a:endParaRPr>
          </a:p>
          <a:p>
            <a:pPr>
              <a:lnSpc>
                <a:spcPct val="90000"/>
              </a:lnSpc>
              <a:spcAft>
                <a:spcPts val="600"/>
              </a:spcAft>
            </a:pPr>
            <a:r>
              <a:rPr lang="en-US" sz="1500" dirty="0">
                <a:solidFill>
                  <a:schemeClr val="accent1"/>
                </a:solidFill>
                <a:latin typeface="Calibri" panose="020F0502020204030204" pitchFamily="34" charset="0"/>
                <a:cs typeface="Times New Roman" panose="02020603050405020304" pitchFamily="18" charset="0"/>
              </a:rPr>
              <a:t>The City of Nature Pilot was the first implementation of the City of Nature Plan at ward level delivered through collaboration with the City of Nature Alliance. </a:t>
            </a:r>
          </a:p>
          <a:p>
            <a:pPr>
              <a:lnSpc>
                <a:spcPct val="90000"/>
              </a:lnSpc>
              <a:spcAft>
                <a:spcPts val="600"/>
              </a:spcAft>
            </a:pPr>
            <a:endParaRPr lang="en-US" sz="1500" dirty="0">
              <a:solidFill>
                <a:schemeClr val="accent1"/>
              </a:solidFill>
              <a:latin typeface="Calibri" panose="020F0502020204030204" pitchFamily="34" charset="0"/>
              <a:cs typeface="Times New Roman" panose="02020603050405020304" pitchFamily="18" charset="0"/>
            </a:endParaRPr>
          </a:p>
          <a:p>
            <a:pPr>
              <a:lnSpc>
                <a:spcPct val="90000"/>
              </a:lnSpc>
              <a:spcAft>
                <a:spcPts val="600"/>
              </a:spcAft>
            </a:pPr>
            <a:r>
              <a:rPr lang="en-US" sz="1500" dirty="0">
                <a:solidFill>
                  <a:schemeClr val="accent1"/>
                </a:solidFill>
                <a:latin typeface="Calibri" panose="020F0502020204030204" pitchFamily="34" charset="0"/>
                <a:cs typeface="Times New Roman" panose="02020603050405020304" pitchFamily="18" charset="0"/>
              </a:rPr>
              <a:t>The City of Nature Programme is now delivering what needs to happen over the next 23 years.</a:t>
            </a:r>
          </a:p>
          <a:p>
            <a:pPr indent="-228600">
              <a:lnSpc>
                <a:spcPct val="90000"/>
              </a:lnSpc>
              <a:spcAft>
                <a:spcPts val="600"/>
              </a:spcAft>
              <a:buFont typeface="Arial" panose="020B0604020202020204" pitchFamily="34" charset="0"/>
              <a:buChar char="•"/>
            </a:pPr>
            <a:endParaRPr lang="en-US" sz="1800" dirty="0"/>
          </a:p>
        </p:txBody>
      </p:sp>
      <p:sp>
        <p:nvSpPr>
          <p:cNvPr id="4" name="Title 1">
            <a:extLst>
              <a:ext uri="{FF2B5EF4-FFF2-40B4-BE49-F238E27FC236}">
                <a16:creationId xmlns:a16="http://schemas.microsoft.com/office/drawing/2014/main" id="{3961ADA0-D510-D590-DF90-5FB5A6523E4A}"/>
              </a:ext>
            </a:extLst>
          </p:cNvPr>
          <p:cNvSpPr txBox="1">
            <a:spLocks/>
          </p:cNvSpPr>
          <p:nvPr/>
        </p:nvSpPr>
        <p:spPr>
          <a:xfrm>
            <a:off x="150806" y="340243"/>
            <a:ext cx="8567892" cy="542260"/>
          </a:xfrm>
          <a:prstGeom prst="rect">
            <a:avLst/>
          </a:prstGeom>
        </p:spPr>
        <p:txBody>
          <a:bodyPr/>
          <a:lst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a:lstStyle>
          <a:p>
            <a:r>
              <a:rPr lang="en-GB" dirty="0"/>
              <a:t>The Journey – 10 years and before…..</a:t>
            </a:r>
          </a:p>
        </p:txBody>
      </p:sp>
    </p:spTree>
    <p:extLst>
      <p:ext uri="{BB962C8B-B14F-4D97-AF65-F5344CB8AC3E}">
        <p14:creationId xmlns:p14="http://schemas.microsoft.com/office/powerpoint/2010/main" val="1325965571"/>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5E66D-07B1-51B6-8126-87D3023C880D}"/>
              </a:ext>
            </a:extLst>
          </p:cNvPr>
          <p:cNvSpPr txBox="1">
            <a:spLocks/>
          </p:cNvSpPr>
          <p:nvPr/>
        </p:nvSpPr>
        <p:spPr>
          <a:xfrm>
            <a:off x="299662" y="214540"/>
            <a:ext cx="7406640" cy="786809"/>
          </a:xfrm>
          <a:prstGeom prst="rect">
            <a:avLst/>
          </a:prstGeom>
        </p:spPr>
        <p:txBody>
          <a:bodyPr/>
          <a:lst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a:lstStyle>
          <a:p>
            <a:r>
              <a:rPr lang="en-GB" dirty="0"/>
              <a:t>The Mechanism for green sites</a:t>
            </a:r>
          </a:p>
        </p:txBody>
      </p:sp>
      <p:sp>
        <p:nvSpPr>
          <p:cNvPr id="3" name="Content Placeholder 2">
            <a:extLst>
              <a:ext uri="{FF2B5EF4-FFF2-40B4-BE49-F238E27FC236}">
                <a16:creationId xmlns:a16="http://schemas.microsoft.com/office/drawing/2014/main" id="{83859037-6CCA-1C0F-4EF3-2B4EA988D234}"/>
              </a:ext>
            </a:extLst>
          </p:cNvPr>
          <p:cNvSpPr txBox="1">
            <a:spLocks/>
          </p:cNvSpPr>
          <p:nvPr/>
        </p:nvSpPr>
        <p:spPr>
          <a:xfrm>
            <a:off x="299662" y="903767"/>
            <a:ext cx="8589157" cy="5633367"/>
          </a:xfrm>
          <a:prstGeom prst="rect">
            <a:avLst/>
          </a:prstGeom>
        </p:spPr>
        <p:txBody>
          <a:bodyPr>
            <a:normAutofit fontScale="70000" lnSpcReduction="20000"/>
          </a:bodyPr>
          <a:lst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a:lstStyle>
          <a:p>
            <a:pPr>
              <a:spcBef>
                <a:spcPts val="500"/>
              </a:spcBef>
            </a:pPr>
            <a:r>
              <a:rPr lang="en-GB" sz="2100" dirty="0">
                <a:latin typeface="Calibri" panose="020F0502020204030204" pitchFamily="34" charset="0"/>
                <a:ea typeface="Times New Roman" panose="02020603050405020304" pitchFamily="18" charset="0"/>
                <a:cs typeface="Times New Roman" panose="02020603050405020304" pitchFamily="18" charset="0"/>
              </a:rPr>
              <a:t>The local authority – Birmingham City Council (BCC) has the responsibility to provide certain services for the general funds they receive. You are probably aware that doesn’t explicitly include the provision of parks. However, they do have a duty to provide the ecosystem services and the health and social benefits that parks can provide. They also must ensure that parks that they do provide are safe, clear of rubbish, accessible, biodiverse and value for money. </a:t>
            </a:r>
            <a:r>
              <a:rPr lang="en-US" sz="2100" dirty="0">
                <a:latin typeface="Calibri" panose="020F0502020204030204" pitchFamily="34" charset="0"/>
                <a:ea typeface="Times New Roman" panose="02020603050405020304" pitchFamily="18" charset="0"/>
                <a:cs typeface="Times New Roman" panose="02020603050405020304" pitchFamily="18" charset="0"/>
              </a:rPr>
              <a:t>Although City Operations have those basic responsibilities, parks also provide services to other BCC departments including Public Health, Education, Transport, and Housing. This is part of the normal democratic workings of local government.</a:t>
            </a:r>
          </a:p>
          <a:p>
            <a:pPr>
              <a:spcBef>
                <a:spcPts val="500"/>
              </a:spcBef>
            </a:pPr>
            <a:endParaRPr lang="en-US" sz="2100" dirty="0">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2100" dirty="0">
                <a:latin typeface="Calibri" panose="020F0502020204030204" pitchFamily="34" charset="0"/>
                <a:ea typeface="Times New Roman" panose="02020603050405020304" pitchFamily="18" charset="0"/>
                <a:cs typeface="Times New Roman" panose="02020603050405020304" pitchFamily="18" charset="0"/>
              </a:rPr>
              <a:t>The Future Park Standard has been developed to do two things. The first is to ensure that all parks are managed through the general fund to deliver statutory responsibilities for all Birmingham residents. This is what we call the Fair Score; this is one level above poor in the Green Flag Standard. That score is all we can expect the regular programme of maintenance will achieve with the present budget. </a:t>
            </a:r>
          </a:p>
          <a:p>
            <a:pPr>
              <a:spcBef>
                <a:spcPts val="500"/>
              </a:spcBef>
            </a:pPr>
            <a:r>
              <a:rPr lang="en-US" sz="2100" dirty="0">
                <a:latin typeface="Calibri" panose="020F0502020204030204" pitchFamily="34" charset="0"/>
                <a:ea typeface="Times New Roman" panose="02020603050405020304" pitchFamily="18" charset="0"/>
                <a:cs typeface="Times New Roman" panose="02020603050405020304" pitchFamily="18" charset="0"/>
              </a:rPr>
              <a:t>The second thing is to raise the score of parks above Fair to Good or above. Please note! This will normally require extra resource. That could be commercial income, grants, donations or a voluntary (unpaid for) resource. Unless – the cost of managing parks reduces (i.e., less litter to pick up). When parks are improved with extra resource this must be done in collaboration with residents, orgainsations who support residents, local schools and businesses. So, that is all those that use and benefit directly from the green space.</a:t>
            </a:r>
          </a:p>
          <a:p>
            <a:pPr>
              <a:spcBef>
                <a:spcPts val="500"/>
              </a:spcBef>
            </a:pPr>
            <a:endParaRPr lang="en-US" sz="2100" dirty="0">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2100" dirty="0">
                <a:latin typeface="Calibri" panose="020F0502020204030204" pitchFamily="34" charset="0"/>
                <a:ea typeface="Times New Roman" panose="02020603050405020304" pitchFamily="18" charset="0"/>
                <a:cs typeface="Times New Roman" panose="02020603050405020304" pitchFamily="18" charset="0"/>
              </a:rPr>
              <a:t>For some parks, this means there could be around three thousand stakeholders. </a:t>
            </a:r>
          </a:p>
          <a:p>
            <a:pPr>
              <a:spcBef>
                <a:spcPts val="500"/>
              </a:spcBef>
            </a:pPr>
            <a:endParaRPr lang="en-US" sz="2100" dirty="0">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2100" dirty="0">
                <a:latin typeface="Calibri" panose="020F0502020204030204" pitchFamily="34" charset="0"/>
                <a:ea typeface="Times New Roman" panose="02020603050405020304" pitchFamily="18" charset="0"/>
                <a:cs typeface="Times New Roman" panose="02020603050405020304" pitchFamily="18" charset="0"/>
              </a:rPr>
              <a:t>To be able to test the mechanism and invest in it the City of Nature pilot trialed this approach at one park, Dawberry Fields Park, then five parks in one ward, then five more wards.</a:t>
            </a:r>
          </a:p>
          <a:p>
            <a:pPr>
              <a:spcBef>
                <a:spcPts val="500"/>
              </a:spcBef>
            </a:pPr>
            <a:endParaRPr lang="en-GB" sz="2100" dirty="0">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2100" dirty="0">
                <a:latin typeface="Calibri" panose="020F0502020204030204" pitchFamily="34" charset="0"/>
                <a:ea typeface="Times New Roman" panose="02020603050405020304" pitchFamily="18" charset="0"/>
                <a:cs typeface="Times New Roman" panose="02020603050405020304" pitchFamily="18" charset="0"/>
              </a:rPr>
              <a:t>To secure extra resource we had to consult, secure funding and then expand the workforce (through the Alliance) to deliver additional services and benefits inline with the consultation.</a:t>
            </a:r>
          </a:p>
          <a:p>
            <a:pPr>
              <a:spcBef>
                <a:spcPts val="500"/>
              </a:spcBef>
            </a:pPr>
            <a:endParaRPr lang="en-US" sz="2100" dirty="0">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pPr>
            <a:r>
              <a:rPr lang="en-US" sz="2100" dirty="0">
                <a:latin typeface="Calibri" panose="020F0502020204030204" pitchFamily="34" charset="0"/>
                <a:ea typeface="Times New Roman" panose="02020603050405020304" pitchFamily="18" charset="0"/>
                <a:cs typeface="Times New Roman" panose="02020603050405020304" pitchFamily="18" charset="0"/>
              </a:rPr>
              <a:t>We call this process activating a park / ward. This process is part of the wider mechanism which includes nature recovery and nature connectedness to eventually, over the next 25 years, turn a Red Ward into a Green Ward.</a:t>
            </a:r>
            <a:endParaRPr lang="en-GB" sz="2100" dirty="0">
              <a:latin typeface="Calibri" panose="020F0502020204030204" pitchFamily="34" charset="0"/>
              <a:ea typeface="Times New Roman" panose="02020603050405020304" pitchFamily="18" charset="0"/>
              <a:cs typeface="Times New Roman" panose="02020603050405020304" pitchFamily="18" charset="0"/>
            </a:endParaRPr>
          </a:p>
          <a:p>
            <a:pPr marL="34290" indent="0">
              <a:buFont typeface="Corbel" pitchFamily="34" charset="0"/>
              <a:buNone/>
            </a:pPr>
            <a:endParaRPr lang="en-GB" dirty="0"/>
          </a:p>
        </p:txBody>
      </p:sp>
    </p:spTree>
    <p:extLst>
      <p:ext uri="{BB962C8B-B14F-4D97-AF65-F5344CB8AC3E}">
        <p14:creationId xmlns:p14="http://schemas.microsoft.com/office/powerpoint/2010/main" val="2501322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1D9765-DED3-6CF8-30C5-69718F75FC2C}"/>
              </a:ext>
            </a:extLst>
          </p:cNvPr>
          <p:cNvSpPr txBox="1"/>
          <p:nvPr/>
        </p:nvSpPr>
        <p:spPr>
          <a:xfrm>
            <a:off x="336697" y="1924783"/>
            <a:ext cx="3831264" cy="4539704"/>
          </a:xfrm>
          <a:prstGeom prst="rect">
            <a:avLst/>
          </a:prstGeom>
          <a:noFill/>
        </p:spPr>
        <p:txBody>
          <a:bodyPr wrap="square">
            <a:spAutoFit/>
          </a:bodyPr>
          <a:lstStyle/>
          <a:p>
            <a:pPr algn="l">
              <a:spcAft>
                <a:spcPts val="1500"/>
              </a:spcAft>
              <a:buNone/>
            </a:pPr>
            <a:r>
              <a:rPr lang="en-GB" sz="1200" b="1" i="0" dirty="0">
                <a:solidFill>
                  <a:srgbClr val="0B0C0C"/>
                </a:solidFill>
                <a:effectLst/>
                <a:latin typeface="GDS Transport"/>
              </a:rPr>
              <a:t>Key findings</a:t>
            </a:r>
          </a:p>
          <a:p>
            <a:pPr algn="l">
              <a:spcAft>
                <a:spcPts val="1500"/>
              </a:spcAft>
              <a:buNone/>
            </a:pPr>
            <a:r>
              <a:rPr lang="en-GB" sz="1200" b="1" i="0" dirty="0">
                <a:solidFill>
                  <a:srgbClr val="0B0C0C"/>
                </a:solidFill>
                <a:effectLst/>
                <a:latin typeface="GDS Transport"/>
              </a:rPr>
              <a:t>Parks and green spaces support a diverse range of local authority agendas.</a:t>
            </a:r>
            <a:r>
              <a:rPr lang="en-GB" sz="1200" b="0" i="0" dirty="0">
                <a:solidFill>
                  <a:srgbClr val="0B0C0C"/>
                </a:solidFill>
                <a:effectLst/>
                <a:latin typeface="GDS Transport"/>
              </a:rPr>
              <a:t> Islington and Leeds approach their parks and green spaces as vital infrastructure that supports delivery of council priorities and a wide range of council services, including health, housing, highways, adult and child social care, and equality. The councils have embedded parks and green spaces across their core strategies, which has contributed to creating new ways of working, such as internal cross-team collaborations.</a:t>
            </a:r>
          </a:p>
          <a:p>
            <a:pPr algn="l">
              <a:spcAft>
                <a:spcPts val="1500"/>
              </a:spcAft>
              <a:buNone/>
            </a:pPr>
            <a:r>
              <a:rPr lang="en-GB" sz="1200" b="1" i="0" dirty="0">
                <a:solidFill>
                  <a:srgbClr val="0B0C0C"/>
                </a:solidFill>
                <a:effectLst/>
                <a:latin typeface="GDS Transport"/>
              </a:rPr>
              <a:t>A collaborative partnership with the community multiplies the benefits that parks and green spaces deliver.</a:t>
            </a:r>
            <a:r>
              <a:rPr lang="en-GB" sz="1200" b="0" i="0" dirty="0">
                <a:solidFill>
                  <a:srgbClr val="0B0C0C"/>
                </a:solidFill>
                <a:effectLst/>
                <a:latin typeface="GDS Transport"/>
              </a:rPr>
              <a:t> Islington and Leeds have nurtured positive, productive relationships with a range of community partners, including local organisations, businesses and residents. The councils work with and support these partners, who deliver events, maintenance, fundraising, advocacy and programming that greatly extend the work a council could realistically achieve on its own. The increased use and engagement of parks and green spaces by diverse partners also contributes to inclusivity, as more people access and benefit from green spaces.</a:t>
            </a:r>
          </a:p>
        </p:txBody>
      </p:sp>
      <p:sp>
        <p:nvSpPr>
          <p:cNvPr id="4" name="TextBox 3">
            <a:extLst>
              <a:ext uri="{FF2B5EF4-FFF2-40B4-BE49-F238E27FC236}">
                <a16:creationId xmlns:a16="http://schemas.microsoft.com/office/drawing/2014/main" id="{DD43D76E-EB51-0C8A-D9F1-59EEBDDF723D}"/>
              </a:ext>
            </a:extLst>
          </p:cNvPr>
          <p:cNvSpPr txBox="1"/>
          <p:nvPr/>
        </p:nvSpPr>
        <p:spPr>
          <a:xfrm>
            <a:off x="4572000" y="2301809"/>
            <a:ext cx="3831265" cy="4162678"/>
          </a:xfrm>
          <a:prstGeom prst="rect">
            <a:avLst/>
          </a:prstGeom>
          <a:noFill/>
        </p:spPr>
        <p:txBody>
          <a:bodyPr wrap="square">
            <a:spAutoFit/>
          </a:bodyPr>
          <a:lstStyle/>
          <a:p>
            <a:pPr algn="l">
              <a:spcAft>
                <a:spcPts val="1500"/>
              </a:spcAft>
              <a:buNone/>
            </a:pPr>
            <a:r>
              <a:rPr lang="en-GB" sz="1200" b="1" i="0" dirty="0">
                <a:solidFill>
                  <a:srgbClr val="0B0C0C"/>
                </a:solidFill>
                <a:effectLst/>
                <a:latin typeface="GDS Transport"/>
              </a:rPr>
              <a:t>A forward-looking, supportive and innovative organisational culture fosters good practice.</a:t>
            </a:r>
            <a:r>
              <a:rPr lang="en-GB" sz="1200" b="0" i="0" dirty="0">
                <a:solidFill>
                  <a:srgbClr val="0B0C0C"/>
                </a:solidFill>
                <a:effectLst/>
                <a:latin typeface="GDS Transport"/>
              </a:rPr>
              <a:t> The parks teams in Islington and Leeds maintain positive, trusting relationships with council leadership, who understand the value parks and green spaces add to a range of council services. This fosters confidence, collaboration and a culture of innovation, which enables the parks teams to explore ambitious ways of working, including through creative partnerships and entrepreneurialism.</a:t>
            </a:r>
          </a:p>
          <a:p>
            <a:pPr algn="l">
              <a:spcAft>
                <a:spcPts val="1500"/>
              </a:spcAft>
            </a:pPr>
            <a:r>
              <a:rPr lang="en-GB" sz="1200" b="1" i="0" dirty="0">
                <a:solidFill>
                  <a:srgbClr val="0B0C0C"/>
                </a:solidFill>
                <a:effectLst/>
                <a:latin typeface="GDS Transport"/>
              </a:rPr>
              <a:t>Prioritising quality improves the varied benefits of parks and green spaces.</a:t>
            </a:r>
            <a:r>
              <a:rPr lang="en-GB" sz="1200" b="0" i="0" dirty="0">
                <a:solidFill>
                  <a:srgbClr val="0B0C0C"/>
                </a:solidFill>
                <a:effectLst/>
                <a:latin typeface="GDS Transport"/>
              </a:rPr>
              <a:t> Islington and Leeds focus on delivering parks and green spaces that meet high-quality standards. Improving and sustaining the quality of their parks and green spaces supports wider council objectives, such as improving health and wellbeing, and is critical for reducing inequalities in access to nature and disparities in health outcomes. Informed by data and evidence and working in partnership with the community, the councils prioritise improvements in spaces that have failed to meet quality standards and in neighbourhoods that lack high-quality green space.</a:t>
            </a:r>
          </a:p>
        </p:txBody>
      </p:sp>
      <p:pic>
        <p:nvPicPr>
          <p:cNvPr id="6" name="Picture 5">
            <a:extLst>
              <a:ext uri="{FF2B5EF4-FFF2-40B4-BE49-F238E27FC236}">
                <a16:creationId xmlns:a16="http://schemas.microsoft.com/office/drawing/2014/main" id="{EFD69D7C-C034-DCEB-A470-439472B21EFF}"/>
              </a:ext>
            </a:extLst>
          </p:cNvPr>
          <p:cNvPicPr>
            <a:picLocks noChangeAspect="1"/>
          </p:cNvPicPr>
          <p:nvPr/>
        </p:nvPicPr>
        <p:blipFill>
          <a:blip r:embed="rId3"/>
          <a:stretch>
            <a:fillRect/>
          </a:stretch>
        </p:blipFill>
        <p:spPr>
          <a:xfrm>
            <a:off x="202018" y="198421"/>
            <a:ext cx="7634177" cy="1506644"/>
          </a:xfrm>
          <a:prstGeom prst="rect">
            <a:avLst/>
          </a:prstGeom>
        </p:spPr>
      </p:pic>
    </p:spTree>
    <p:extLst>
      <p:ext uri="{BB962C8B-B14F-4D97-AF65-F5344CB8AC3E}">
        <p14:creationId xmlns:p14="http://schemas.microsoft.com/office/powerpoint/2010/main" val="2606031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4AFB9-06E6-41DC-5878-85BEB81422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2476D7-677B-F61F-BF8B-E8D1ED4E6BA7}"/>
              </a:ext>
            </a:extLst>
          </p:cNvPr>
          <p:cNvSpPr>
            <a:spLocks noGrp="1"/>
          </p:cNvSpPr>
          <p:nvPr>
            <p:ph type="title"/>
          </p:nvPr>
        </p:nvSpPr>
        <p:spPr>
          <a:xfrm>
            <a:off x="444689" y="44834"/>
            <a:ext cx="7406640" cy="1356360"/>
          </a:xfrm>
        </p:spPr>
        <p:txBody>
          <a:bodyPr/>
          <a:lstStyle/>
          <a:p>
            <a:r>
              <a:rPr lang="en-GB" dirty="0"/>
              <a:t>What you do.</a:t>
            </a:r>
            <a:endParaRPr dirty="0"/>
          </a:p>
        </p:txBody>
      </p:sp>
      <p:sp>
        <p:nvSpPr>
          <p:cNvPr id="3" name="Content Placeholder 2">
            <a:extLst>
              <a:ext uri="{FF2B5EF4-FFF2-40B4-BE49-F238E27FC236}">
                <a16:creationId xmlns:a16="http://schemas.microsoft.com/office/drawing/2014/main" id="{51E0E680-02CD-64B9-CED5-E0F7429FAAAF}"/>
              </a:ext>
            </a:extLst>
          </p:cNvPr>
          <p:cNvSpPr>
            <a:spLocks noGrp="1"/>
          </p:cNvSpPr>
          <p:nvPr>
            <p:ph idx="1"/>
          </p:nvPr>
        </p:nvSpPr>
        <p:spPr>
          <a:xfrm>
            <a:off x="308345" y="1420230"/>
            <a:ext cx="8495414" cy="4714756"/>
          </a:xfrm>
        </p:spPr>
        <p:txBody>
          <a:bodyPr>
            <a:normAutofit fontScale="77500" lnSpcReduction="20000"/>
          </a:bodyPr>
          <a:lstStyle/>
          <a:p>
            <a:pPr marL="34290" indent="0">
              <a:buNone/>
            </a:pPr>
            <a:r>
              <a:rPr lang="en-GB" b="1" dirty="0"/>
              <a:t>All members of the City of Nature Alliance have been working to deliver the aims of the City of Nature Plan for many years before these aims were captured in this plan and recognised by the council in this way. </a:t>
            </a:r>
          </a:p>
          <a:p>
            <a:pPr marL="34290" indent="0">
              <a:buNone/>
            </a:pPr>
            <a:endParaRPr lang="en-GB" dirty="0"/>
          </a:p>
          <a:p>
            <a:pPr marL="34290" indent="0">
              <a:buNone/>
            </a:pPr>
            <a:r>
              <a:rPr lang="en-GB" dirty="0"/>
              <a:t>Some examples are:</a:t>
            </a:r>
          </a:p>
          <a:p>
            <a:r>
              <a:rPr lang="en-GB" dirty="0"/>
              <a:t>BOSF is in its 20</a:t>
            </a:r>
            <a:r>
              <a:rPr lang="en-GB" baseline="30000" dirty="0"/>
              <a:t>th</a:t>
            </a:r>
            <a:r>
              <a:rPr lang="en-GB" dirty="0"/>
              <a:t> year as an organisation, but Friends Groups have been around far longer. </a:t>
            </a:r>
          </a:p>
          <a:p>
            <a:r>
              <a:rPr lang="en-GB" dirty="0"/>
              <a:t>The Birmingham and Black Country Wildlife Trust used to be the Urban Wildlife Group Founded in 1980 as The Urban Wildlife Group we were the first organisation in what became a major urban wildlife movement by the 1990s. Today the importance of wildlife in towns and cities is accepted by everyone - even politicians! The Urban Wildlife Group didn’t just spring out of thin air in 1980. During the 1970s there was increasing public demand for public open space in towns to go beyond the conventional manicured parks with closely-mown lawns and ornamental bedding. </a:t>
            </a:r>
          </a:p>
          <a:p>
            <a:r>
              <a:rPr lang="en-GB" dirty="0"/>
              <a:t>The Active Wellbeing Society was established in 2017 from Birmingham City Council’s Wellbeing Service. They are now a public service mutual.</a:t>
            </a:r>
          </a:p>
          <a:p>
            <a:r>
              <a:rPr lang="en-GB" dirty="0"/>
              <a:t>Birmingham Tree People evolved from the Birmingham Trees for Life project that started in 2006 hosted by the Birmingham Civic Society.</a:t>
            </a:r>
          </a:p>
          <a:p>
            <a:endParaRPr lang="en-GB" sz="2100" dirty="0"/>
          </a:p>
          <a:p>
            <a:pPr marL="34290" indent="0">
              <a:buNone/>
            </a:pPr>
            <a:r>
              <a:rPr lang="en-GB" sz="2100" b="1" dirty="0"/>
              <a:t>Everyone has been involved in delivery of the aims included in the City of Nature Plan in some way before the City of Nature Plan was written and the pilot project started. </a:t>
            </a:r>
          </a:p>
          <a:p>
            <a:pPr marL="34290" indent="0">
              <a:buNone/>
            </a:pPr>
            <a:r>
              <a:rPr lang="en-GB" sz="2100" b="1" dirty="0"/>
              <a:t>(For some of us longer than we wish to admit. )</a:t>
            </a:r>
          </a:p>
          <a:p>
            <a:endParaRPr lang="en-GB" b="1" dirty="0"/>
          </a:p>
          <a:p>
            <a:pPr algn="l">
              <a:buNone/>
            </a:pPr>
            <a:endParaRPr lang="en-GB" dirty="0"/>
          </a:p>
          <a:p>
            <a:pPr marL="34290" indent="0">
              <a:buNone/>
            </a:pPr>
            <a:endParaRPr dirty="0"/>
          </a:p>
        </p:txBody>
      </p:sp>
    </p:spTree>
    <p:extLst>
      <p:ext uri="{BB962C8B-B14F-4D97-AF65-F5344CB8AC3E}">
        <p14:creationId xmlns:p14="http://schemas.microsoft.com/office/powerpoint/2010/main" val="1366268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345" y="254435"/>
            <a:ext cx="7406640" cy="937157"/>
          </a:xfrm>
        </p:spPr>
        <p:txBody>
          <a:bodyPr>
            <a:normAutofit fontScale="90000"/>
          </a:bodyPr>
          <a:lstStyle/>
          <a:p>
            <a:r>
              <a:rPr lang="en-GB" dirty="0"/>
              <a:t>What you did to support the project.</a:t>
            </a:r>
            <a:endParaRPr dirty="0"/>
          </a:p>
        </p:txBody>
      </p:sp>
      <p:sp>
        <p:nvSpPr>
          <p:cNvPr id="3" name="Content Placeholder 2"/>
          <p:cNvSpPr>
            <a:spLocks noGrp="1"/>
          </p:cNvSpPr>
          <p:nvPr>
            <p:ph idx="1"/>
          </p:nvPr>
        </p:nvSpPr>
        <p:spPr>
          <a:xfrm>
            <a:off x="308345" y="1176427"/>
            <a:ext cx="8495414" cy="5427138"/>
          </a:xfrm>
        </p:spPr>
        <p:txBody>
          <a:bodyPr>
            <a:normAutofit fontScale="55000" lnSpcReduction="20000"/>
          </a:bodyPr>
          <a:lstStyle/>
          <a:p>
            <a:pPr marL="34290" indent="0">
              <a:buNone/>
            </a:pPr>
            <a:r>
              <a:rPr lang="en-GB" sz="2500" dirty="0"/>
              <a:t>All members of the City of Nature Alliance have contributed in some way to the delivery of the aims of the City of Nature Plan in the trial. This could be delivery, consultation or funding.</a:t>
            </a:r>
          </a:p>
          <a:p>
            <a:pPr marL="34290" indent="0">
              <a:buNone/>
            </a:pPr>
            <a:endParaRPr lang="en-GB" dirty="0"/>
          </a:p>
          <a:p>
            <a:r>
              <a:rPr lang="en-GB" dirty="0"/>
              <a:t>BOSF provided volunteer development officers proving engaging activities for all ages. They also provide the Community Facilitaor role.</a:t>
            </a:r>
          </a:p>
          <a:p>
            <a:r>
              <a:rPr lang="en-GB" dirty="0"/>
              <a:t>The Birmingham and Black Country Wildlife Trust delivered educational sessions by working collaboratively with Laura from Learning Journey and then with their own officers. They delivered physical biodiversity improvements at Dawberry Fields Park and Bordesley and Highgate Ward parks and Green Champion Training for volunteers.</a:t>
            </a:r>
          </a:p>
          <a:p>
            <a:r>
              <a:rPr lang="en-GB" dirty="0"/>
              <a:t>The Active Wellbeing Society delivered consultation activities including the first consultation in Bordesley and Highgate Ward and more recently Nature Neighbourhoods. During lockdown online activities including live nature walks and children's activities. </a:t>
            </a:r>
          </a:p>
          <a:p>
            <a:r>
              <a:rPr lang="en-GB" dirty="0"/>
              <a:t>Legacy WM provided Daily Routes, walk leaders and walk leader training and other physical exercise activities.</a:t>
            </a:r>
          </a:p>
          <a:p>
            <a:r>
              <a:rPr lang="en-GB" dirty="0"/>
              <a:t>The Birmingham Trees for Life Project / Birmingham Tree People provided tree warden training and tree planting activities.</a:t>
            </a:r>
          </a:p>
          <a:p>
            <a:r>
              <a:rPr lang="en-GB" dirty="0"/>
              <a:t>The Birmingham Children’s Society provided mentor training and supported Teeny Explorer sessions for under fives.</a:t>
            </a:r>
          </a:p>
          <a:p>
            <a:r>
              <a:rPr lang="en-GB" dirty="0"/>
              <a:t>Eco Birmingham delivered </a:t>
            </a:r>
            <a:r>
              <a:rPr lang="en-GB" sz="2100" dirty="0"/>
              <a:t>nature sessions with SOS Education nursery children, family nature sessions at the Growing up Green festival and The Stone Soup Story at Garrison Lane Park.</a:t>
            </a:r>
          </a:p>
          <a:p>
            <a:r>
              <a:rPr lang="en-GB" dirty="0"/>
              <a:t>Patchwork Meadow delivered 16 sessions around engaging people of all ages in creating wildflower areas across the red wards and educating people about the importance of pollinators with a Bee Trail.</a:t>
            </a:r>
          </a:p>
          <a:p>
            <a:r>
              <a:rPr lang="en-GB" dirty="0"/>
              <a:t>The Parakeet - The Growing up Green Festival took place in </a:t>
            </a:r>
            <a:r>
              <a:rPr lang="en-GB" dirty="0" err="1"/>
              <a:t>Sparkhill</a:t>
            </a:r>
            <a:r>
              <a:rPr lang="en-GB" dirty="0"/>
              <a:t> Park and was free to all. Workshops and activities included flower crown making, nature story telling in a life size nest among the trees, den building, a hidden book trail in the park with nature related books, and a loose parts playground spurring children’s imagination with everyday objects. </a:t>
            </a:r>
          </a:p>
          <a:p>
            <a:r>
              <a:rPr lang="en-GB" dirty="0"/>
              <a:t>Thrive delivered a horticultural Therapy course for Green Champions.</a:t>
            </a:r>
          </a:p>
          <a:p>
            <a:r>
              <a:rPr lang="en-GB" dirty="0"/>
              <a:t>National organisations, including The National Trust, RSPB, Natural England, Woodland Trust provided support and expertise.</a:t>
            </a:r>
          </a:p>
          <a:p>
            <a:endParaRPr lang="en-GB" dirty="0"/>
          </a:p>
          <a:p>
            <a:pPr marL="34290" indent="0">
              <a:buNone/>
            </a:pPr>
            <a:r>
              <a:rPr lang="en-GB" dirty="0"/>
              <a:t>Everyone has attended monthly meetings and in person workshops as often as their busy schedules allowed, shared stories, offered advice, supported each other and kept going through some very trying situations with exceptionally positive and can-do attitudes.</a:t>
            </a:r>
          </a:p>
          <a:p>
            <a:pPr marL="34290" indent="0">
              <a:buNone/>
            </a:pPr>
            <a:r>
              <a:rPr lang="en-GB" dirty="0"/>
              <a:t>This brief list does not do you all justice, but all the details will be in the end of project report that will be shared with everyone.</a:t>
            </a:r>
          </a:p>
          <a:p>
            <a:pPr marL="34290" indent="0">
              <a:buNone/>
            </a:pPr>
            <a:r>
              <a:rPr lang="en-GB" dirty="0"/>
              <a:t>You were all amazing and it could not have happened with out you.</a:t>
            </a:r>
          </a:p>
          <a:p>
            <a:pPr algn="l">
              <a:buNone/>
            </a:pPr>
            <a:endParaRPr lang="en-GB" dirty="0"/>
          </a:p>
          <a:p>
            <a:pPr marL="34290" indent="0">
              <a:buNone/>
            </a:pP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3277" y="1037112"/>
            <a:ext cx="7406640" cy="1356360"/>
          </a:xfrm>
        </p:spPr>
        <p:txBody>
          <a:bodyPr/>
          <a:lstStyle/>
          <a:p>
            <a:r>
              <a:rPr dirty="0"/>
              <a:t>Thank You!</a:t>
            </a:r>
          </a:p>
        </p:txBody>
      </p:sp>
      <p:sp>
        <p:nvSpPr>
          <p:cNvPr id="3" name="Content Placeholder 2"/>
          <p:cNvSpPr>
            <a:spLocks noGrp="1"/>
          </p:cNvSpPr>
          <p:nvPr>
            <p:ph idx="1"/>
          </p:nvPr>
        </p:nvSpPr>
        <p:spPr>
          <a:xfrm>
            <a:off x="853277" y="3009561"/>
            <a:ext cx="7404653" cy="1983179"/>
          </a:xfrm>
        </p:spPr>
        <p:txBody>
          <a:bodyPr/>
          <a:lstStyle/>
          <a:p>
            <a:pPr marL="34290" indent="0">
              <a:buNone/>
            </a:pPr>
            <a:endParaRPr dirty="0"/>
          </a:p>
          <a:p>
            <a:r>
              <a:rPr dirty="0"/>
              <a:t>For more information:</a:t>
            </a:r>
          </a:p>
          <a:p>
            <a:r>
              <a:rPr dirty="0"/>
              <a:t>Email: </a:t>
            </a:r>
            <a:r>
              <a:rPr dirty="0">
                <a:hlinkClick r:id="rId2"/>
              </a:rPr>
              <a:t>info@cityofnature.com</a:t>
            </a:r>
            <a:r>
              <a:rPr lang="en-GB" dirty="0"/>
              <a:t> </a:t>
            </a:r>
            <a:endParaRPr dirty="0"/>
          </a:p>
          <a:p>
            <a:r>
              <a:rPr dirty="0"/>
              <a:t>Website: </a:t>
            </a:r>
            <a:r>
              <a:rPr dirty="0">
                <a:hlinkClick r:id="rId3"/>
              </a:rPr>
              <a:t>www.</a:t>
            </a:r>
            <a:r>
              <a:rPr lang="en-GB" dirty="0" err="1">
                <a:hlinkClick r:id="rId3"/>
              </a:rPr>
              <a:t>naturallybirmingham</a:t>
            </a:r>
            <a:r>
              <a:rPr dirty="0">
                <a:hlinkClick r:id="rId3"/>
              </a:rPr>
              <a:t>.com</a:t>
            </a:r>
            <a:r>
              <a:rPr lang="en-GB" dirty="0"/>
              <a:t> </a:t>
            </a:r>
            <a:endParaRPr dirty="0"/>
          </a:p>
        </p:txBody>
      </p:sp>
      <p:pic>
        <p:nvPicPr>
          <p:cNvPr id="4" name="Picture 3">
            <a:extLst>
              <a:ext uri="{FF2B5EF4-FFF2-40B4-BE49-F238E27FC236}">
                <a16:creationId xmlns:a16="http://schemas.microsoft.com/office/drawing/2014/main" id="{5BDDB200-AA77-503F-36EA-361AAA1E598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34271" y="5608829"/>
            <a:ext cx="3812846" cy="939176"/>
          </a:xfrm>
          <a:prstGeom prst="rect">
            <a:avLst/>
          </a:prstGeom>
          <a:ln>
            <a:solidFill>
              <a:schemeClr val="accent1">
                <a:lumMod val="75000"/>
              </a:schemeClr>
            </a:solidFill>
          </a:ln>
        </p:spPr>
      </p:pic>
      <p:sp>
        <p:nvSpPr>
          <p:cNvPr id="6" name="TextBox 5">
            <a:extLst>
              <a:ext uri="{FF2B5EF4-FFF2-40B4-BE49-F238E27FC236}">
                <a16:creationId xmlns:a16="http://schemas.microsoft.com/office/drawing/2014/main" id="{281A6ADF-0F83-8F1A-2970-3EF8E66E69E4}"/>
              </a:ext>
            </a:extLst>
          </p:cNvPr>
          <p:cNvSpPr txBox="1"/>
          <p:nvPr/>
        </p:nvSpPr>
        <p:spPr>
          <a:xfrm>
            <a:off x="884083" y="2239852"/>
            <a:ext cx="7632596" cy="646331"/>
          </a:xfrm>
          <a:prstGeom prst="rect">
            <a:avLst/>
          </a:prstGeom>
          <a:noFill/>
        </p:spPr>
        <p:txBody>
          <a:bodyPr wrap="square">
            <a:spAutoFit/>
          </a:bodyPr>
          <a:lstStyle/>
          <a:p>
            <a:r>
              <a:rPr lang="en-GB" dirty="0">
                <a:hlinkClick r:id="rId5"/>
              </a:rPr>
              <a:t>https://www.gov.uk/government/publications/sustaining-success-in-parks/sustaining-success-in-parks</a:t>
            </a:r>
            <a:r>
              <a:rPr lang="en-GB" dirty="0"/>
              <a:t> </a:t>
            </a:r>
          </a:p>
        </p:txBody>
      </p:sp>
    </p:spTree>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
  <TotalTime>34989</TotalTime>
  <Words>4472</Words>
  <Application>Microsoft Office PowerPoint</Application>
  <PresentationFormat>On-screen Show (4:3)</PresentationFormat>
  <Paragraphs>276</Paragraphs>
  <Slides>21</Slides>
  <Notes>17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Aptos</vt:lpstr>
      <vt:lpstr>Arial</vt:lpstr>
      <vt:lpstr>Calibri</vt:lpstr>
      <vt:lpstr>Corbel</vt:lpstr>
      <vt:lpstr>GDS Transport</vt:lpstr>
      <vt:lpstr>Montserrat</vt:lpstr>
      <vt:lpstr>Noto Sans Display</vt:lpstr>
      <vt:lpstr>Open Sans</vt:lpstr>
      <vt:lpstr>Rubik</vt:lpstr>
      <vt:lpstr>Basis</vt:lpstr>
      <vt:lpstr>Urban Nature Development for a City of Nature   End of FPA Project Report</vt:lpstr>
      <vt:lpstr>Meeting Overview</vt:lpstr>
      <vt:lpstr>PowerPoint Presentation</vt:lpstr>
      <vt:lpstr>PowerPoint Presentation</vt:lpstr>
      <vt:lpstr>How Green is our City?</vt:lpstr>
      <vt:lpstr>Some of your green spaces</vt:lpstr>
      <vt:lpstr>PowerPoint Presentation</vt:lpstr>
      <vt:lpstr>PowerPoint Presentation</vt:lpstr>
      <vt:lpstr>PowerPoint Presentation</vt:lpstr>
      <vt:lpstr>PowerPoint Presentation</vt:lpstr>
      <vt:lpstr>PowerPoint Presentation</vt:lpstr>
      <vt:lpstr>PowerPoint Presentation</vt:lpstr>
      <vt:lpstr>The Benefits</vt:lpstr>
      <vt:lpstr>The Challenges</vt:lpstr>
      <vt:lpstr>Root and branch change</vt:lpstr>
      <vt:lpstr>PowerPoint Presentation</vt:lpstr>
      <vt:lpstr>PowerPoint Presentation</vt:lpstr>
      <vt:lpstr>PowerPoint Presentation</vt:lpstr>
      <vt:lpstr>What you do.</vt:lpstr>
      <vt:lpstr>What you did to support the project.</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Deborah NEEDLE</cp:lastModifiedBy>
  <cp:revision>15</cp:revision>
  <dcterms:created xsi:type="dcterms:W3CDTF">2013-01-27T09:14:16Z</dcterms:created>
  <dcterms:modified xsi:type="dcterms:W3CDTF">2025-03-26T14:45:57Z</dcterms:modified>
  <cp:category/>
</cp:coreProperties>
</file>