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3"/>
  </p:notesMasterIdLst>
  <p:sldIdLst>
    <p:sldId id="256" r:id="rId2"/>
    <p:sldId id="257" r:id="rId3"/>
    <p:sldId id="518" r:id="rId4"/>
    <p:sldId id="258" r:id="rId5"/>
    <p:sldId id="263" r:id="rId6"/>
    <p:sldId id="522" r:id="rId7"/>
    <p:sldId id="523" r:id="rId8"/>
    <p:sldId id="524" r:id="rId9"/>
    <p:sldId id="525" r:id="rId10"/>
    <p:sldId id="526" r:id="rId11"/>
    <p:sldId id="519" r:id="rId12"/>
    <p:sldId id="265" r:id="rId13"/>
    <p:sldId id="266" r:id="rId14"/>
    <p:sldId id="267" r:id="rId15"/>
    <p:sldId id="527" r:id="rId16"/>
    <p:sldId id="259" r:id="rId17"/>
    <p:sldId id="520" r:id="rId18"/>
    <p:sldId id="521" r:id="rId19"/>
    <p:sldId id="264" r:id="rId20"/>
    <p:sldId id="261" r:id="rId21"/>
    <p:sldId id="262" r:id="rId2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4779" autoAdjust="0"/>
  </p:normalViewPr>
  <p:slideViewPr>
    <p:cSldViewPr snapToGrid="0" snapToObjects="1">
      <p:cViewPr varScale="1">
        <p:scale>
          <a:sx n="82" d="100"/>
          <a:sy n="82" d="100"/>
        </p:scale>
        <p:origin x="2454" y="30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315F9F4-1BA9-47DC-9DAC-A08AEE34DE67}" type="datetimeFigureOut">
              <a:rPr lang="en-GB" smtClean="0"/>
              <a:t>31/01/2025</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6E4494B-DBCC-4754-B004-96EEB8590566}" type="slidenum">
              <a:rPr lang="en-GB" smtClean="0"/>
              <a:t>‹#›</a:t>
            </a:fld>
            <a:endParaRPr lang="en-GB"/>
          </a:p>
        </p:txBody>
      </p:sp>
    </p:spTree>
    <p:extLst>
      <p:ext uri="{BB962C8B-B14F-4D97-AF65-F5344CB8AC3E}">
        <p14:creationId xmlns:p14="http://schemas.microsoft.com/office/powerpoint/2010/main" val="32920171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Wildflowers and Fox looking round a tree.</a:t>
            </a:r>
          </a:p>
        </p:txBody>
      </p:sp>
      <p:sp>
        <p:nvSpPr>
          <p:cNvPr id="4" name="Slide Number Placeholder 3"/>
          <p:cNvSpPr>
            <a:spLocks noGrp="1"/>
          </p:cNvSpPr>
          <p:nvPr>
            <p:ph type="sldNum" sz="quarter" idx="5"/>
          </p:nvPr>
        </p:nvSpPr>
        <p:spPr/>
        <p:txBody>
          <a:bodyPr/>
          <a:lstStyle/>
          <a:p>
            <a:fld id="{96E4494B-DBCC-4754-B004-96EEB8590566}" type="slidenum">
              <a:rPr lang="en-GB" smtClean="0"/>
              <a:t>2</a:t>
            </a:fld>
            <a:endParaRPr lang="en-GB"/>
          </a:p>
        </p:txBody>
      </p:sp>
    </p:spTree>
    <p:extLst>
      <p:ext uri="{BB962C8B-B14F-4D97-AF65-F5344CB8AC3E}">
        <p14:creationId xmlns:p14="http://schemas.microsoft.com/office/powerpoint/2010/main" val="12577291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When we think about Birmingham what images come into our minds?</a:t>
            </a:r>
          </a:p>
          <a:p>
            <a:endParaRPr lang="en-GB" dirty="0"/>
          </a:p>
          <a:p>
            <a:r>
              <a:rPr lang="en-GB" dirty="0"/>
              <a:t>All these images are in Birmingham. The city centre (very grey, not much green just one tree if you look closely), Brindley Place canals, </a:t>
            </a:r>
            <a:r>
              <a:rPr lang="en-GB" dirty="0" err="1"/>
              <a:t>Sarehole</a:t>
            </a:r>
            <a:r>
              <a:rPr lang="en-GB" dirty="0"/>
              <a:t> Mill Museum and ponies in Sutton Park LNR.</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E06A9C-740E-49F3-A67C-896586AF5837}"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2830576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Top: Sutton Park</a:t>
            </a:r>
          </a:p>
          <a:p>
            <a:endParaRPr lang="en-GB" dirty="0"/>
          </a:p>
          <a:p>
            <a:r>
              <a:rPr lang="en-GB" dirty="0"/>
              <a:t>Left to right:</a:t>
            </a:r>
          </a:p>
          <a:p>
            <a:endParaRPr lang="en-GB" dirty="0"/>
          </a:p>
          <a:p>
            <a:r>
              <a:rPr lang="en-GB" dirty="0"/>
              <a:t>Lickey Hills Country Park, New Hall Valley Country Park, Sheldon Country Park and Farm</a:t>
            </a:r>
          </a:p>
        </p:txBody>
      </p:sp>
      <p:sp>
        <p:nvSpPr>
          <p:cNvPr id="4" name="Slide Number Placeholder 3"/>
          <p:cNvSpPr>
            <a:spLocks noGrp="1"/>
          </p:cNvSpPr>
          <p:nvPr>
            <p:ph type="sldNum" sz="quarter" idx="5"/>
          </p:nvPr>
        </p:nvSpPr>
        <p:spPr/>
        <p:txBody>
          <a:bodyPr/>
          <a:lstStyle/>
          <a:p>
            <a:fld id="{96E4494B-DBCC-4754-B004-96EEB8590566}" type="slidenum">
              <a:rPr lang="en-GB" smtClean="0"/>
              <a:t>6</a:t>
            </a:fld>
            <a:endParaRPr lang="en-GB"/>
          </a:p>
        </p:txBody>
      </p:sp>
    </p:spTree>
    <p:extLst>
      <p:ext uri="{BB962C8B-B14F-4D97-AF65-F5344CB8AC3E}">
        <p14:creationId xmlns:p14="http://schemas.microsoft.com/office/powerpoint/2010/main" val="39477802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Perry Hall Park: Largest Park other than Sutton Park</a:t>
            </a:r>
          </a:p>
          <a:p>
            <a:endParaRPr lang="en-GB" dirty="0"/>
          </a:p>
          <a:p>
            <a:r>
              <a:rPr lang="en-GB" dirty="0"/>
              <a:t>On click</a:t>
            </a:r>
          </a:p>
          <a:p>
            <a:endParaRPr lang="en-GB" dirty="0"/>
          </a:p>
          <a:p>
            <a:r>
              <a:rPr lang="en-GB" dirty="0"/>
              <a:t>The Pines: smallest of BCC’s public leisure sites</a:t>
            </a:r>
          </a:p>
        </p:txBody>
      </p:sp>
      <p:sp>
        <p:nvSpPr>
          <p:cNvPr id="4" name="Slide Number Placeholder 3"/>
          <p:cNvSpPr>
            <a:spLocks noGrp="1"/>
          </p:cNvSpPr>
          <p:nvPr>
            <p:ph type="sldNum" sz="quarter" idx="5"/>
          </p:nvPr>
        </p:nvSpPr>
        <p:spPr/>
        <p:txBody>
          <a:bodyPr/>
          <a:lstStyle/>
          <a:p>
            <a:fld id="{96E4494B-DBCC-4754-B004-96EEB8590566}" type="slidenum">
              <a:rPr lang="en-GB" smtClean="0"/>
              <a:t>7</a:t>
            </a:fld>
            <a:endParaRPr lang="en-GB"/>
          </a:p>
        </p:txBody>
      </p:sp>
    </p:spTree>
    <p:extLst>
      <p:ext uri="{BB962C8B-B14F-4D97-AF65-F5344CB8AC3E}">
        <p14:creationId xmlns:p14="http://schemas.microsoft.com/office/powerpoint/2010/main" val="1600485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Bridge at Cannon Hill Park</a:t>
            </a:r>
          </a:p>
        </p:txBody>
      </p:sp>
      <p:sp>
        <p:nvSpPr>
          <p:cNvPr id="4" name="Slide Number Placeholder 3"/>
          <p:cNvSpPr>
            <a:spLocks noGrp="1"/>
          </p:cNvSpPr>
          <p:nvPr>
            <p:ph type="sldNum" sz="quarter" idx="5"/>
          </p:nvPr>
        </p:nvSpPr>
        <p:spPr/>
        <p:txBody>
          <a:bodyPr/>
          <a:lstStyle/>
          <a:p>
            <a:fld id="{96E4494B-DBCC-4754-B004-96EEB8590566}" type="slidenum">
              <a:rPr lang="en-GB" smtClean="0"/>
              <a:t>8</a:t>
            </a:fld>
            <a:endParaRPr lang="en-GB"/>
          </a:p>
        </p:txBody>
      </p:sp>
    </p:spTree>
    <p:extLst>
      <p:ext uri="{BB962C8B-B14F-4D97-AF65-F5344CB8AC3E}">
        <p14:creationId xmlns:p14="http://schemas.microsoft.com/office/powerpoint/2010/main" val="21078963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Boat House Handsworth Park</a:t>
            </a:r>
          </a:p>
        </p:txBody>
      </p:sp>
      <p:sp>
        <p:nvSpPr>
          <p:cNvPr id="4" name="Slide Number Placeholder 3"/>
          <p:cNvSpPr>
            <a:spLocks noGrp="1"/>
          </p:cNvSpPr>
          <p:nvPr>
            <p:ph type="sldNum" sz="quarter" idx="5"/>
          </p:nvPr>
        </p:nvSpPr>
        <p:spPr/>
        <p:txBody>
          <a:bodyPr/>
          <a:lstStyle/>
          <a:p>
            <a:fld id="{96E4494B-DBCC-4754-B004-96EEB8590566}" type="slidenum">
              <a:rPr lang="en-GB" smtClean="0"/>
              <a:t>9</a:t>
            </a:fld>
            <a:endParaRPr lang="en-GB"/>
          </a:p>
        </p:txBody>
      </p:sp>
    </p:spTree>
    <p:extLst>
      <p:ext uri="{BB962C8B-B14F-4D97-AF65-F5344CB8AC3E}">
        <p14:creationId xmlns:p14="http://schemas.microsoft.com/office/powerpoint/2010/main" val="24359124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Pool at Kings Heath Park</a:t>
            </a:r>
          </a:p>
        </p:txBody>
      </p:sp>
      <p:sp>
        <p:nvSpPr>
          <p:cNvPr id="4" name="Slide Number Placeholder 3"/>
          <p:cNvSpPr>
            <a:spLocks noGrp="1"/>
          </p:cNvSpPr>
          <p:nvPr>
            <p:ph type="sldNum" sz="quarter" idx="5"/>
          </p:nvPr>
        </p:nvSpPr>
        <p:spPr/>
        <p:txBody>
          <a:bodyPr/>
          <a:lstStyle/>
          <a:p>
            <a:fld id="{96E4494B-DBCC-4754-B004-96EEB8590566}" type="slidenum">
              <a:rPr lang="en-GB" smtClean="0"/>
              <a:t>10</a:t>
            </a:fld>
            <a:endParaRPr lang="en-GB"/>
          </a:p>
        </p:txBody>
      </p:sp>
    </p:spTree>
    <p:extLst>
      <p:ext uri="{BB962C8B-B14F-4D97-AF65-F5344CB8AC3E}">
        <p14:creationId xmlns:p14="http://schemas.microsoft.com/office/powerpoint/2010/main" val="26260870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There are 100 parks on the Birmingham City Council YouTube Channel, each site has a drone flyover to give a feel of what the park looks like.</a:t>
            </a:r>
          </a:p>
          <a:p>
            <a:endParaRPr lang="en-GB" dirty="0"/>
          </a:p>
          <a:p>
            <a:r>
              <a:rPr lang="en-GB" dirty="0"/>
              <a:t>Many of the parks also have a webpage giving the location and facilities. </a:t>
            </a:r>
          </a:p>
          <a:p>
            <a:endParaRPr lang="en-GB" dirty="0"/>
          </a:p>
          <a:p>
            <a:r>
              <a:rPr lang="en-GB" dirty="0"/>
              <a:t>You can also use the: “Find a park” search on the BCC Website.</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There are also other resources available to help explore the city’s green spaces such as </a:t>
            </a:r>
            <a:r>
              <a:rPr lang="en-GB" dirty="0" err="1"/>
              <a:t>EcoBirmingham’s</a:t>
            </a:r>
            <a:r>
              <a:rPr lang="en-GB" dirty="0"/>
              <a:t> “</a:t>
            </a:r>
            <a:r>
              <a:rPr lang="en-GB" b="0" i="0" dirty="0">
                <a:solidFill>
                  <a:srgbClr val="606A71"/>
                </a:solidFill>
                <a:effectLst/>
                <a:latin typeface="Montserrat" panose="00000500000000000000" pitchFamily="2" charset="0"/>
              </a:rPr>
              <a:t>69wards by bike or foot” maps available on their website.</a:t>
            </a:r>
          </a:p>
          <a:p>
            <a:endParaRPr lang="en-GB" dirty="0"/>
          </a:p>
        </p:txBody>
      </p:sp>
      <p:sp>
        <p:nvSpPr>
          <p:cNvPr id="4" name="Slide Number Placeholder 3"/>
          <p:cNvSpPr>
            <a:spLocks noGrp="1"/>
          </p:cNvSpPr>
          <p:nvPr>
            <p:ph type="sldNum" sz="quarter" idx="5"/>
          </p:nvPr>
        </p:nvSpPr>
        <p:spPr/>
        <p:txBody>
          <a:bodyPr/>
          <a:lstStyle/>
          <a:p>
            <a:fld id="{96E4494B-DBCC-4754-B004-96EEB8590566}" type="slidenum">
              <a:rPr lang="en-GB" smtClean="0"/>
              <a:t>11</a:t>
            </a:fld>
            <a:endParaRPr lang="en-GB"/>
          </a:p>
        </p:txBody>
      </p:sp>
    </p:spTree>
    <p:extLst>
      <p:ext uri="{BB962C8B-B14F-4D97-AF65-F5344CB8AC3E}">
        <p14:creationId xmlns:p14="http://schemas.microsoft.com/office/powerpoint/2010/main" val="12094848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Protecting Biodiversity</a:t>
            </a:r>
          </a:p>
          <a:p>
            <a:endParaRPr lang="en-GB" b="1" dirty="0"/>
          </a:p>
          <a:p>
            <a:r>
              <a:rPr lang="en-GB" dirty="0"/>
              <a:t>Local initiatives, such as those led by the </a:t>
            </a:r>
            <a:r>
              <a:rPr lang="en-GB" b="1" dirty="0"/>
              <a:t>Birmingham and Black Country Wildlife Trust</a:t>
            </a:r>
            <a:r>
              <a:rPr lang="en-GB" dirty="0"/>
              <a:t>, focus on habitat preservation, species monitoring, and community education. </a:t>
            </a:r>
          </a:p>
          <a:p>
            <a:endParaRPr lang="en-GB" dirty="0"/>
          </a:p>
          <a:p>
            <a:r>
              <a:rPr lang="en-GB" dirty="0"/>
              <a:t>The city's commitment to expanding green corridors and sustainable urban planning ensures that both residents and wildlife coexist harmoniously.</a:t>
            </a:r>
          </a:p>
          <a:p>
            <a:endParaRPr lang="en-GB" dirty="0"/>
          </a:p>
          <a:p>
            <a:r>
              <a:rPr lang="en-GB" dirty="0"/>
              <a:t>Birmingham’s natural environment demonstrates the resilience of flora and fauna, even in urban settings. Its parks and reserves offer residents and visitors a chance to appreciate the city’s living treasures while highlighting the importance of conservation efforts.</a:t>
            </a:r>
          </a:p>
          <a:p>
            <a:endParaRPr lang="en-GB" dirty="0"/>
          </a:p>
          <a:p>
            <a:r>
              <a:rPr lang="en-GB" dirty="0"/>
              <a:t>Peregrine falcon, muntjac deer, hummingbird hawkmoth.</a:t>
            </a:r>
          </a:p>
          <a:p>
            <a:endParaRPr lang="en-GB" dirty="0"/>
          </a:p>
        </p:txBody>
      </p:sp>
      <p:sp>
        <p:nvSpPr>
          <p:cNvPr id="4" name="Slide Number Placeholder 3"/>
          <p:cNvSpPr>
            <a:spLocks noGrp="1"/>
          </p:cNvSpPr>
          <p:nvPr>
            <p:ph type="sldNum" sz="quarter" idx="5"/>
          </p:nvPr>
        </p:nvSpPr>
        <p:spPr/>
        <p:txBody>
          <a:bodyPr/>
          <a:lstStyle/>
          <a:p>
            <a:fld id="{96E4494B-DBCC-4754-B004-96EEB8590566}" type="slidenum">
              <a:rPr lang="en-GB" smtClean="0"/>
              <a:t>12</a:t>
            </a:fld>
            <a:endParaRPr lang="en-GB"/>
          </a:p>
        </p:txBody>
      </p:sp>
    </p:spTree>
    <p:extLst>
      <p:ext uri="{BB962C8B-B14F-4D97-AF65-F5344CB8AC3E}">
        <p14:creationId xmlns:p14="http://schemas.microsoft.com/office/powerpoint/2010/main" val="9671148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Wild garlic, red clover, London plane tree</a:t>
            </a:r>
          </a:p>
        </p:txBody>
      </p:sp>
      <p:sp>
        <p:nvSpPr>
          <p:cNvPr id="4" name="Slide Number Placeholder 3"/>
          <p:cNvSpPr>
            <a:spLocks noGrp="1"/>
          </p:cNvSpPr>
          <p:nvPr>
            <p:ph type="sldNum" sz="quarter" idx="5"/>
          </p:nvPr>
        </p:nvSpPr>
        <p:spPr/>
        <p:txBody>
          <a:bodyPr/>
          <a:lstStyle/>
          <a:p>
            <a:fld id="{96E4494B-DBCC-4754-B004-96EEB8590566}" type="slidenum">
              <a:rPr lang="en-GB" smtClean="0"/>
              <a:t>13</a:t>
            </a:fld>
            <a:endParaRPr lang="en-GB"/>
          </a:p>
        </p:txBody>
      </p:sp>
    </p:spTree>
    <p:extLst>
      <p:ext uri="{BB962C8B-B14F-4D97-AF65-F5344CB8AC3E}">
        <p14:creationId xmlns:p14="http://schemas.microsoft.com/office/powerpoint/2010/main" val="3442340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Left to right, top to bottom:</a:t>
            </a:r>
          </a:p>
          <a:p>
            <a:endParaRPr lang="en-GB" dirty="0"/>
          </a:p>
          <a:p>
            <a:r>
              <a:rPr lang="en-GB" dirty="0"/>
              <a:t>Waxwing, badger, slow worm, perch, newt, peacock butterfly.</a:t>
            </a:r>
          </a:p>
        </p:txBody>
      </p:sp>
      <p:sp>
        <p:nvSpPr>
          <p:cNvPr id="4" name="Slide Number Placeholder 3"/>
          <p:cNvSpPr>
            <a:spLocks noGrp="1"/>
          </p:cNvSpPr>
          <p:nvPr>
            <p:ph type="sldNum" sz="quarter" idx="5"/>
          </p:nvPr>
        </p:nvSpPr>
        <p:spPr/>
        <p:txBody>
          <a:bodyPr/>
          <a:lstStyle/>
          <a:p>
            <a:fld id="{96E4494B-DBCC-4754-B004-96EEB8590566}" type="slidenum">
              <a:rPr lang="en-GB" smtClean="0"/>
              <a:t>15</a:t>
            </a:fld>
            <a:endParaRPr lang="en-GB"/>
          </a:p>
        </p:txBody>
      </p:sp>
    </p:spTree>
    <p:extLst>
      <p:ext uri="{BB962C8B-B14F-4D97-AF65-F5344CB8AC3E}">
        <p14:creationId xmlns:p14="http://schemas.microsoft.com/office/powerpoint/2010/main" val="16673442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b="0" i="0" dirty="0">
                <a:solidFill>
                  <a:srgbClr val="000000"/>
                </a:solidFill>
                <a:effectLst/>
                <a:latin typeface="Rubik"/>
              </a:rPr>
              <a:t>Chicory flower.</a:t>
            </a:r>
          </a:p>
          <a:p>
            <a:pPr algn="l"/>
            <a:endParaRPr lang="en-GB" b="0" i="0" dirty="0">
              <a:solidFill>
                <a:srgbClr val="000000"/>
              </a:solidFill>
              <a:effectLst/>
              <a:latin typeface="Rubik"/>
            </a:endParaRPr>
          </a:p>
          <a:p>
            <a:pPr algn="l"/>
            <a:r>
              <a:rPr lang="en-GB" b="0" i="0" dirty="0">
                <a:solidFill>
                  <a:srgbClr val="000000"/>
                </a:solidFill>
                <a:effectLst/>
                <a:latin typeface="Rubik"/>
              </a:rPr>
              <a:t>The landscape of Birmingham and the Black Country has a rich social, economic and natural heritage shaped by a complex history of rural, industrial, and more recent suburban and commercial land use. </a:t>
            </a:r>
          </a:p>
          <a:p>
            <a:pPr algn="l"/>
            <a:endParaRPr lang="en-GB" b="0" i="0" dirty="0">
              <a:solidFill>
                <a:srgbClr val="000000"/>
              </a:solidFill>
              <a:effectLst/>
              <a:latin typeface="Rubik"/>
            </a:endParaRPr>
          </a:p>
          <a:p>
            <a:pPr algn="l"/>
            <a:r>
              <a:rPr lang="en-GB" b="0" i="0" dirty="0">
                <a:solidFill>
                  <a:srgbClr val="000000"/>
                </a:solidFill>
                <a:effectLst/>
                <a:latin typeface="Rubik"/>
              </a:rPr>
              <a:t>The wildlife here is as varied and valuable as that of any other part of the United Kingdom.</a:t>
            </a:r>
          </a:p>
          <a:p>
            <a:pPr algn="l"/>
            <a:endParaRPr lang="en-GB" b="0" i="0" dirty="0">
              <a:solidFill>
                <a:srgbClr val="000000"/>
              </a:solidFill>
              <a:effectLst/>
              <a:latin typeface="Rubik"/>
            </a:endParaRPr>
          </a:p>
          <a:p>
            <a:pPr algn="l"/>
            <a:r>
              <a:rPr lang="en-GB" b="0" i="0" dirty="0">
                <a:solidFill>
                  <a:srgbClr val="000000"/>
                </a:solidFill>
                <a:effectLst/>
                <a:latin typeface="Rubik"/>
              </a:rPr>
              <a:t>Our partner organisation </a:t>
            </a:r>
            <a:r>
              <a:rPr lang="en-GB" b="0" i="0" dirty="0" err="1">
                <a:solidFill>
                  <a:srgbClr val="000000"/>
                </a:solidFill>
                <a:effectLst/>
                <a:latin typeface="Rubik"/>
              </a:rPr>
              <a:t>EcoRecord</a:t>
            </a:r>
            <a:r>
              <a:rPr lang="en-GB" b="0" i="0" dirty="0">
                <a:solidFill>
                  <a:srgbClr val="000000"/>
                </a:solidFill>
                <a:effectLst/>
                <a:latin typeface="Rubik"/>
              </a:rPr>
              <a:t> helps us to understand the diversity of wildlife we have in Birmingham. They </a:t>
            </a:r>
            <a:r>
              <a:rPr lang="en-GB" dirty="0"/>
              <a:t>collect, collate and make available information about the wildlife, wildlife sites and habitats of Birmingham and the Black Country.</a:t>
            </a:r>
          </a:p>
          <a:p>
            <a:pPr algn="l"/>
            <a:endParaRPr lang="en-GB" b="0" i="0" dirty="0">
              <a:solidFill>
                <a:srgbClr val="000000"/>
              </a:solidFill>
              <a:effectLst/>
              <a:latin typeface="Rubik"/>
            </a:endParaRPr>
          </a:p>
          <a:p>
            <a:pPr algn="l"/>
            <a:r>
              <a:rPr lang="en-GB" dirty="0"/>
              <a:t>They currently have over 500,000 species records on their database.</a:t>
            </a:r>
            <a:endParaRPr lang="en-GB" b="0" i="0" dirty="0">
              <a:solidFill>
                <a:srgbClr val="000000"/>
              </a:solidFill>
              <a:effectLst/>
              <a:latin typeface="Rubik"/>
            </a:endParaRPr>
          </a:p>
          <a:p>
            <a:pPr algn="l"/>
            <a:endParaRPr lang="en-GB" b="0" i="0" dirty="0">
              <a:solidFill>
                <a:srgbClr val="000000"/>
              </a:solidFill>
              <a:effectLst/>
              <a:latin typeface="Rubik"/>
            </a:endParaRPr>
          </a:p>
          <a:p>
            <a:pPr algn="l"/>
            <a:r>
              <a:rPr lang="en-GB" b="0" i="0" dirty="0">
                <a:solidFill>
                  <a:srgbClr val="000000"/>
                </a:solidFill>
                <a:effectLst/>
                <a:latin typeface="Rubik"/>
              </a:rPr>
              <a:t>We find many rare and special species living here, from scarce mammals like water voles and polecats to dragonflies and kingfishers, plus a huge variety of plant life, as documented in the trailblazing book ‘Flora of Birmingham and the Black Country’. </a:t>
            </a:r>
          </a:p>
          <a:p>
            <a:pPr algn="l"/>
            <a:endParaRPr lang="en-GB" b="0" i="0" dirty="0">
              <a:solidFill>
                <a:srgbClr val="000000"/>
              </a:solidFill>
              <a:effectLst/>
              <a:latin typeface="Rubik"/>
            </a:endParaRPr>
          </a:p>
          <a:p>
            <a:pPr algn="l"/>
            <a:r>
              <a:rPr lang="en-GB" b="0" i="0" dirty="0">
                <a:solidFill>
                  <a:srgbClr val="000000"/>
                </a:solidFill>
                <a:effectLst/>
                <a:latin typeface="Rubik"/>
              </a:rPr>
              <a:t>Adding diversity to this is an astounding mix of native species there are other plants and animals that have been introduced to Birmingham including many ornamental garden plants, and African parakeets adding spice and interest reflecting the cosmopolitan nature of the city.</a:t>
            </a:r>
          </a:p>
          <a:p>
            <a:pPr algn="l"/>
            <a:endParaRPr lang="en-GB" b="0" i="0" dirty="0">
              <a:solidFill>
                <a:srgbClr val="000000"/>
              </a:solidFill>
              <a:effectLst/>
              <a:latin typeface="Rubik"/>
            </a:endParaRPr>
          </a:p>
          <a:p>
            <a:pPr algn="l"/>
            <a:r>
              <a:rPr lang="en-GB" b="0" i="0" dirty="0">
                <a:solidFill>
                  <a:srgbClr val="000000"/>
                </a:solidFill>
                <a:effectLst/>
                <a:latin typeface="Rubik"/>
              </a:rPr>
              <a:t>These records come from many sources, ranging from professional ecologists to amateur naturalists and other wildlife enthusiasts.</a:t>
            </a:r>
          </a:p>
          <a:p>
            <a:pPr algn="l"/>
            <a:r>
              <a:rPr lang="en-GB" b="0" i="0" dirty="0" err="1">
                <a:solidFill>
                  <a:srgbClr val="000000"/>
                </a:solidFill>
                <a:effectLst/>
                <a:latin typeface="Rubik"/>
              </a:rPr>
              <a:t>EcoRecord</a:t>
            </a:r>
            <a:r>
              <a:rPr lang="en-GB" b="0" i="0" dirty="0">
                <a:solidFill>
                  <a:srgbClr val="000000"/>
                </a:solidFill>
                <a:effectLst/>
                <a:latin typeface="Rubik"/>
              </a:rPr>
              <a:t> provides an information service to a wide range of users such as local authorities, statutory agencies, ecological consultants, national and local recording schemes and others with a an interest in the wildlife of Birmingham and the Black Country.</a:t>
            </a:r>
          </a:p>
          <a:p>
            <a:pPr algn="l"/>
            <a:endParaRPr lang="en-GB" b="0" i="0" dirty="0">
              <a:solidFill>
                <a:srgbClr val="000000"/>
              </a:solidFill>
              <a:effectLst/>
              <a:latin typeface="Rubik"/>
            </a:endParaRPr>
          </a:p>
          <a:p>
            <a:pPr algn="l"/>
            <a:r>
              <a:rPr lang="en-GB" b="0" i="0" dirty="0">
                <a:solidFill>
                  <a:srgbClr val="000000"/>
                </a:solidFill>
                <a:effectLst/>
                <a:latin typeface="Rubik"/>
              </a:rPr>
              <a:t>Without the support of volunteers and voluntary organisations across the region committed to biological recording over many years, the knowledge and understanding of the wildlife and ecology of Birmingham and the Black Country would be significantly poorer.</a:t>
            </a:r>
          </a:p>
          <a:p>
            <a:pPr algn="l"/>
            <a:endParaRPr lang="en-GB" b="0" i="0" dirty="0">
              <a:solidFill>
                <a:srgbClr val="000000"/>
              </a:solidFill>
              <a:effectLst/>
              <a:latin typeface="Rubik"/>
            </a:endParaRPr>
          </a:p>
          <a:p>
            <a:pPr algn="l"/>
            <a:r>
              <a:rPr lang="en-GB" b="0" i="0" dirty="0">
                <a:solidFill>
                  <a:srgbClr val="000000"/>
                </a:solidFill>
                <a:effectLst/>
                <a:latin typeface="Rubik"/>
              </a:rPr>
              <a:t>We are interested in all records from the tiniest bugs to the mightiest mammals! Records help us respond to planning and development applications, produce maps of species populations and help us build a picture of how wildlife is doing over time.</a:t>
            </a:r>
          </a:p>
          <a:p>
            <a:pPr algn="l"/>
            <a:endParaRPr lang="en-GB" b="0" i="0" dirty="0">
              <a:solidFill>
                <a:srgbClr val="000000"/>
              </a:solidFill>
              <a:effectLst/>
              <a:latin typeface="Rubik"/>
            </a:endParaRPr>
          </a:p>
          <a:p>
            <a:endParaRPr lang="en-GB" dirty="0"/>
          </a:p>
        </p:txBody>
      </p:sp>
      <p:sp>
        <p:nvSpPr>
          <p:cNvPr id="4" name="Slide Number Placeholder 3"/>
          <p:cNvSpPr>
            <a:spLocks noGrp="1"/>
          </p:cNvSpPr>
          <p:nvPr>
            <p:ph type="sldNum" sz="quarter" idx="5"/>
          </p:nvPr>
        </p:nvSpPr>
        <p:spPr/>
        <p:txBody>
          <a:bodyPr/>
          <a:lstStyle/>
          <a:p>
            <a:fld id="{96E4494B-DBCC-4754-B004-96EEB8590566}" type="slidenum">
              <a:rPr lang="en-GB" smtClean="0"/>
              <a:t>16</a:t>
            </a:fld>
            <a:endParaRPr lang="en-GB"/>
          </a:p>
        </p:txBody>
      </p:sp>
    </p:spTree>
    <p:extLst>
      <p:ext uri="{BB962C8B-B14F-4D97-AF65-F5344CB8AC3E}">
        <p14:creationId xmlns:p14="http://schemas.microsoft.com/office/powerpoint/2010/main" val="23267811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dirty="0"/>
              <a:t>https://www.birmingham.gov.uk/info/50273/our_future_city_plan_ofcp/2518/our_future_nature_city_plan/2</a:t>
            </a:r>
          </a:p>
          <a:p>
            <a:pPr algn="l"/>
            <a:endParaRPr lang="en-GB" dirty="0"/>
          </a:p>
          <a:p>
            <a:pPr algn="l"/>
            <a:r>
              <a:rPr lang="en-GB" dirty="0"/>
              <a:t>City of Nature Plan: https://naturallybirmingham.org/birmingham-city-of-nature-delivery-framework/ </a:t>
            </a:r>
          </a:p>
        </p:txBody>
      </p:sp>
      <p:sp>
        <p:nvSpPr>
          <p:cNvPr id="4" name="Slide Number Placeholder 3"/>
          <p:cNvSpPr>
            <a:spLocks noGrp="1"/>
          </p:cNvSpPr>
          <p:nvPr>
            <p:ph type="sldNum" sz="quarter" idx="5"/>
          </p:nvPr>
        </p:nvSpPr>
        <p:spPr/>
        <p:txBody>
          <a:bodyPr/>
          <a:lstStyle/>
          <a:p>
            <a:fld id="{96E4494B-DBCC-4754-B004-96EEB8590566}" type="slidenum">
              <a:rPr lang="en-GB" smtClean="0"/>
              <a:t>17</a:t>
            </a:fld>
            <a:endParaRPr lang="en-GB"/>
          </a:p>
        </p:txBody>
      </p:sp>
    </p:spTree>
    <p:extLst>
      <p:ext uri="{BB962C8B-B14F-4D97-AF65-F5344CB8AC3E}">
        <p14:creationId xmlns:p14="http://schemas.microsoft.com/office/powerpoint/2010/main" val="10507941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b="0" i="0" dirty="0">
                <a:solidFill>
                  <a:srgbClr val="231F20"/>
                </a:solidFill>
                <a:effectLst/>
                <a:latin typeface="Noto Sans Display"/>
              </a:rPr>
              <a:t>West Midland Combined Authority</a:t>
            </a:r>
          </a:p>
          <a:p>
            <a:pPr algn="l"/>
            <a:endParaRPr lang="en-GB" b="0" i="0" dirty="0">
              <a:solidFill>
                <a:srgbClr val="231F20"/>
              </a:solidFill>
              <a:effectLst/>
              <a:latin typeface="Noto Sans Display"/>
            </a:endParaRPr>
          </a:p>
          <a:p>
            <a:pPr algn="l"/>
            <a:r>
              <a:rPr lang="en-GB" b="0" i="0" dirty="0">
                <a:solidFill>
                  <a:srgbClr val="231F20"/>
                </a:solidFill>
                <a:effectLst/>
                <a:latin typeface="Noto Sans Display"/>
              </a:rPr>
              <a:t>The requirement for Local Nature Recovery Strategies (LNRS) across the whole of England were set out in the Environment Act 2021.  Following this in March 2023 DEFRA published the </a:t>
            </a:r>
            <a:r>
              <a:rPr lang="en-GB" b="0" i="1" dirty="0">
                <a:solidFill>
                  <a:srgbClr val="231F20"/>
                </a:solidFill>
                <a:effectLst/>
                <a:latin typeface="Noto Sans Display"/>
              </a:rPr>
              <a:t>Local nature recovery strategy statutory guidance - What a local nature recovery strategy should contain</a:t>
            </a:r>
            <a:r>
              <a:rPr lang="en-GB" b="0" i="0" dirty="0">
                <a:solidFill>
                  <a:srgbClr val="231F20"/>
                </a:solidFill>
                <a:effectLst/>
                <a:latin typeface="Noto Sans Display"/>
              </a:rPr>
              <a:t> document which sits alongside the </a:t>
            </a:r>
            <a:r>
              <a:rPr lang="en-GB" b="0" i="1" dirty="0" err="1">
                <a:solidFill>
                  <a:srgbClr val="231F20"/>
                </a:solidFill>
                <a:effectLst/>
                <a:latin typeface="Noto Sans Display"/>
              </a:rPr>
              <a:t>The</a:t>
            </a:r>
            <a:r>
              <a:rPr lang="en-GB" b="0" i="1" dirty="0">
                <a:solidFill>
                  <a:srgbClr val="231F20"/>
                </a:solidFill>
                <a:effectLst/>
                <a:latin typeface="Noto Sans Display"/>
              </a:rPr>
              <a:t> Environment (Local Nature Recovery Strategies) (Procedure) Regulations 2023 (LNRS Regs).</a:t>
            </a:r>
            <a:r>
              <a:rPr lang="en-GB" b="0" i="0" dirty="0">
                <a:solidFill>
                  <a:srgbClr val="231F20"/>
                </a:solidFill>
                <a:effectLst/>
                <a:latin typeface="Noto Sans Display"/>
              </a:rPr>
              <a:t> </a:t>
            </a:r>
          </a:p>
          <a:p>
            <a:pPr algn="l"/>
            <a:r>
              <a:rPr lang="en-GB" b="0" i="0" dirty="0">
                <a:solidFill>
                  <a:srgbClr val="231F20"/>
                </a:solidFill>
                <a:effectLst/>
                <a:latin typeface="Noto Sans Display"/>
              </a:rPr>
              <a:t>The LNRS Regs came into force on 13th April 2023 with the WMCA being appointed as Responsible Authority for delivering the LNRS for the West Midlands region in June 2023.    </a:t>
            </a:r>
          </a:p>
          <a:p>
            <a:pPr algn="l"/>
            <a:r>
              <a:rPr lang="en-GB" b="0" i="0" dirty="0">
                <a:solidFill>
                  <a:srgbClr val="231F20"/>
                </a:solidFill>
                <a:effectLst/>
                <a:latin typeface="Noto Sans Display"/>
              </a:rPr>
              <a:t>This LNRS boundary is defined as being those administrative areas covered by the following local authorities:</a:t>
            </a:r>
          </a:p>
          <a:p>
            <a:pPr algn="l">
              <a:buFont typeface="Arial" panose="020B0604020202020204" pitchFamily="34" charset="0"/>
              <a:buChar char="•"/>
            </a:pPr>
            <a:r>
              <a:rPr lang="en-GB" b="0" i="0" dirty="0">
                <a:solidFill>
                  <a:srgbClr val="231F20"/>
                </a:solidFill>
                <a:effectLst/>
                <a:latin typeface="Noto Sans Display"/>
              </a:rPr>
              <a:t>Birmingham City Council;</a:t>
            </a:r>
          </a:p>
          <a:p>
            <a:pPr algn="l">
              <a:buFont typeface="Arial" panose="020B0604020202020204" pitchFamily="34" charset="0"/>
              <a:buChar char="•"/>
            </a:pPr>
            <a:r>
              <a:rPr lang="en-GB" b="0" i="0" dirty="0">
                <a:solidFill>
                  <a:srgbClr val="231F20"/>
                </a:solidFill>
                <a:effectLst/>
                <a:latin typeface="Noto Sans Display"/>
              </a:rPr>
              <a:t>Coventry City Council;</a:t>
            </a:r>
          </a:p>
          <a:p>
            <a:pPr algn="l">
              <a:buFont typeface="Arial" panose="020B0604020202020204" pitchFamily="34" charset="0"/>
              <a:buChar char="•"/>
            </a:pPr>
            <a:r>
              <a:rPr lang="en-GB" b="0" i="0" dirty="0">
                <a:solidFill>
                  <a:srgbClr val="231F20"/>
                </a:solidFill>
                <a:effectLst/>
                <a:latin typeface="Noto Sans Display"/>
              </a:rPr>
              <a:t>Dudley Borough Council;</a:t>
            </a:r>
          </a:p>
          <a:p>
            <a:pPr algn="l">
              <a:buFont typeface="Arial" panose="020B0604020202020204" pitchFamily="34" charset="0"/>
              <a:buChar char="•"/>
            </a:pPr>
            <a:r>
              <a:rPr lang="en-GB" b="0" i="0" dirty="0">
                <a:solidFill>
                  <a:srgbClr val="231F20"/>
                </a:solidFill>
                <a:effectLst/>
                <a:latin typeface="Noto Sans Display"/>
              </a:rPr>
              <a:t>Sandwell Borough Council;</a:t>
            </a:r>
          </a:p>
          <a:p>
            <a:pPr algn="l">
              <a:buFont typeface="Arial" panose="020B0604020202020204" pitchFamily="34" charset="0"/>
              <a:buChar char="•"/>
            </a:pPr>
            <a:r>
              <a:rPr lang="en-GB" b="0" i="0" dirty="0">
                <a:solidFill>
                  <a:srgbClr val="231F20"/>
                </a:solidFill>
                <a:effectLst/>
                <a:latin typeface="Noto Sans Display"/>
              </a:rPr>
              <a:t>Solihull Borough Council;</a:t>
            </a:r>
          </a:p>
          <a:p>
            <a:pPr algn="l">
              <a:buFont typeface="Arial" panose="020B0604020202020204" pitchFamily="34" charset="0"/>
              <a:buChar char="•"/>
            </a:pPr>
            <a:r>
              <a:rPr lang="en-GB" b="0" i="0" dirty="0">
                <a:solidFill>
                  <a:srgbClr val="231F20"/>
                </a:solidFill>
                <a:effectLst/>
                <a:latin typeface="Noto Sans Display"/>
              </a:rPr>
              <a:t>Walsall Borough Council; and</a:t>
            </a:r>
          </a:p>
          <a:p>
            <a:pPr algn="l">
              <a:buFont typeface="Arial" panose="020B0604020202020204" pitchFamily="34" charset="0"/>
              <a:buChar char="•"/>
            </a:pPr>
            <a:r>
              <a:rPr lang="en-GB" b="0" i="0" dirty="0">
                <a:solidFill>
                  <a:srgbClr val="231F20"/>
                </a:solidFill>
                <a:effectLst/>
                <a:latin typeface="Noto Sans Display"/>
              </a:rPr>
              <a:t>Wolverhampton City Council.</a:t>
            </a:r>
          </a:p>
          <a:p>
            <a:pPr algn="l"/>
            <a:r>
              <a:rPr lang="en-GB" b="0" i="0" dirty="0">
                <a:solidFill>
                  <a:srgbClr val="231F20"/>
                </a:solidFill>
                <a:effectLst/>
                <a:latin typeface="Noto Sans Display"/>
              </a:rPr>
              <a:t>These local authorities and Natural England are recognised in the LNRS Regs as ‘Supporting Authorities’ and we shall be working in partnership with them to prepare the LNRS.</a:t>
            </a:r>
          </a:p>
          <a:p>
            <a:endParaRPr lang="en-GB" dirty="0"/>
          </a:p>
          <a:p>
            <a:r>
              <a:rPr lang="en-GB" dirty="0"/>
              <a:t>https://www.wmca.org.uk/what-we-do/environment-energy/local-nature-recovery-strategy-for-the-west-midlands/</a:t>
            </a:r>
          </a:p>
          <a:p>
            <a:endParaRPr lang="en-GB" dirty="0"/>
          </a:p>
          <a:p>
            <a:endParaRPr lang="en-GB" b="0" i="0" dirty="0">
              <a:solidFill>
                <a:srgbClr val="000000"/>
              </a:solidFill>
              <a:effectLst/>
              <a:latin typeface="Rubik"/>
            </a:endParaRPr>
          </a:p>
          <a:p>
            <a:r>
              <a:rPr lang="en-GB" b="0" i="0" dirty="0">
                <a:solidFill>
                  <a:srgbClr val="000000"/>
                </a:solidFill>
                <a:effectLst/>
                <a:latin typeface="Rubik"/>
              </a:rPr>
              <a:t>The Birmingham &amp; Black Country Wildlife Trust and </a:t>
            </a:r>
            <a:r>
              <a:rPr lang="en-GB" b="0" i="0" dirty="0" err="1">
                <a:solidFill>
                  <a:srgbClr val="000000"/>
                </a:solidFill>
                <a:effectLst/>
                <a:latin typeface="Rubik"/>
              </a:rPr>
              <a:t>EcoRecord</a:t>
            </a:r>
            <a:r>
              <a:rPr lang="en-GB" b="0" i="0" dirty="0">
                <a:solidFill>
                  <a:srgbClr val="000000"/>
                </a:solidFill>
                <a:effectLst/>
                <a:latin typeface="Rubik"/>
              </a:rPr>
              <a:t> </a:t>
            </a:r>
          </a:p>
          <a:p>
            <a:endParaRPr lang="en-GB" dirty="0"/>
          </a:p>
          <a:p>
            <a:pPr algn="l"/>
            <a:r>
              <a:rPr lang="en-GB" b="0" i="0" dirty="0">
                <a:solidFill>
                  <a:srgbClr val="000000"/>
                </a:solidFill>
                <a:effectLst/>
                <a:latin typeface="Rubik"/>
              </a:rPr>
              <a:t>Local Nature Recovery Strategies (LNRS) are a flagship measure in the Environment Act. They are a new system of spatial strategies for nature which will plan, map, and help drive more coordinated, practical, focussed action and investment in nature’s recovery to build the national Nature Recovery Network.</a:t>
            </a:r>
          </a:p>
          <a:p>
            <a:pPr algn="l"/>
            <a:r>
              <a:rPr lang="en-GB" b="0" i="0" dirty="0">
                <a:solidFill>
                  <a:srgbClr val="000000"/>
                </a:solidFill>
                <a:effectLst/>
                <a:latin typeface="Rubik"/>
              </a:rPr>
              <a:t>The Birmingham &amp; Black Country Wildlife Trust and </a:t>
            </a:r>
            <a:r>
              <a:rPr lang="en-GB" b="0" i="0" dirty="0" err="1">
                <a:solidFill>
                  <a:srgbClr val="000000"/>
                </a:solidFill>
                <a:effectLst/>
                <a:latin typeface="Rubik"/>
              </a:rPr>
              <a:t>EcoRecord</a:t>
            </a:r>
            <a:r>
              <a:rPr lang="en-GB" b="0" i="0" dirty="0">
                <a:solidFill>
                  <a:srgbClr val="000000"/>
                </a:solidFill>
                <a:effectLst/>
                <a:latin typeface="Rubik"/>
              </a:rPr>
              <a:t> (the Local Environmental Record Centre for Birmingham and the Black Country) have been commissioned by the four Black Country local authorities (Dudley MBC, Sandwell MBC, Walsall MBC and Wolverhampton City Council, supported by the Black Country Consortium) to undertake an analysis of evidence to produce a draft Local Nature Recovery map and develop the Local Nature Recovery Strategy (LNRS) approach for the Black Country.</a:t>
            </a:r>
          </a:p>
          <a:p>
            <a:pPr algn="l"/>
            <a:endParaRPr lang="en-GB" b="0" i="0" dirty="0">
              <a:solidFill>
                <a:srgbClr val="000000"/>
              </a:solidFill>
              <a:effectLst/>
              <a:latin typeface="Rubik"/>
            </a:endParaRPr>
          </a:p>
          <a:p>
            <a:r>
              <a:rPr lang="en-GB" dirty="0"/>
              <a:t>https://www.bbcwildlife.org.uk/local-nature-recovery-strategy-lnrs</a:t>
            </a:r>
          </a:p>
          <a:p>
            <a:endParaRPr lang="en-GB" dirty="0"/>
          </a:p>
        </p:txBody>
      </p:sp>
      <p:sp>
        <p:nvSpPr>
          <p:cNvPr id="4" name="Slide Number Placeholder 3"/>
          <p:cNvSpPr>
            <a:spLocks noGrp="1"/>
          </p:cNvSpPr>
          <p:nvPr>
            <p:ph type="sldNum" sz="quarter" idx="5"/>
          </p:nvPr>
        </p:nvSpPr>
        <p:spPr/>
        <p:txBody>
          <a:bodyPr/>
          <a:lstStyle/>
          <a:p>
            <a:fld id="{96E4494B-DBCC-4754-B004-96EEB8590566}" type="slidenum">
              <a:rPr lang="en-GB" smtClean="0"/>
              <a:t>19</a:t>
            </a:fld>
            <a:endParaRPr lang="en-GB"/>
          </a:p>
        </p:txBody>
      </p:sp>
    </p:spTree>
    <p:extLst>
      <p:ext uri="{BB962C8B-B14F-4D97-AF65-F5344CB8AC3E}">
        <p14:creationId xmlns:p14="http://schemas.microsoft.com/office/powerpoint/2010/main" val="24908799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BCC Webpage with links to some Alliance organisations in Birmingham:</a:t>
            </a:r>
          </a:p>
          <a:p>
            <a:endParaRPr lang="en-GB" dirty="0"/>
          </a:p>
          <a:p>
            <a:r>
              <a:rPr lang="en-GB" dirty="0"/>
              <a:t>https://www.birmingham.gov.uk/info/20010/parks_leisure_and_wellbeing/1158/improving_your_health_with_nature/3</a:t>
            </a:r>
          </a:p>
          <a:p>
            <a:endParaRPr lang="en-GB" dirty="0"/>
          </a:p>
          <a:p>
            <a:endParaRPr lang="en-GB" dirty="0"/>
          </a:p>
          <a:p>
            <a:r>
              <a:rPr lang="en-GB" dirty="0"/>
              <a:t> </a:t>
            </a:r>
          </a:p>
        </p:txBody>
      </p:sp>
      <p:sp>
        <p:nvSpPr>
          <p:cNvPr id="4" name="Slide Number Placeholder 3"/>
          <p:cNvSpPr>
            <a:spLocks noGrp="1"/>
          </p:cNvSpPr>
          <p:nvPr>
            <p:ph type="sldNum" sz="quarter" idx="5"/>
          </p:nvPr>
        </p:nvSpPr>
        <p:spPr/>
        <p:txBody>
          <a:bodyPr/>
          <a:lstStyle/>
          <a:p>
            <a:fld id="{96E4494B-DBCC-4754-B004-96EEB8590566}" type="slidenum">
              <a:rPr lang="en-GB" smtClean="0"/>
              <a:t>20</a:t>
            </a:fld>
            <a:endParaRPr lang="en-GB"/>
          </a:p>
        </p:txBody>
      </p:sp>
    </p:spTree>
    <p:extLst>
      <p:ext uri="{BB962C8B-B14F-4D97-AF65-F5344CB8AC3E}">
        <p14:creationId xmlns:p14="http://schemas.microsoft.com/office/powerpoint/2010/main" val="16804244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182879" y="182879"/>
            <a:ext cx="8778240" cy="6492240"/>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32485" y="882376"/>
            <a:ext cx="7475220" cy="2926080"/>
          </a:xfrm>
        </p:spPr>
        <p:txBody>
          <a:bodyPr anchor="b">
            <a:normAutofit/>
          </a:bodyPr>
          <a:lstStyle>
            <a:lvl1pPr algn="ctr">
              <a:lnSpc>
                <a:spcPct val="85000"/>
              </a:lnSpc>
              <a:defRPr sz="6000" b="1" cap="all"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282148" y="3869635"/>
            <a:ext cx="6575895" cy="1388165"/>
          </a:xfrm>
        </p:spPr>
        <p:txBody>
          <a:bodyPr>
            <a:normAutofit/>
          </a:bodyPr>
          <a:lstStyle>
            <a:lvl1pPr marL="0" indent="0" algn="ctr">
              <a:spcBef>
                <a:spcPts val="1000"/>
              </a:spcBef>
              <a:buNone/>
              <a:defRPr sz="1800">
                <a:solidFill>
                  <a:srgbClr val="FFFFFF"/>
                </a:solidFill>
              </a:defRPr>
            </a:lvl1pPr>
            <a:lvl2pPr marL="342900" indent="0" algn="ctr">
              <a:buNone/>
              <a:defRPr sz="18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fld id="{5BCAD085-E8A6-8845-BD4E-CB4CCA059FC4}" type="datetimeFigureOut">
              <a:rPr lang="en-US" smtClean="0"/>
              <a:t>1/31/2025</a:t>
            </a:fld>
            <a:endParaRPr lang="en-US"/>
          </a:p>
        </p:txBody>
      </p:sp>
      <p:sp>
        <p:nvSpPr>
          <p:cNvPr id="5" name="Footer Placeholder 4"/>
          <p:cNvSpPr>
            <a:spLocks noGrp="1"/>
          </p:cNvSpPr>
          <p:nvPr>
            <p:ph type="ftr" sz="quarter" idx="11"/>
          </p:nvPr>
        </p:nvSpPr>
        <p:spPr/>
        <p:txBody>
          <a:bodyPr/>
          <a:lstStyle>
            <a:lvl1pPr>
              <a:defRPr>
                <a:solidFill>
                  <a:srgbClr val="FFFFFF"/>
                </a:solidFill>
              </a:defRPr>
            </a:lvl1p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C1FF6DA9-008F-8B48-92A6-B652298478BF}" type="slidenum">
              <a:rPr lang="en-US" smtClean="0"/>
              <a:t>‹#›</a:t>
            </a:fld>
            <a:endParaRPr lang="en-US"/>
          </a:p>
        </p:txBody>
      </p:sp>
      <p:cxnSp>
        <p:nvCxnSpPr>
          <p:cNvPr id="8" name="Straight Connector 7"/>
          <p:cNvCxnSpPr/>
          <p:nvPr/>
        </p:nvCxnSpPr>
        <p:spPr>
          <a:xfrm>
            <a:off x="1483995" y="3733800"/>
            <a:ext cx="61722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763927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1pPr>
              <a:spcBef>
                <a:spcPts val="1000"/>
              </a:spcBef>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1/31/2025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5809163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29818" y="1173575"/>
            <a:ext cx="7475220" cy="2926080"/>
          </a:xfrm>
        </p:spPr>
        <p:txBody>
          <a:bodyPr anchor="b">
            <a:noAutofit/>
          </a:bodyPr>
          <a:lstStyle>
            <a:lvl1pPr algn="ctr">
              <a:lnSpc>
                <a:spcPct val="85000"/>
              </a:lnSpc>
              <a:defRPr sz="6000" b="0" cap="all" baseline="0"/>
            </a:lvl1pPr>
          </a:lstStyle>
          <a:p>
            <a:r>
              <a:rPr lang="en-US"/>
              <a:t>Click to edit Master title style</a:t>
            </a:r>
            <a:endParaRPr lang="en-US" dirty="0"/>
          </a:p>
        </p:txBody>
      </p:sp>
      <p:sp>
        <p:nvSpPr>
          <p:cNvPr id="3" name="Text Placeholder 2"/>
          <p:cNvSpPr>
            <a:spLocks noGrp="1"/>
          </p:cNvSpPr>
          <p:nvPr>
            <p:ph type="body" idx="1"/>
          </p:nvPr>
        </p:nvSpPr>
        <p:spPr>
          <a:xfrm>
            <a:off x="1282446" y="4154520"/>
            <a:ext cx="6576822" cy="1363806"/>
          </a:xfrm>
        </p:spPr>
        <p:txBody>
          <a:bodyPr anchor="t">
            <a:normAutofit/>
          </a:bodyPr>
          <a:lstStyle>
            <a:lvl1pPr marL="0" indent="0" algn="ctr">
              <a:buNone/>
              <a:defRPr sz="1800">
                <a:solidFill>
                  <a:schemeClr val="accent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1/31/2025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cxnSp>
        <p:nvCxnSpPr>
          <p:cNvPr id="7" name="Straight Connector 6"/>
          <p:cNvCxnSpPr/>
          <p:nvPr/>
        </p:nvCxnSpPr>
        <p:spPr>
          <a:xfrm>
            <a:off x="1485900" y="4020408"/>
            <a:ext cx="61722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129632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57250" y="2057399"/>
            <a:ext cx="3566160" cy="4023360"/>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00709" y="2057400"/>
            <a:ext cx="3566160" cy="4023360"/>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BCAD085-E8A6-8845-BD4E-CB4CCA059FC4}" type="datetimeFigureOut">
              <a:rPr lang="en-US" smtClean="0"/>
              <a:t>1/31/2025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3374042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857250" y="2001511"/>
            <a:ext cx="3566160" cy="777240"/>
          </a:xfrm>
        </p:spPr>
        <p:txBody>
          <a:bodyPr anchor="ctr"/>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857250" y="2721483"/>
            <a:ext cx="3566160" cy="3383280"/>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01880" y="1999032"/>
            <a:ext cx="3566160" cy="777240"/>
          </a:xfrm>
        </p:spPr>
        <p:txBody>
          <a:bodyPr anchor="ctr"/>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701880" y="2719322"/>
            <a:ext cx="3566160" cy="3383280"/>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BCAD085-E8A6-8845-BD4E-CB4CCA059FC4}" type="datetimeFigureOut">
              <a:rPr lang="en-US" smtClean="0"/>
              <a:t>1/31/2025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9724059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BCAD085-E8A6-8845-BD4E-CB4CCA059FC4}" type="datetimeFigureOut">
              <a:rPr lang="en-US" smtClean="0"/>
              <a:t>1/31/2025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5045392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1/31/2025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5710951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57250" y="1097280"/>
            <a:ext cx="2834640" cy="1737360"/>
          </a:xfrm>
        </p:spPr>
        <p:txBody>
          <a:bodyPr anchor="b">
            <a:noAutofit/>
          </a:bodyPr>
          <a:lstStyle>
            <a:lvl1pPr>
              <a:lnSpc>
                <a:spcPct val="90000"/>
              </a:lnSpc>
              <a:defRPr sz="3000" b="0"/>
            </a:lvl1pPr>
          </a:lstStyle>
          <a:p>
            <a:r>
              <a:rPr lang="en-US"/>
              <a:t>Click to edit Master title style</a:t>
            </a:r>
            <a:endParaRPr lang="en-US" dirty="0"/>
          </a:p>
        </p:txBody>
      </p:sp>
      <p:sp>
        <p:nvSpPr>
          <p:cNvPr id="3" name="Content Placeholder 2"/>
          <p:cNvSpPr>
            <a:spLocks noGrp="1"/>
          </p:cNvSpPr>
          <p:nvPr>
            <p:ph idx="1"/>
          </p:nvPr>
        </p:nvSpPr>
        <p:spPr>
          <a:xfrm>
            <a:off x="4129314" y="1097280"/>
            <a:ext cx="4149638" cy="4663440"/>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57250" y="2834640"/>
            <a:ext cx="2834640" cy="2926080"/>
          </a:xfrm>
        </p:spPr>
        <p:txBody>
          <a:bodyPr>
            <a:normAutofit/>
          </a:bodyPr>
          <a:lstStyle>
            <a:lvl1pPr marL="0" indent="0">
              <a:lnSpc>
                <a:spcPct val="100000"/>
              </a:lnSpc>
              <a:spcBef>
                <a:spcPts val="800"/>
              </a:spcBef>
              <a:buNone/>
              <a:defRPr sz="1275"/>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1/31/2025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5748122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57250" y="1097280"/>
            <a:ext cx="2834640" cy="1737360"/>
          </a:xfrm>
        </p:spPr>
        <p:txBody>
          <a:bodyPr anchor="b">
            <a:noAutofit/>
          </a:bodyPr>
          <a:lstStyle>
            <a:lvl1pPr>
              <a:lnSpc>
                <a:spcPct val="90000"/>
              </a:lnSpc>
              <a:defRPr sz="30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4019107" y="1069847"/>
            <a:ext cx="4257703" cy="4645153"/>
          </a:xfrm>
        </p:spPr>
        <p:txBody>
          <a:bodyPr lIns="274320" tIns="182880" anchor="t">
            <a:normAutofit/>
          </a:bodyPr>
          <a:lstStyle>
            <a:lvl1pPr marL="0" indent="0">
              <a:buNone/>
              <a:defRPr sz="21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857250" y="2834640"/>
            <a:ext cx="2834640" cy="2880360"/>
          </a:xfrm>
        </p:spPr>
        <p:txBody>
          <a:bodyPr>
            <a:normAutofit/>
          </a:bodyPr>
          <a:lstStyle>
            <a:lvl1pPr marL="0" indent="0">
              <a:lnSpc>
                <a:spcPct val="100000"/>
              </a:lnSpc>
              <a:spcBef>
                <a:spcPts val="800"/>
              </a:spcBef>
              <a:buNone/>
              <a:defRPr sz="1275"/>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1/31/2025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4242524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1/31/2025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189058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762000"/>
            <a:ext cx="1743075" cy="54102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57250" y="762000"/>
            <a:ext cx="5572125"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1/31/2025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705254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p:nvPr/>
        </p:nvSpPr>
        <p:spPr>
          <a:xfrm>
            <a:off x="182880" y="182880"/>
            <a:ext cx="8778240" cy="649224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57250" y="609600"/>
            <a:ext cx="7406640" cy="135636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57251" y="2057400"/>
            <a:ext cx="7404653" cy="40386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7247" y="6223829"/>
            <a:ext cx="1746806" cy="365125"/>
          </a:xfrm>
          <a:prstGeom prst="rect">
            <a:avLst/>
          </a:prstGeom>
        </p:spPr>
        <p:txBody>
          <a:bodyPr vert="horz" lIns="91440" tIns="45720" rIns="91440" bIns="45720" rtlCol="0" anchor="ctr"/>
          <a:lstStyle>
            <a:lvl1pPr algn="l">
              <a:defRPr sz="1000">
                <a:solidFill>
                  <a:schemeClr val="accent1"/>
                </a:solidFill>
              </a:defRPr>
            </a:lvl1pPr>
          </a:lstStyle>
          <a:p>
            <a:fld id="{5BCAD085-E8A6-8845-BD4E-CB4CCA059FC4}" type="datetimeFigureOut">
              <a:rPr lang="en-US" smtClean="0"/>
              <a:t>1/31/2025</a:t>
            </a:fld>
            <a:endParaRPr lang="en-US"/>
          </a:p>
        </p:txBody>
      </p:sp>
      <p:sp>
        <p:nvSpPr>
          <p:cNvPr id="5" name="Footer Placeholder 4"/>
          <p:cNvSpPr>
            <a:spLocks noGrp="1"/>
          </p:cNvSpPr>
          <p:nvPr>
            <p:ph type="ftr" sz="quarter" idx="3"/>
          </p:nvPr>
        </p:nvSpPr>
        <p:spPr>
          <a:xfrm>
            <a:off x="2961861" y="6223829"/>
            <a:ext cx="3538331" cy="365125"/>
          </a:xfrm>
          <a:prstGeom prst="rect">
            <a:avLst/>
          </a:prstGeom>
        </p:spPr>
        <p:txBody>
          <a:bodyPr vert="horz" lIns="91440" tIns="45720" rIns="91440" bIns="45720" rtlCol="0" anchor="ctr"/>
          <a:lstStyle>
            <a:lvl1pPr algn="ctr">
              <a:defRPr sz="1000">
                <a:solidFill>
                  <a:schemeClr val="accent1"/>
                </a:solidFill>
              </a:defRPr>
            </a:lvl1pPr>
          </a:lstStyle>
          <a:p>
            <a:endParaRPr lang="en-US"/>
          </a:p>
        </p:txBody>
      </p:sp>
      <p:sp>
        <p:nvSpPr>
          <p:cNvPr id="6" name="Slide Number Placeholder 5"/>
          <p:cNvSpPr>
            <a:spLocks noGrp="1"/>
          </p:cNvSpPr>
          <p:nvPr>
            <p:ph type="sldNum" sz="quarter" idx="4"/>
          </p:nvPr>
        </p:nvSpPr>
        <p:spPr>
          <a:xfrm>
            <a:off x="6997148" y="6223829"/>
            <a:ext cx="1279663" cy="365125"/>
          </a:xfrm>
          <a:prstGeom prst="rect">
            <a:avLst/>
          </a:prstGeom>
        </p:spPr>
        <p:txBody>
          <a:bodyPr vert="horz" lIns="91440" tIns="45720" rIns="91440" bIns="45720" rtlCol="0" anchor="ctr"/>
          <a:lstStyle>
            <a:lvl1pPr algn="r">
              <a:defRPr sz="1000">
                <a:solidFill>
                  <a:schemeClr val="accent1"/>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149908150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4000" kern="1200">
          <a:solidFill>
            <a:schemeClr val="accent1"/>
          </a:solidFill>
          <a:latin typeface="+mj-lt"/>
          <a:ea typeface="+mj-ea"/>
          <a:cs typeface="+mj-cs"/>
        </a:defRPr>
      </a:lvl1pPr>
    </p:titleStyle>
    <p:bodyStyle>
      <a:lvl1pPr marL="171450" indent="-137160" algn="l" defTabSz="685800" rtl="0" eaLnBrk="1" latinLnBrk="0" hangingPunct="1">
        <a:lnSpc>
          <a:spcPct val="90000"/>
        </a:lnSpc>
        <a:spcBef>
          <a:spcPts val="1000"/>
        </a:spcBef>
        <a:buClr>
          <a:schemeClr val="accent1"/>
        </a:buClr>
        <a:buSzPct val="80000"/>
        <a:buFont typeface="Corbel" pitchFamily="34" charset="0"/>
        <a:buChar char="•"/>
        <a:defRPr sz="2000" kern="1200">
          <a:solidFill>
            <a:schemeClr val="accent1"/>
          </a:solidFill>
          <a:latin typeface="+mn-lt"/>
          <a:ea typeface="+mn-ea"/>
          <a:cs typeface="+mn-cs"/>
        </a:defRPr>
      </a:lvl1pPr>
      <a:lvl2pPr marL="34290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800" kern="1200">
          <a:solidFill>
            <a:schemeClr val="accent1"/>
          </a:solidFill>
          <a:latin typeface="+mn-lt"/>
          <a:ea typeface="+mn-ea"/>
          <a:cs typeface="+mn-cs"/>
        </a:defRPr>
      </a:lvl2pPr>
      <a:lvl3pPr marL="54864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600" kern="1200">
          <a:solidFill>
            <a:schemeClr val="accent1"/>
          </a:solidFill>
          <a:latin typeface="+mn-lt"/>
          <a:ea typeface="+mn-ea"/>
          <a:cs typeface="+mn-cs"/>
        </a:defRPr>
      </a:lvl3pPr>
      <a:lvl4pPr marL="75438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4pPr>
      <a:lvl5pPr marL="92012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5pPr>
      <a:lvl6pPr marL="11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6pPr>
      <a:lvl7pPr marL="13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7pPr>
      <a:lvl8pPr marL="15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8pPr>
      <a:lvl9pPr marL="17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hyperlink" Target="https://www.birmingham.gov.uk/findapark"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22.png"/><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25.png"/><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1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www.naturallybirmingham.com/" TargetMode="External"/><Relationship Id="rId2" Type="http://schemas.openxmlformats.org/officeDocument/2006/relationships/hyperlink" Target="mailto:info@cityofnature.com" TargetMode="External"/><Relationship Id="rId1" Type="http://schemas.openxmlformats.org/officeDocument/2006/relationships/slideLayout" Target="../slideLayouts/slideLayout2.xm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0F30BB5-7BA0-4D79-B51D-809B0D796A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6858000"/>
          </a:xfrm>
          <a:prstGeom prst="rect">
            <a:avLst/>
          </a:prstGeom>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1"/>
          <p:cNvSpPr>
            <a:spLocks noGrp="1"/>
          </p:cNvSpPr>
          <p:nvPr>
            <p:ph type="ctrTitle"/>
          </p:nvPr>
        </p:nvSpPr>
        <p:spPr>
          <a:xfrm>
            <a:off x="3587465" y="821636"/>
            <a:ext cx="5068843" cy="5197425"/>
          </a:xfrm>
        </p:spPr>
        <p:txBody>
          <a:bodyPr anchor="ctr">
            <a:normAutofit/>
          </a:bodyPr>
          <a:lstStyle/>
          <a:p>
            <a:pPr algn="l"/>
            <a:r>
              <a:rPr lang="en-GB" sz="4700" dirty="0">
                <a:solidFill>
                  <a:schemeClr val="tx1"/>
                </a:solidFill>
              </a:rPr>
              <a:t>Exploring </a:t>
            </a:r>
            <a:br>
              <a:rPr lang="en-GB" sz="4700" dirty="0">
                <a:solidFill>
                  <a:schemeClr val="tx1"/>
                </a:solidFill>
              </a:rPr>
            </a:br>
            <a:r>
              <a:rPr lang="en-GB" sz="4700" dirty="0">
                <a:solidFill>
                  <a:schemeClr val="tx1"/>
                </a:solidFill>
              </a:rPr>
              <a:t>the city of Nature</a:t>
            </a:r>
          </a:p>
        </p:txBody>
      </p:sp>
      <p:sp>
        <p:nvSpPr>
          <p:cNvPr id="10" name="Rectangle 9">
            <a:extLst>
              <a:ext uri="{FF2B5EF4-FFF2-40B4-BE49-F238E27FC236}">
                <a16:creationId xmlns:a16="http://schemas.microsoft.com/office/drawing/2014/main" id="{44F561C9-F335-45B4-A0DC-68F9460998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104866" cy="6858000"/>
          </a:xfrm>
          <a:prstGeom prst="rect">
            <a:avLst/>
          </a:prstGeom>
          <a:solidFill>
            <a:schemeClr val="accent1"/>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3" name="Subtitle 2"/>
          <p:cNvSpPr>
            <a:spLocks noGrp="1"/>
          </p:cNvSpPr>
          <p:nvPr>
            <p:ph type="subTitle" idx="1"/>
          </p:nvPr>
        </p:nvSpPr>
        <p:spPr>
          <a:xfrm>
            <a:off x="482599" y="821635"/>
            <a:ext cx="2379354" cy="5197425"/>
          </a:xfrm>
        </p:spPr>
        <p:txBody>
          <a:bodyPr anchor="ctr">
            <a:normAutofit/>
          </a:bodyPr>
          <a:lstStyle/>
          <a:p>
            <a:pPr algn="l"/>
            <a:r>
              <a:rPr dirty="0"/>
              <a:t>Online Event | Mon, Jan 27, 2025 | 10:00</a:t>
            </a:r>
            <a:r>
              <a:rPr lang="en-GB" dirty="0"/>
              <a:t> am</a:t>
            </a:r>
            <a:r>
              <a:rPr dirty="0"/>
              <a:t>  via Teams</a:t>
            </a:r>
            <a:endParaRPr lang="en-GB" dirty="0"/>
          </a:p>
        </p:txBody>
      </p:sp>
      <p:pic>
        <p:nvPicPr>
          <p:cNvPr id="4" name="Picture 3">
            <a:extLst>
              <a:ext uri="{FF2B5EF4-FFF2-40B4-BE49-F238E27FC236}">
                <a16:creationId xmlns:a16="http://schemas.microsoft.com/office/drawing/2014/main" id="{EE72A4DF-5562-AD0B-191F-19AB8226CA2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12889" y="5798834"/>
            <a:ext cx="3812846" cy="939176"/>
          </a:xfrm>
          <a:prstGeom prst="rect">
            <a:avLst/>
          </a:prstGeom>
          <a:ln>
            <a:solidFill>
              <a:schemeClr val="accent1">
                <a:lumMod val="75000"/>
              </a:schemeClr>
            </a:solidFill>
          </a:ln>
        </p:spPr>
      </p:pic>
      <p:pic>
        <p:nvPicPr>
          <p:cNvPr id="5" name="Picture 4">
            <a:extLst>
              <a:ext uri="{FF2B5EF4-FFF2-40B4-BE49-F238E27FC236}">
                <a16:creationId xmlns:a16="http://schemas.microsoft.com/office/drawing/2014/main" id="{EF586DB8-E321-DEB2-371F-72EAF2D4AD54}"/>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7072924" y="5643657"/>
            <a:ext cx="1858187" cy="1094353"/>
          </a:xfrm>
          <a:prstGeom prst="rect">
            <a:avLst/>
          </a:prstGeom>
        </p:spPr>
      </p:pic>
      <p:sp>
        <p:nvSpPr>
          <p:cNvPr id="6" name="TextBox 5">
            <a:extLst>
              <a:ext uri="{FF2B5EF4-FFF2-40B4-BE49-F238E27FC236}">
                <a16:creationId xmlns:a16="http://schemas.microsoft.com/office/drawing/2014/main" id="{F321ECFF-425D-5BE2-C1DA-636AF9B8DD33}"/>
              </a:ext>
            </a:extLst>
          </p:cNvPr>
          <p:cNvSpPr txBox="1"/>
          <p:nvPr/>
        </p:nvSpPr>
        <p:spPr>
          <a:xfrm>
            <a:off x="212889" y="5058888"/>
            <a:ext cx="8443419" cy="369332"/>
          </a:xfrm>
          <a:prstGeom prst="rect">
            <a:avLst/>
          </a:prstGeom>
          <a:solidFill>
            <a:schemeClr val="accent1">
              <a:lumMod val="60000"/>
              <a:lumOff val="40000"/>
            </a:schemeClr>
          </a:solidFill>
          <a:ln>
            <a:solidFill>
              <a:schemeClr val="accent1">
                <a:lumMod val="50000"/>
              </a:schemeClr>
            </a:solidFill>
          </a:ln>
        </p:spPr>
        <p:txBody>
          <a:bodyPr wrap="square" rtlCol="0">
            <a:spAutoFit/>
          </a:bodyPr>
          <a:lstStyle/>
          <a:p>
            <a:r>
              <a:rPr lang="en-GB" b="1" dirty="0"/>
              <a:t>Presented by: Simon Needle – Park Service Manager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Event Overview</a:t>
            </a:r>
          </a:p>
        </p:txBody>
      </p:sp>
      <p:sp>
        <p:nvSpPr>
          <p:cNvPr id="3" name="Content Placeholder 2"/>
          <p:cNvSpPr>
            <a:spLocks noGrp="1"/>
          </p:cNvSpPr>
          <p:nvPr>
            <p:ph idx="1"/>
          </p:nvPr>
        </p:nvSpPr>
        <p:spPr>
          <a:xfrm>
            <a:off x="752013" y="2057400"/>
            <a:ext cx="7578032" cy="4038600"/>
          </a:xfrm>
        </p:spPr>
        <p:txBody>
          <a:bodyPr/>
          <a:lstStyle/>
          <a:p>
            <a:pPr marL="34290" indent="0">
              <a:buNone/>
            </a:pPr>
            <a:r>
              <a:rPr lang="en-GB" dirty="0"/>
              <a:t>Thank you for joining us to “explore” some of the parks, gardens, and scenic spots that showcase the natural wonders of our city of nature. </a:t>
            </a:r>
          </a:p>
          <a:p>
            <a:pPr marL="34290" indent="0">
              <a:buNone/>
            </a:pPr>
            <a:r>
              <a:rPr lang="en-GB" dirty="0"/>
              <a:t>Together we will look at some local flora and fauna and discover how you can get involved in these spaces.</a:t>
            </a:r>
          </a:p>
        </p:txBody>
      </p:sp>
      <p:pic>
        <p:nvPicPr>
          <p:cNvPr id="5" name="Picture 4" descr="A green circle with a leaf in it&#10;&#10;AI-generated content may be incorrect.">
            <a:extLst>
              <a:ext uri="{FF2B5EF4-FFF2-40B4-BE49-F238E27FC236}">
                <a16:creationId xmlns:a16="http://schemas.microsoft.com/office/drawing/2014/main" id="{DA91DB85-6FA9-8818-73E4-C2F0E7B7E93A}"/>
              </a:ext>
            </a:extLst>
          </p:cNvPr>
          <p:cNvPicPr>
            <a:picLocks noChangeAspect="1"/>
          </p:cNvPicPr>
          <p:nvPr/>
        </p:nvPicPr>
        <p:blipFill>
          <a:blip r:embed="rId3"/>
          <a:stretch>
            <a:fillRect/>
          </a:stretch>
        </p:blipFill>
        <p:spPr>
          <a:xfrm>
            <a:off x="7155724" y="280035"/>
            <a:ext cx="1485900" cy="1685925"/>
          </a:xfrm>
          <a:prstGeom prst="rect">
            <a:avLst/>
          </a:prstGeom>
        </p:spPr>
      </p:pic>
      <p:pic>
        <p:nvPicPr>
          <p:cNvPr id="7" name="Picture 6" descr="Wildflowers in summer">
            <a:extLst>
              <a:ext uri="{FF2B5EF4-FFF2-40B4-BE49-F238E27FC236}">
                <a16:creationId xmlns:a16="http://schemas.microsoft.com/office/drawing/2014/main" id="{99CF8F4E-07C3-5BC8-B582-F5394A872B1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57250" y="3659777"/>
            <a:ext cx="3654335" cy="2436223"/>
          </a:xfrm>
          <a:prstGeom prst="rect">
            <a:avLst/>
          </a:prstGeom>
        </p:spPr>
      </p:pic>
      <p:pic>
        <p:nvPicPr>
          <p:cNvPr id="9" name="Picture 8" descr="Shy fox hiding behind a tree">
            <a:extLst>
              <a:ext uri="{FF2B5EF4-FFF2-40B4-BE49-F238E27FC236}">
                <a16:creationId xmlns:a16="http://schemas.microsoft.com/office/drawing/2014/main" id="{A46836CA-58C7-575E-6B0A-70365EC530A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740013" y="3659776"/>
            <a:ext cx="3590032" cy="2436223"/>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F57E630-A842-5252-0B08-7D84457F762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r="-2"/>
          <a:stretch/>
        </p:blipFill>
        <p:spPr>
          <a:xfrm>
            <a:off x="3442408" y="1390989"/>
            <a:ext cx="5511587" cy="2510029"/>
          </a:xfrm>
          <a:custGeom>
            <a:avLst/>
            <a:gdLst/>
            <a:ahLst/>
            <a:cxnLst/>
            <a:rect l="l" t="t" r="r" b="b"/>
            <a:pathLst>
              <a:path w="7698564" h="3346705">
                <a:moveTo>
                  <a:pt x="1549963" y="0"/>
                </a:moveTo>
                <a:lnTo>
                  <a:pt x="1555540" y="0"/>
                </a:lnTo>
                <a:lnTo>
                  <a:pt x="2621768" y="0"/>
                </a:lnTo>
                <a:lnTo>
                  <a:pt x="6451640" y="0"/>
                </a:lnTo>
                <a:lnTo>
                  <a:pt x="6451640" y="479"/>
                </a:lnTo>
                <a:lnTo>
                  <a:pt x="7698564" y="479"/>
                </a:lnTo>
                <a:lnTo>
                  <a:pt x="7698564" y="3346705"/>
                </a:lnTo>
                <a:lnTo>
                  <a:pt x="0" y="3346705"/>
                </a:lnTo>
                <a:close/>
              </a:path>
            </a:pathLst>
          </a:custGeom>
        </p:spPr>
      </p:pic>
      <p:pic>
        <p:nvPicPr>
          <p:cNvPr id="3" name="Picture 2">
            <a:extLst>
              <a:ext uri="{FF2B5EF4-FFF2-40B4-BE49-F238E27FC236}">
                <a16:creationId xmlns:a16="http://schemas.microsoft.com/office/drawing/2014/main" id="{B2A30EF5-9427-6081-0F64-181F5CC678F6}"/>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r="-3"/>
          <a:stretch/>
        </p:blipFill>
        <p:spPr>
          <a:xfrm>
            <a:off x="190005" y="1380474"/>
            <a:ext cx="4204843" cy="2510021"/>
          </a:xfrm>
          <a:custGeom>
            <a:avLst/>
            <a:gdLst/>
            <a:ahLst/>
            <a:cxnLst/>
            <a:rect l="l" t="t" r="r" b="b"/>
            <a:pathLst>
              <a:path w="5859797" h="3346705">
                <a:moveTo>
                  <a:pt x="0" y="0"/>
                </a:moveTo>
                <a:lnTo>
                  <a:pt x="5859797" y="0"/>
                </a:lnTo>
                <a:lnTo>
                  <a:pt x="4309834" y="3346705"/>
                </a:lnTo>
                <a:lnTo>
                  <a:pt x="4304257" y="3346705"/>
                </a:lnTo>
                <a:lnTo>
                  <a:pt x="3238029" y="3346705"/>
                </a:lnTo>
                <a:lnTo>
                  <a:pt x="0" y="3346705"/>
                </a:lnTo>
                <a:close/>
              </a:path>
            </a:pathLst>
          </a:custGeom>
        </p:spPr>
      </p:pic>
      <p:pic>
        <p:nvPicPr>
          <p:cNvPr id="9" name="Picture 8" descr="Horses grazing in the woods&#10;&#10;Description automatically generated with low confidence">
            <a:extLst>
              <a:ext uri="{FF2B5EF4-FFF2-40B4-BE49-F238E27FC236}">
                <a16:creationId xmlns:a16="http://schemas.microsoft.com/office/drawing/2014/main" id="{DE1B06F0-EEBF-F321-0AE3-B2D5AB9B8810}"/>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4762552" y="4036987"/>
            <a:ext cx="4191443" cy="2510029"/>
          </a:xfrm>
          <a:custGeom>
            <a:avLst/>
            <a:gdLst/>
            <a:ahLst/>
            <a:cxnLst/>
            <a:rect l="l" t="t" r="r" b="b"/>
            <a:pathLst>
              <a:path w="5841911" h="3346705">
                <a:moveTo>
                  <a:pt x="1549963" y="0"/>
                </a:moveTo>
                <a:lnTo>
                  <a:pt x="1555540" y="0"/>
                </a:lnTo>
                <a:lnTo>
                  <a:pt x="2621768" y="0"/>
                </a:lnTo>
                <a:lnTo>
                  <a:pt x="5841911" y="0"/>
                </a:lnTo>
                <a:lnTo>
                  <a:pt x="5841911" y="3346705"/>
                </a:lnTo>
                <a:lnTo>
                  <a:pt x="0" y="3346705"/>
                </a:lnTo>
                <a:close/>
              </a:path>
            </a:pathLst>
          </a:custGeom>
        </p:spPr>
      </p:pic>
      <p:pic>
        <p:nvPicPr>
          <p:cNvPr id="7" name="Picture 6" descr="A building with a pond in front of it&#10;&#10;Description automatically generated with low confidence">
            <a:extLst>
              <a:ext uri="{FF2B5EF4-FFF2-40B4-BE49-F238E27FC236}">
                <a16:creationId xmlns:a16="http://schemas.microsoft.com/office/drawing/2014/main" id="{C9B7383B-73AC-7D0C-8E62-22A7088DC524}"/>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r="-2"/>
          <a:stretch/>
        </p:blipFill>
        <p:spPr>
          <a:xfrm>
            <a:off x="190005" y="4036987"/>
            <a:ext cx="5583918" cy="2510029"/>
          </a:xfrm>
          <a:custGeom>
            <a:avLst/>
            <a:gdLst/>
            <a:ahLst/>
            <a:cxnLst/>
            <a:rect l="l" t="t" r="r" b="b"/>
            <a:pathLst>
              <a:path w="7698564" h="3346705">
                <a:moveTo>
                  <a:pt x="0" y="0"/>
                </a:moveTo>
                <a:lnTo>
                  <a:pt x="7698564" y="0"/>
                </a:lnTo>
                <a:lnTo>
                  <a:pt x="6148601" y="3346705"/>
                </a:lnTo>
                <a:lnTo>
                  <a:pt x="6143024" y="3346705"/>
                </a:lnTo>
                <a:lnTo>
                  <a:pt x="5076796" y="3346705"/>
                </a:lnTo>
                <a:lnTo>
                  <a:pt x="1246924" y="3346705"/>
                </a:lnTo>
                <a:lnTo>
                  <a:pt x="1246924" y="3346226"/>
                </a:lnTo>
                <a:lnTo>
                  <a:pt x="0" y="3346226"/>
                </a:lnTo>
                <a:close/>
              </a:path>
            </a:pathLst>
          </a:custGeom>
        </p:spPr>
      </p:pic>
      <p:sp>
        <p:nvSpPr>
          <p:cNvPr id="4" name="Title 1">
            <a:extLst>
              <a:ext uri="{FF2B5EF4-FFF2-40B4-BE49-F238E27FC236}">
                <a16:creationId xmlns:a16="http://schemas.microsoft.com/office/drawing/2014/main" id="{7413FF70-911A-F48B-F74A-DF5603E86CC9}"/>
              </a:ext>
            </a:extLst>
          </p:cNvPr>
          <p:cNvSpPr txBox="1">
            <a:spLocks/>
          </p:cNvSpPr>
          <p:nvPr/>
        </p:nvSpPr>
        <p:spPr>
          <a:xfrm>
            <a:off x="381664" y="182089"/>
            <a:ext cx="7406640" cy="1356360"/>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GB" sz="4000" dirty="0">
                <a:solidFill>
                  <a:schemeClr val="accent1"/>
                </a:solidFill>
              </a:rPr>
              <a:t>When we think about Birmingham what comes into our minds?</a:t>
            </a:r>
          </a:p>
        </p:txBody>
      </p:sp>
      <p:sp>
        <p:nvSpPr>
          <p:cNvPr id="10" name="Title 1">
            <a:extLst>
              <a:ext uri="{FF2B5EF4-FFF2-40B4-BE49-F238E27FC236}">
                <a16:creationId xmlns:a16="http://schemas.microsoft.com/office/drawing/2014/main" id="{5A93234F-F9A5-1D67-F46F-FB918A11E687}"/>
              </a:ext>
            </a:extLst>
          </p:cNvPr>
          <p:cNvSpPr txBox="1">
            <a:spLocks/>
          </p:cNvSpPr>
          <p:nvPr/>
        </p:nvSpPr>
        <p:spPr>
          <a:xfrm>
            <a:off x="691528" y="-49132"/>
            <a:ext cx="7406640" cy="1356360"/>
          </a:xfrm>
          <a:prstGeom prst="rect">
            <a:avLst/>
          </a:prstGeom>
        </p:spPr>
        <p:txBody>
          <a:bodyPr vert="horz" lIns="91440" tIns="45720" rIns="91440" bIns="45720" rtlCol="0" anchor="b">
            <a:normAutofit/>
          </a:bodyPr>
          <a:lstStyle>
            <a:lvl1pPr algn="ctr" defTabSz="685800" rtl="0" eaLnBrk="1" latinLnBrk="0" hangingPunct="1">
              <a:lnSpc>
                <a:spcPct val="85000"/>
              </a:lnSpc>
              <a:spcBef>
                <a:spcPct val="0"/>
              </a:spcBef>
              <a:buNone/>
              <a:defRPr sz="6000" b="1" kern="1200" cap="all" baseline="0">
                <a:solidFill>
                  <a:srgbClr val="FFFFFF"/>
                </a:solidFill>
                <a:latin typeface="+mj-lt"/>
                <a:ea typeface="+mj-ea"/>
                <a:cs typeface="+mj-cs"/>
              </a:defRPr>
            </a:lvl1pPr>
          </a:lstStyle>
          <a:p>
            <a:r>
              <a:rPr lang="en-GB" sz="3200" dirty="0"/>
              <a:t>When we think about Birmingham what comes to mind?</a:t>
            </a:r>
          </a:p>
        </p:txBody>
      </p:sp>
    </p:spTree>
    <p:extLst>
      <p:ext uri="{BB962C8B-B14F-4D97-AF65-F5344CB8AC3E}">
        <p14:creationId xmlns:p14="http://schemas.microsoft.com/office/powerpoint/2010/main" val="3388854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578A52D-2496-4956-A9A4-EA5C38B2F1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999"/>
          </a:xfrm>
          <a:prstGeom prst="rect">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10" name="Rectangle 9">
            <a:extLst>
              <a:ext uri="{FF2B5EF4-FFF2-40B4-BE49-F238E27FC236}">
                <a16:creationId xmlns:a16="http://schemas.microsoft.com/office/drawing/2014/main" id="{9809C8E2-EF9B-4E0B-A17E-836DE0508E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1299" y="321733"/>
            <a:ext cx="8661399" cy="1886373"/>
          </a:xfrm>
          <a:prstGeom prst="rect">
            <a:avLst/>
          </a:pr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1"/>
          <p:cNvSpPr>
            <a:spLocks noGrp="1"/>
          </p:cNvSpPr>
          <p:nvPr>
            <p:ph type="title"/>
          </p:nvPr>
        </p:nvSpPr>
        <p:spPr>
          <a:xfrm>
            <a:off x="857250" y="609600"/>
            <a:ext cx="7406640" cy="1356360"/>
          </a:xfrm>
        </p:spPr>
        <p:txBody>
          <a:bodyPr>
            <a:normAutofit/>
          </a:bodyPr>
          <a:lstStyle/>
          <a:p>
            <a:r>
              <a:rPr lang="en-GB" dirty="0">
                <a:solidFill>
                  <a:srgbClr val="FFFFFF"/>
                </a:solidFill>
              </a:rPr>
              <a:t>How Green is our City?</a:t>
            </a:r>
          </a:p>
        </p:txBody>
      </p:sp>
      <p:sp useBgFill="1">
        <p:nvSpPr>
          <p:cNvPr id="12" name="Rectangle 11">
            <a:extLst>
              <a:ext uri="{FF2B5EF4-FFF2-40B4-BE49-F238E27FC236}">
                <a16:creationId xmlns:a16="http://schemas.microsoft.com/office/drawing/2014/main" id="{61EB557E-621E-4254-B750-85274C5F4D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529841"/>
            <a:ext cx="9144000" cy="432815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241300" y="2529841"/>
            <a:ext cx="8661398" cy="4098531"/>
          </a:xfrm>
        </p:spPr>
        <p:txBody>
          <a:bodyPr>
            <a:normAutofit fontScale="77500" lnSpcReduction="20000"/>
          </a:bodyPr>
          <a:lstStyle/>
          <a:p>
            <a:pPr marL="34290" indent="0">
              <a:buNone/>
            </a:pPr>
            <a:endParaRPr lang="en-GB" dirty="0">
              <a:solidFill>
                <a:schemeClr val="tx1"/>
              </a:solidFill>
            </a:endParaRPr>
          </a:p>
          <a:p>
            <a:pPr>
              <a:spcBef>
                <a:spcPts val="500"/>
              </a:spcBef>
            </a:pPr>
            <a:r>
              <a:rPr lang="en-US" sz="2100" dirty="0">
                <a:effectLst/>
                <a:latin typeface="Calibri" panose="020F0502020204030204" pitchFamily="34" charset="0"/>
                <a:ea typeface="Times New Roman" panose="02020603050405020304" pitchFamily="18" charset="0"/>
                <a:cs typeface="Times New Roman" panose="02020603050405020304" pitchFamily="18" charset="0"/>
              </a:rPr>
              <a:t>Birmingham is one of the greenest cities in Europe - with over 600 publicly accessible parks and green spaces across the city. </a:t>
            </a:r>
          </a:p>
          <a:p>
            <a:pPr>
              <a:spcBef>
                <a:spcPts val="500"/>
              </a:spcBef>
            </a:pPr>
            <a:endParaRPr lang="en-US" sz="2100" dirty="0">
              <a:effectLst/>
              <a:latin typeface="Calibri" panose="020F0502020204030204" pitchFamily="34" charset="0"/>
              <a:ea typeface="Times New Roman" panose="02020603050405020304" pitchFamily="18" charset="0"/>
              <a:cs typeface="Times New Roman" panose="02020603050405020304" pitchFamily="18" charset="0"/>
            </a:endParaRPr>
          </a:p>
          <a:p>
            <a:pPr>
              <a:spcBef>
                <a:spcPts val="500"/>
              </a:spcBef>
            </a:pPr>
            <a:r>
              <a:rPr lang="en-US" sz="2100" dirty="0">
                <a:effectLst/>
                <a:latin typeface="Calibri" panose="020F0502020204030204" pitchFamily="34" charset="0"/>
                <a:ea typeface="Times New Roman" panose="02020603050405020304" pitchFamily="18" charset="0"/>
                <a:cs typeface="Times New Roman" panose="02020603050405020304" pitchFamily="18" charset="0"/>
              </a:rPr>
              <a:t>These spaces cover over 4,700 hectares (47 Km2) - for comparison, this is three times the size of the city of Lichfield (14.02 Km2) or 1.5x the city of Worcester (33.3 Km2). </a:t>
            </a:r>
          </a:p>
          <a:p>
            <a:pPr>
              <a:spcBef>
                <a:spcPts val="500"/>
              </a:spcBef>
            </a:pPr>
            <a:endParaRPr lang="en-US" sz="2100" dirty="0">
              <a:effectLst/>
              <a:latin typeface="Calibri" panose="020F0502020204030204" pitchFamily="34" charset="0"/>
              <a:ea typeface="Times New Roman" panose="02020603050405020304" pitchFamily="18" charset="0"/>
              <a:cs typeface="Times New Roman" panose="02020603050405020304" pitchFamily="18" charset="0"/>
            </a:endParaRPr>
          </a:p>
          <a:p>
            <a:pPr>
              <a:spcBef>
                <a:spcPts val="500"/>
              </a:spcBef>
            </a:pPr>
            <a:r>
              <a:rPr lang="en-US" sz="2100" dirty="0">
                <a:effectLst/>
                <a:latin typeface="Calibri" panose="020F0502020204030204" pitchFamily="34" charset="0"/>
                <a:ea typeface="Times New Roman" panose="02020603050405020304" pitchFamily="18" charset="0"/>
                <a:cs typeface="Times New Roman" panose="02020603050405020304" pitchFamily="18" charset="0"/>
              </a:rPr>
              <a:t>We have Local Nature Reserves, a National Nature Reserve which is also a SSSI, Sites of importance to Nature Conservation and sites of local importance to nature conservation.</a:t>
            </a:r>
          </a:p>
          <a:p>
            <a:pPr>
              <a:spcBef>
                <a:spcPts val="500"/>
              </a:spcBef>
            </a:pPr>
            <a:endParaRPr lang="en-US" sz="2100" dirty="0">
              <a:effectLst/>
              <a:latin typeface="Calibri" panose="020F0502020204030204" pitchFamily="34" charset="0"/>
              <a:ea typeface="Times New Roman" panose="02020603050405020304" pitchFamily="18" charset="0"/>
              <a:cs typeface="Times New Roman" panose="02020603050405020304" pitchFamily="18" charset="0"/>
            </a:endParaRPr>
          </a:p>
          <a:p>
            <a:pPr>
              <a:spcBef>
                <a:spcPts val="500"/>
              </a:spcBef>
            </a:pPr>
            <a:r>
              <a:rPr lang="en-US" sz="2100" dirty="0">
                <a:effectLst/>
                <a:latin typeface="Calibri" panose="020F0502020204030204" pitchFamily="34" charset="0"/>
                <a:ea typeface="Times New Roman" panose="02020603050405020304" pitchFamily="18" charset="0"/>
                <a:cs typeface="Times New Roman" panose="02020603050405020304" pitchFamily="18" charset="0"/>
              </a:rPr>
              <a:t>Fifteen of our city’s parks, commons and country parks have previously held the Green Flag Award, the national quality award for parks and green spaces, making them among the best in the country.</a:t>
            </a:r>
          </a:p>
          <a:p>
            <a:pPr>
              <a:spcBef>
                <a:spcPts val="500"/>
              </a:spcBef>
            </a:pPr>
            <a:endParaRPr lang="en-GB" sz="2100" dirty="0">
              <a:effectLst/>
              <a:latin typeface="Calibri" panose="020F0502020204030204" pitchFamily="34" charset="0"/>
              <a:ea typeface="Times New Roman" panose="02020603050405020304" pitchFamily="18" charset="0"/>
              <a:cs typeface="Times New Roman" panose="02020603050405020304" pitchFamily="18" charset="0"/>
            </a:endParaRPr>
          </a:p>
          <a:p>
            <a:pPr>
              <a:spcBef>
                <a:spcPts val="500"/>
              </a:spcBef>
            </a:pPr>
            <a:r>
              <a:rPr lang="en-US" sz="2100" dirty="0">
                <a:effectLst/>
                <a:latin typeface="Calibri" panose="020F0502020204030204" pitchFamily="34" charset="0"/>
                <a:ea typeface="Times New Roman" panose="02020603050405020304" pitchFamily="18" charset="0"/>
                <a:cs typeface="Times New Roman" panose="02020603050405020304" pitchFamily="18" charset="0"/>
              </a:rPr>
              <a:t>There are over 1 million trees across the city - to recognize this, Birmingham has earned the prestigious ‘Tree Cities of the World’ status. In 2021 Birmingham was the first UK city to adopt an Urban Forest Master Plan.</a:t>
            </a:r>
          </a:p>
          <a:p>
            <a:pPr>
              <a:spcBef>
                <a:spcPts val="500"/>
              </a:spcBef>
            </a:pPr>
            <a:endParaRPr lang="en-GB" sz="2100" dirty="0">
              <a:effectLst/>
              <a:latin typeface="Calibri" panose="020F0502020204030204" pitchFamily="34" charset="0"/>
              <a:ea typeface="Times New Roman" panose="02020603050405020304" pitchFamily="18" charset="0"/>
              <a:cs typeface="Times New Roman" panose="02020603050405020304" pitchFamily="18" charset="0"/>
            </a:endParaRPr>
          </a:p>
          <a:p>
            <a:pPr>
              <a:spcBef>
                <a:spcPts val="500"/>
              </a:spcBef>
            </a:pPr>
            <a:r>
              <a:rPr lang="en-US" sz="2100" dirty="0">
                <a:effectLst/>
                <a:latin typeface="Calibri" panose="020F0502020204030204" pitchFamily="34" charset="0"/>
                <a:ea typeface="Times New Roman" panose="02020603050405020304" pitchFamily="18" charset="0"/>
                <a:cs typeface="Times New Roman" panose="02020603050405020304" pitchFamily="18" charset="0"/>
              </a:rPr>
              <a:t>Running through and connecting these green spaces are 32 miles (51km) of canals, 3 rivers and 250miles (400km) of urban brook courses; sometimes referred to as our blue infrastructure.</a:t>
            </a:r>
            <a:endParaRPr lang="en-GB" sz="21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 indent="0">
              <a:buNone/>
            </a:pPr>
            <a:endParaRPr lang="en-GB" dirty="0">
              <a:solidFill>
                <a:schemeClr val="tx1"/>
              </a:solidFill>
            </a:endParaRPr>
          </a:p>
          <a:p>
            <a:pPr marL="34290" indent="0">
              <a:buNone/>
            </a:pPr>
            <a:endParaRPr lang="en-GB" dirty="0">
              <a:solidFill>
                <a:schemeClr val="tx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EBB095-2A79-94F8-1ADD-853502C11D2B}"/>
              </a:ext>
            </a:extLst>
          </p:cNvPr>
          <p:cNvSpPr>
            <a:spLocks noGrp="1"/>
          </p:cNvSpPr>
          <p:nvPr>
            <p:ph type="title"/>
          </p:nvPr>
        </p:nvSpPr>
        <p:spPr>
          <a:xfrm>
            <a:off x="720090" y="90749"/>
            <a:ext cx="7406640" cy="1356360"/>
          </a:xfrm>
        </p:spPr>
        <p:txBody>
          <a:bodyPr/>
          <a:lstStyle/>
          <a:p>
            <a:r>
              <a:rPr lang="en-GB" dirty="0"/>
              <a:t>Some of your green spaces</a:t>
            </a:r>
          </a:p>
        </p:txBody>
      </p:sp>
      <p:sp>
        <p:nvSpPr>
          <p:cNvPr id="3" name="Content Placeholder 2">
            <a:extLst>
              <a:ext uri="{FF2B5EF4-FFF2-40B4-BE49-F238E27FC236}">
                <a16:creationId xmlns:a16="http://schemas.microsoft.com/office/drawing/2014/main" id="{B035F0FD-4368-5E0D-162F-25C14F0145EA}"/>
              </a:ext>
            </a:extLst>
          </p:cNvPr>
          <p:cNvSpPr>
            <a:spLocks noGrp="1"/>
          </p:cNvSpPr>
          <p:nvPr>
            <p:ph sz="half" idx="1"/>
          </p:nvPr>
        </p:nvSpPr>
        <p:spPr>
          <a:xfrm>
            <a:off x="720090" y="1390697"/>
            <a:ext cx="3420094" cy="5116982"/>
          </a:xfrm>
        </p:spPr>
        <p:txBody>
          <a:bodyPr>
            <a:noAutofit/>
          </a:bodyPr>
          <a:lstStyle/>
          <a:p>
            <a:pPr marL="34290" indent="0">
              <a:buNone/>
            </a:pPr>
            <a:r>
              <a:rPr lang="en-GB" sz="1400" b="1" dirty="0"/>
              <a:t>National Nature Reserve</a:t>
            </a:r>
          </a:p>
          <a:p>
            <a:r>
              <a:rPr lang="en-GB" sz="1400" dirty="0"/>
              <a:t>Sutton Park</a:t>
            </a:r>
          </a:p>
          <a:p>
            <a:pPr marL="34290" indent="0">
              <a:buNone/>
            </a:pPr>
            <a:endParaRPr lang="en-GB" sz="1400" b="1" dirty="0"/>
          </a:p>
          <a:p>
            <a:pPr marL="34290" indent="0">
              <a:buNone/>
            </a:pPr>
            <a:r>
              <a:rPr lang="en-GB" sz="1400" b="1" dirty="0"/>
              <a:t>Country Parks</a:t>
            </a:r>
          </a:p>
          <a:p>
            <a:r>
              <a:rPr lang="en-GB" sz="1400" dirty="0"/>
              <a:t>Lickey Hills Country Park</a:t>
            </a:r>
          </a:p>
          <a:p>
            <a:r>
              <a:rPr lang="en-GB" sz="1400" dirty="0"/>
              <a:t>New Hall Valley Country Park</a:t>
            </a:r>
          </a:p>
          <a:p>
            <a:r>
              <a:rPr lang="en-GB" sz="1400" dirty="0"/>
              <a:t>Sheldon Country Park</a:t>
            </a:r>
          </a:p>
          <a:p>
            <a:r>
              <a:rPr lang="en-GB" sz="1400" dirty="0"/>
              <a:t>Woodgate Valley Country Park</a:t>
            </a:r>
          </a:p>
          <a:p>
            <a:r>
              <a:rPr lang="en-GB" sz="1400" dirty="0"/>
              <a:t>Kingfisher Country Park</a:t>
            </a:r>
          </a:p>
          <a:p>
            <a:r>
              <a:rPr lang="en-GB" sz="1400" dirty="0"/>
              <a:t>The Shire Country Park</a:t>
            </a:r>
          </a:p>
          <a:p>
            <a:pPr marL="34290" indent="0">
              <a:buNone/>
            </a:pPr>
            <a:endParaRPr lang="en-GB" sz="1400" b="1" dirty="0"/>
          </a:p>
          <a:p>
            <a:pPr marL="34290" indent="0">
              <a:buNone/>
            </a:pPr>
            <a:r>
              <a:rPr lang="en-GB" sz="1400" b="1" dirty="0"/>
              <a:t>Local Nature Reserves including:</a:t>
            </a:r>
          </a:p>
          <a:p>
            <a:pPr marL="34290" indent="0">
              <a:buNone/>
            </a:pPr>
            <a:r>
              <a:rPr lang="en-GB" sz="1400" dirty="0"/>
              <a:t>Edgbaston Reservoir</a:t>
            </a:r>
          </a:p>
          <a:p>
            <a:pPr marL="34290" indent="0">
              <a:buNone/>
            </a:pPr>
            <a:r>
              <a:rPr lang="en-GB" sz="1400" dirty="0"/>
              <a:t>Plantsbrook</a:t>
            </a:r>
          </a:p>
          <a:p>
            <a:pPr marL="34290" indent="0">
              <a:buNone/>
            </a:pPr>
            <a:r>
              <a:rPr lang="en-GB" sz="1400" dirty="0"/>
              <a:t>Quinton Meadows</a:t>
            </a:r>
          </a:p>
        </p:txBody>
      </p:sp>
      <p:sp>
        <p:nvSpPr>
          <p:cNvPr id="4" name="Content Placeholder 3">
            <a:extLst>
              <a:ext uri="{FF2B5EF4-FFF2-40B4-BE49-F238E27FC236}">
                <a16:creationId xmlns:a16="http://schemas.microsoft.com/office/drawing/2014/main" id="{FB49317C-B3F3-8D49-8BF3-52E0DF624DF2}"/>
              </a:ext>
            </a:extLst>
          </p:cNvPr>
          <p:cNvSpPr>
            <a:spLocks noGrp="1"/>
          </p:cNvSpPr>
          <p:nvPr>
            <p:ph sz="half" idx="2"/>
          </p:nvPr>
        </p:nvSpPr>
        <p:spPr>
          <a:xfrm>
            <a:off x="4720592" y="1390697"/>
            <a:ext cx="3566160" cy="5116981"/>
          </a:xfrm>
        </p:spPr>
        <p:txBody>
          <a:bodyPr>
            <a:normAutofit fontScale="77500" lnSpcReduction="20000"/>
          </a:bodyPr>
          <a:lstStyle/>
          <a:p>
            <a:pPr marL="34290" indent="0">
              <a:buNone/>
            </a:pPr>
            <a:r>
              <a:rPr lang="en-GB" b="1" dirty="0"/>
              <a:t>The largest urban park we have is:</a:t>
            </a:r>
          </a:p>
          <a:p>
            <a:pPr marL="34290" indent="0">
              <a:buNone/>
            </a:pPr>
            <a:r>
              <a:rPr lang="en-GB" dirty="0"/>
              <a:t>Perry Hall Playing Field which is </a:t>
            </a:r>
          </a:p>
          <a:p>
            <a:pPr marL="34290" indent="0">
              <a:buNone/>
            </a:pPr>
            <a:r>
              <a:rPr lang="en-GB" dirty="0"/>
              <a:t>638,749 SQM</a:t>
            </a:r>
          </a:p>
          <a:p>
            <a:pPr marL="34290" indent="0">
              <a:buNone/>
            </a:pPr>
            <a:r>
              <a:rPr lang="en-GB" b="1" dirty="0"/>
              <a:t>The smallest urban park we have is: </a:t>
            </a:r>
          </a:p>
          <a:p>
            <a:pPr marL="34290" indent="0">
              <a:buNone/>
            </a:pPr>
            <a:r>
              <a:rPr lang="en-GB" dirty="0"/>
              <a:t>The Pines Public Open Space which is only </a:t>
            </a:r>
          </a:p>
          <a:p>
            <a:pPr marL="34290" indent="0">
              <a:buNone/>
            </a:pPr>
            <a:r>
              <a:rPr lang="en-GB" dirty="0"/>
              <a:t>485 SQM and most of it is a play area.</a:t>
            </a:r>
          </a:p>
          <a:p>
            <a:pPr marL="34290" indent="0">
              <a:buNone/>
            </a:pPr>
            <a:r>
              <a:rPr lang="en-GB" b="1" dirty="0"/>
              <a:t>Premier Parks:</a:t>
            </a:r>
          </a:p>
          <a:p>
            <a:r>
              <a:rPr lang="en-GB" dirty="0"/>
              <a:t>Cannon Hill</a:t>
            </a:r>
          </a:p>
          <a:p>
            <a:r>
              <a:rPr lang="en-GB" dirty="0"/>
              <a:t>Handsworth Park</a:t>
            </a:r>
          </a:p>
          <a:p>
            <a:r>
              <a:rPr lang="en-GB" dirty="0"/>
              <a:t>Kings Heath Park</a:t>
            </a:r>
          </a:p>
          <a:p>
            <a:pPr marL="34290" indent="0">
              <a:buNone/>
            </a:pPr>
            <a:r>
              <a:rPr lang="en-GB" dirty="0"/>
              <a:t>39 of our parks have pools</a:t>
            </a:r>
          </a:p>
          <a:p>
            <a:pPr marL="34290" indent="0">
              <a:buNone/>
            </a:pPr>
            <a:r>
              <a:rPr lang="en-GB" dirty="0"/>
              <a:t>221 have play areas</a:t>
            </a:r>
          </a:p>
          <a:p>
            <a:pPr marL="34290" indent="0">
              <a:buNone/>
            </a:pPr>
            <a:r>
              <a:rPr lang="en-GB" dirty="0"/>
              <a:t>We also have 68 green areas that are part of the leisure portfolio but aren’t classified as parks or public open spaces</a:t>
            </a:r>
          </a:p>
          <a:p>
            <a:pPr marL="34290" indent="0">
              <a:buNone/>
            </a:pPr>
            <a:r>
              <a:rPr lang="en-GB" dirty="0"/>
              <a:t>There are also golf courses, allotments and cemeteries.</a:t>
            </a:r>
          </a:p>
          <a:p>
            <a:pPr marL="34290" indent="0">
              <a:buNone/>
            </a:pPr>
            <a:r>
              <a:rPr lang="en-GB" dirty="0"/>
              <a:t>In addition, we have Housing green spaces, Education Playing Fields and Highways verges and roundabouts.</a:t>
            </a:r>
          </a:p>
          <a:p>
            <a:pPr marL="34290" indent="0">
              <a:buNone/>
            </a:pPr>
            <a:r>
              <a:rPr lang="en-GB" dirty="0"/>
              <a:t>We even have rooftop gardens on buildings</a:t>
            </a:r>
          </a:p>
        </p:txBody>
      </p:sp>
    </p:spTree>
    <p:extLst>
      <p:ext uri="{BB962C8B-B14F-4D97-AF65-F5344CB8AC3E}">
        <p14:creationId xmlns:p14="http://schemas.microsoft.com/office/powerpoint/2010/main" val="30565677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C4C3CD2-4A7D-FBC1-A127-426561223F41}"/>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277710" y="219692"/>
            <a:ext cx="8640659" cy="3209308"/>
          </a:xfrm>
          <a:prstGeom prst="rect">
            <a:avLst/>
          </a:prstGeom>
        </p:spPr>
      </p:pic>
      <p:pic>
        <p:nvPicPr>
          <p:cNvPr id="5" name="Picture 4">
            <a:extLst>
              <a:ext uri="{FF2B5EF4-FFF2-40B4-BE49-F238E27FC236}">
                <a16:creationId xmlns:a16="http://schemas.microsoft.com/office/drawing/2014/main" id="{A41F80EB-C7B5-3042-1CF4-0019BFB7A499}"/>
              </a:ext>
            </a:extLst>
          </p:cNvPr>
          <p:cNvPicPr>
            <a:picLocks noChangeAspect="1"/>
          </p:cNvPicPr>
          <p:nvPr/>
        </p:nvPicPr>
        <p:blipFill>
          <a:blip r:embed="rId4"/>
          <a:stretch>
            <a:fillRect/>
          </a:stretch>
        </p:blipFill>
        <p:spPr>
          <a:xfrm>
            <a:off x="277711" y="3600984"/>
            <a:ext cx="2396070" cy="2871990"/>
          </a:xfrm>
          <a:prstGeom prst="rect">
            <a:avLst/>
          </a:prstGeom>
        </p:spPr>
      </p:pic>
      <p:pic>
        <p:nvPicPr>
          <p:cNvPr id="9" name="Picture 8">
            <a:extLst>
              <a:ext uri="{FF2B5EF4-FFF2-40B4-BE49-F238E27FC236}">
                <a16:creationId xmlns:a16="http://schemas.microsoft.com/office/drawing/2014/main" id="{59B2ABEA-75B6-AC35-8BC2-E39523D06FB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155113" y="3623815"/>
            <a:ext cx="2561061" cy="2871990"/>
          </a:xfrm>
          <a:prstGeom prst="rect">
            <a:avLst/>
          </a:prstGeom>
        </p:spPr>
      </p:pic>
      <p:pic>
        <p:nvPicPr>
          <p:cNvPr id="13" name="Picture 12">
            <a:extLst>
              <a:ext uri="{FF2B5EF4-FFF2-40B4-BE49-F238E27FC236}">
                <a16:creationId xmlns:a16="http://schemas.microsoft.com/office/drawing/2014/main" id="{95E919B8-7307-CD47-641F-9F445E1475A8}"/>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197507" y="3600985"/>
            <a:ext cx="2561061" cy="2871989"/>
          </a:xfrm>
          <a:prstGeom prst="rect">
            <a:avLst/>
          </a:prstGeom>
        </p:spPr>
      </p:pic>
    </p:spTree>
    <p:extLst>
      <p:ext uri="{BB962C8B-B14F-4D97-AF65-F5344CB8AC3E}">
        <p14:creationId xmlns:p14="http://schemas.microsoft.com/office/powerpoint/2010/main" val="10647123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0950F77-F43E-2A33-11AD-CFFC12B0ACAC}"/>
              </a:ext>
            </a:extLst>
          </p:cNvPr>
          <p:cNvPicPr>
            <a:picLocks noChangeAspect="1"/>
          </p:cNvPicPr>
          <p:nvPr/>
        </p:nvPicPr>
        <p:blipFill>
          <a:blip r:embed="rId3"/>
          <a:stretch>
            <a:fillRect/>
          </a:stretch>
        </p:blipFill>
        <p:spPr>
          <a:xfrm>
            <a:off x="234906" y="285008"/>
            <a:ext cx="8635961" cy="6335051"/>
          </a:xfrm>
          <a:prstGeom prst="rect">
            <a:avLst/>
          </a:prstGeom>
        </p:spPr>
      </p:pic>
      <p:pic>
        <p:nvPicPr>
          <p:cNvPr id="5" name="Picture 4">
            <a:extLst>
              <a:ext uri="{FF2B5EF4-FFF2-40B4-BE49-F238E27FC236}">
                <a16:creationId xmlns:a16="http://schemas.microsoft.com/office/drawing/2014/main" id="{BCF14F87-2EBF-71ED-B243-EF214FDE705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34906" y="210071"/>
            <a:ext cx="8635961" cy="6437858"/>
          </a:xfrm>
          <a:prstGeom prst="rect">
            <a:avLst/>
          </a:prstGeom>
        </p:spPr>
      </p:pic>
    </p:spTree>
    <p:extLst>
      <p:ext uri="{BB962C8B-B14F-4D97-AF65-F5344CB8AC3E}">
        <p14:creationId xmlns:p14="http://schemas.microsoft.com/office/powerpoint/2010/main" val="2953038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D574D6F-6815-341F-BA32-1EDEB3DF70DB}"/>
              </a:ext>
            </a:extLst>
          </p:cNvPr>
          <p:cNvPicPr>
            <a:picLocks noChangeAspect="1"/>
          </p:cNvPicPr>
          <p:nvPr/>
        </p:nvPicPr>
        <p:blipFill>
          <a:blip r:embed="rId3"/>
          <a:stretch>
            <a:fillRect/>
          </a:stretch>
        </p:blipFill>
        <p:spPr>
          <a:xfrm>
            <a:off x="414654" y="887603"/>
            <a:ext cx="8310881" cy="5090414"/>
          </a:xfrm>
          <a:prstGeom prst="rect">
            <a:avLst/>
          </a:prstGeom>
        </p:spPr>
      </p:pic>
    </p:spTree>
    <p:extLst>
      <p:ext uri="{BB962C8B-B14F-4D97-AF65-F5344CB8AC3E}">
        <p14:creationId xmlns:p14="http://schemas.microsoft.com/office/powerpoint/2010/main" val="38837799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3" name="Picture 2" descr="A building in a park with a lake&#10;&#10;AI-generated content may be incorrect.">
            <a:extLst>
              <a:ext uri="{FF2B5EF4-FFF2-40B4-BE49-F238E27FC236}">
                <a16:creationId xmlns:a16="http://schemas.microsoft.com/office/drawing/2014/main" id="{A809B6C1-5612-C4CC-37AA-2371BD6AC917}"/>
              </a:ext>
            </a:extLst>
          </p:cNvPr>
          <p:cNvPicPr>
            <a:picLocks noChangeAspect="1"/>
          </p:cNvPicPr>
          <p:nvPr/>
        </p:nvPicPr>
        <p:blipFill>
          <a:blip r:embed="rId3"/>
          <a:stretch>
            <a:fillRect/>
          </a:stretch>
        </p:blipFill>
        <p:spPr>
          <a:xfrm>
            <a:off x="642372" y="565573"/>
            <a:ext cx="7855444" cy="5734474"/>
          </a:xfrm>
          <a:prstGeom prst="rect">
            <a:avLst/>
          </a:prstGeom>
        </p:spPr>
      </p:pic>
    </p:spTree>
    <p:extLst>
      <p:ext uri="{BB962C8B-B14F-4D97-AF65-F5344CB8AC3E}">
        <p14:creationId xmlns:p14="http://schemas.microsoft.com/office/powerpoint/2010/main" val="23197959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96151A4-BB8C-CB35-A67C-3E9F14BD1A24}"/>
              </a:ext>
            </a:extLst>
          </p:cNvPr>
          <p:cNvPicPr>
            <a:picLocks noChangeAspect="1"/>
          </p:cNvPicPr>
          <p:nvPr/>
        </p:nvPicPr>
        <p:blipFill>
          <a:blip r:embed="rId3"/>
          <a:stretch>
            <a:fillRect/>
          </a:stretch>
        </p:blipFill>
        <p:spPr>
          <a:xfrm>
            <a:off x="526076" y="565573"/>
            <a:ext cx="8088037" cy="5734474"/>
          </a:xfrm>
          <a:prstGeom prst="rect">
            <a:avLst/>
          </a:prstGeom>
        </p:spPr>
      </p:pic>
    </p:spTree>
    <p:extLst>
      <p:ext uri="{BB962C8B-B14F-4D97-AF65-F5344CB8AC3E}">
        <p14:creationId xmlns:p14="http://schemas.microsoft.com/office/powerpoint/2010/main" val="32044557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09C0BCD-BEE9-423F-A51C-BCCD8E5EAA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3355" y="243840"/>
            <a:ext cx="879348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11" name="Rectangle 10">
            <a:extLst>
              <a:ext uri="{FF2B5EF4-FFF2-40B4-BE49-F238E27FC236}">
                <a16:creationId xmlns:a16="http://schemas.microsoft.com/office/drawing/2014/main" id="{9998D094-42B2-42BA-AA14-E8FBE073A5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3355" y="243840"/>
            <a:ext cx="879348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cxnSp>
        <p:nvCxnSpPr>
          <p:cNvPr id="13" name="Straight Connector 12">
            <a:extLst>
              <a:ext uri="{FF2B5EF4-FFF2-40B4-BE49-F238E27FC236}">
                <a16:creationId xmlns:a16="http://schemas.microsoft.com/office/drawing/2014/main" id="{8465D64B-59F4-4BDC-B833-A17EF1E0469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83995" y="3733800"/>
            <a:ext cx="6172200"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63FED537-3AF1-4C36-9904-77B6A54D27B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83995" y="5462458"/>
            <a:ext cx="6172200"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12B0CAA4-C153-5733-3884-C670BAADA259}"/>
              </a:ext>
            </a:extLst>
          </p:cNvPr>
          <p:cNvSpPr txBox="1">
            <a:spLocks/>
          </p:cNvSpPr>
          <p:nvPr/>
        </p:nvSpPr>
        <p:spPr>
          <a:xfrm>
            <a:off x="832485" y="4208424"/>
            <a:ext cx="7475220" cy="1325880"/>
          </a:xfrm>
          <a:prstGeom prst="rect">
            <a:avLst/>
          </a:prstGeom>
        </p:spPr>
        <p:txBody>
          <a:bodyPr vert="horz" lIns="91440" tIns="45720" rIns="91440" bIns="45720" rtlCol="0" anchor="b">
            <a:normAutofit/>
          </a:bodyPr>
          <a:lstStyle>
            <a:lvl1pPr algn="l" defTabSz="685800" rtl="0" eaLnBrk="1" latinLnBrk="0" hangingPunct="1">
              <a:lnSpc>
                <a:spcPct val="90000"/>
              </a:lnSpc>
              <a:spcBef>
                <a:spcPct val="0"/>
              </a:spcBef>
              <a:buNone/>
              <a:defRPr sz="4000" kern="1200">
                <a:solidFill>
                  <a:schemeClr val="accent1"/>
                </a:solidFill>
                <a:latin typeface="+mj-lt"/>
                <a:ea typeface="+mj-ea"/>
                <a:cs typeface="+mj-cs"/>
              </a:defRPr>
            </a:lvl1pPr>
          </a:lstStyle>
          <a:p>
            <a:pPr algn="ctr" defTabSz="914400">
              <a:lnSpc>
                <a:spcPct val="85000"/>
              </a:lnSpc>
              <a:spcAft>
                <a:spcPts val="600"/>
              </a:spcAft>
            </a:pPr>
            <a:r>
              <a:rPr lang="en-US" sz="5700" b="1" cap="all">
                <a:solidFill>
                  <a:srgbClr val="FFFFFF"/>
                </a:solidFill>
              </a:rPr>
              <a:t>How to find them</a:t>
            </a:r>
          </a:p>
        </p:txBody>
      </p:sp>
      <p:pic>
        <p:nvPicPr>
          <p:cNvPr id="4" name="Picture 3">
            <a:extLst>
              <a:ext uri="{FF2B5EF4-FFF2-40B4-BE49-F238E27FC236}">
                <a16:creationId xmlns:a16="http://schemas.microsoft.com/office/drawing/2014/main" id="{38045EF1-56BF-7313-EFF5-605C26C78110}"/>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188595" y="343994"/>
            <a:ext cx="8778240" cy="3764276"/>
          </a:xfrm>
          <a:prstGeom prst="rect">
            <a:avLst/>
          </a:prstGeom>
        </p:spPr>
      </p:pic>
      <p:sp>
        <p:nvSpPr>
          <p:cNvPr id="6" name="TextBox 5">
            <a:extLst>
              <a:ext uri="{FF2B5EF4-FFF2-40B4-BE49-F238E27FC236}">
                <a16:creationId xmlns:a16="http://schemas.microsoft.com/office/drawing/2014/main" id="{E0ECC9C1-9777-77D0-D99C-1677D86E0602}"/>
              </a:ext>
            </a:extLst>
          </p:cNvPr>
          <p:cNvSpPr txBox="1"/>
          <p:nvPr/>
        </p:nvSpPr>
        <p:spPr>
          <a:xfrm>
            <a:off x="2511631" y="5893375"/>
            <a:ext cx="3912920" cy="369332"/>
          </a:xfrm>
          <a:prstGeom prst="rect">
            <a:avLst/>
          </a:prstGeom>
          <a:noFill/>
        </p:spPr>
        <p:txBody>
          <a:bodyPr wrap="square">
            <a:spAutoFit/>
          </a:bodyPr>
          <a:lstStyle/>
          <a:p>
            <a:r>
              <a:rPr lang="en-GB" dirty="0">
                <a:solidFill>
                  <a:schemeClr val="bg1"/>
                </a:solidFill>
                <a:hlinkClick r:id="rId4">
                  <a:extLst>
                    <a:ext uri="{A12FA001-AC4F-418D-AE19-62706E023703}">
                      <ahyp:hlinkClr xmlns:ahyp="http://schemas.microsoft.com/office/drawing/2018/hyperlinkcolor" val="tx"/>
                    </a:ext>
                  </a:extLst>
                </a:hlinkClick>
              </a:rPr>
              <a:t>Find a park | Birmingham City Council</a:t>
            </a:r>
            <a:endParaRPr lang="en-GB" dirty="0">
              <a:solidFill>
                <a:schemeClr val="bg1"/>
              </a:solidFill>
            </a:endParaRPr>
          </a:p>
        </p:txBody>
      </p:sp>
    </p:spTree>
    <p:extLst>
      <p:ext uri="{BB962C8B-B14F-4D97-AF65-F5344CB8AC3E}">
        <p14:creationId xmlns:p14="http://schemas.microsoft.com/office/powerpoint/2010/main" val="1528196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993F472-DE40-F390-E8BE-1FA410DEA3F2}"/>
              </a:ext>
            </a:extLst>
          </p:cNvPr>
          <p:cNvSpPr txBox="1"/>
          <p:nvPr/>
        </p:nvSpPr>
        <p:spPr>
          <a:xfrm>
            <a:off x="403761" y="449006"/>
            <a:ext cx="8075220" cy="3600986"/>
          </a:xfrm>
          <a:prstGeom prst="rect">
            <a:avLst/>
          </a:prstGeom>
          <a:noFill/>
        </p:spPr>
        <p:txBody>
          <a:bodyPr wrap="square">
            <a:spAutoFit/>
          </a:bodyPr>
          <a:lstStyle/>
          <a:p>
            <a:r>
              <a:rPr lang="en-GB" sz="4400" dirty="0">
                <a:solidFill>
                  <a:schemeClr val="accent1"/>
                </a:solidFill>
                <a:latin typeface="+mj-lt"/>
                <a:ea typeface="+mj-ea"/>
                <a:cs typeface="+mj-cs"/>
              </a:rPr>
              <a:t>Birmingham’s wildlife</a:t>
            </a:r>
          </a:p>
          <a:p>
            <a:endParaRPr lang="en-GB" sz="2000" dirty="0">
              <a:solidFill>
                <a:schemeClr val="accent1"/>
              </a:solidFill>
              <a:latin typeface="+mj-lt"/>
              <a:ea typeface="+mj-ea"/>
              <a:cs typeface="+mj-cs"/>
            </a:endParaRPr>
          </a:p>
          <a:p>
            <a:r>
              <a:rPr lang="en-GB" sz="1600" dirty="0">
                <a:solidFill>
                  <a:schemeClr val="accent1"/>
                </a:solidFill>
                <a:latin typeface="+mj-lt"/>
                <a:ea typeface="+mj-ea"/>
                <a:cs typeface="+mj-cs"/>
              </a:rPr>
              <a:t>Birmingham, despite its urban sprawl, is home to a surprisingly diverse range of flora and fauna, thanks to its parks, canals, and nature reserves. </a:t>
            </a:r>
          </a:p>
          <a:p>
            <a:endParaRPr lang="en-GB" sz="1600" dirty="0">
              <a:solidFill>
                <a:schemeClr val="accent1"/>
              </a:solidFill>
              <a:latin typeface="+mj-lt"/>
              <a:ea typeface="+mj-ea"/>
              <a:cs typeface="+mj-cs"/>
            </a:endParaRPr>
          </a:p>
          <a:p>
            <a:r>
              <a:rPr lang="en-GB" sz="1600" dirty="0">
                <a:solidFill>
                  <a:schemeClr val="accent1"/>
                </a:solidFill>
                <a:latin typeface="+mj-lt"/>
                <a:ea typeface="+mj-ea"/>
                <a:cs typeface="+mj-cs"/>
              </a:rPr>
              <a:t>This green city offers vital habitats for numerous species, providing opportunities for wildlife enthusiasts and those new to visiting green spaces to connect with nature.</a:t>
            </a:r>
          </a:p>
          <a:p>
            <a:endParaRPr lang="en-GB" sz="1600" dirty="0">
              <a:solidFill>
                <a:schemeClr val="accent1"/>
              </a:solidFill>
              <a:latin typeface="+mj-lt"/>
              <a:ea typeface="+mj-ea"/>
              <a:cs typeface="+mj-cs"/>
            </a:endParaRPr>
          </a:p>
          <a:p>
            <a:r>
              <a:rPr lang="en-GB" sz="1600" dirty="0">
                <a:solidFill>
                  <a:schemeClr val="accent1"/>
                </a:solidFill>
                <a:latin typeface="+mj-lt"/>
                <a:ea typeface="+mj-ea"/>
                <a:cs typeface="+mj-cs"/>
              </a:rPr>
              <a:t>Birmingham’s natural environment demonstrates the resilience of flora and fauna, even in urban settings. Its parks and reserves offer residents and visitors a chance to appreciate the city’s living treasures while highlighting the importance of conservation efforts.</a:t>
            </a:r>
          </a:p>
          <a:p>
            <a:endParaRPr lang="en-GB" sz="2000" dirty="0">
              <a:solidFill>
                <a:schemeClr val="accent1"/>
              </a:solidFill>
              <a:latin typeface="+mj-lt"/>
              <a:ea typeface="+mj-ea"/>
              <a:cs typeface="+mj-cs"/>
            </a:endParaRPr>
          </a:p>
        </p:txBody>
      </p:sp>
      <p:pic>
        <p:nvPicPr>
          <p:cNvPr id="7" name="Picture 6">
            <a:extLst>
              <a:ext uri="{FF2B5EF4-FFF2-40B4-BE49-F238E27FC236}">
                <a16:creationId xmlns:a16="http://schemas.microsoft.com/office/drawing/2014/main" id="{BB95CC00-D8DF-A5D0-3735-5A918C55E04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03761" y="4152085"/>
            <a:ext cx="2766948" cy="2354239"/>
          </a:xfrm>
          <a:prstGeom prst="rect">
            <a:avLst/>
          </a:prstGeom>
        </p:spPr>
      </p:pic>
      <p:pic>
        <p:nvPicPr>
          <p:cNvPr id="9" name="Picture 8">
            <a:extLst>
              <a:ext uri="{FF2B5EF4-FFF2-40B4-BE49-F238E27FC236}">
                <a16:creationId xmlns:a16="http://schemas.microsoft.com/office/drawing/2014/main" id="{F105AEBC-14A0-78BF-CBCC-56D0DE002DDF}"/>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6080166" y="4123677"/>
            <a:ext cx="2398815" cy="2382647"/>
          </a:xfrm>
          <a:prstGeom prst="rect">
            <a:avLst/>
          </a:prstGeom>
        </p:spPr>
      </p:pic>
      <p:pic>
        <p:nvPicPr>
          <p:cNvPr id="11" name="Picture 10">
            <a:extLst>
              <a:ext uri="{FF2B5EF4-FFF2-40B4-BE49-F238E27FC236}">
                <a16:creationId xmlns:a16="http://schemas.microsoft.com/office/drawing/2014/main" id="{64DBEF0B-FDBA-8113-170F-8AD5112DE095}"/>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543808" y="3882879"/>
            <a:ext cx="2056383" cy="2669582"/>
          </a:xfrm>
          <a:prstGeom prst="rect">
            <a:avLst/>
          </a:prstGeom>
        </p:spPr>
      </p:pic>
    </p:spTree>
    <p:extLst>
      <p:ext uri="{BB962C8B-B14F-4D97-AF65-F5344CB8AC3E}">
        <p14:creationId xmlns:p14="http://schemas.microsoft.com/office/powerpoint/2010/main" val="1721462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2ECA355-D40D-294A-55FE-700ACBC83489}"/>
              </a:ext>
            </a:extLst>
          </p:cNvPr>
          <p:cNvSpPr txBox="1"/>
          <p:nvPr/>
        </p:nvSpPr>
        <p:spPr>
          <a:xfrm>
            <a:off x="308758" y="289679"/>
            <a:ext cx="8312728" cy="3077766"/>
          </a:xfrm>
          <a:prstGeom prst="rect">
            <a:avLst/>
          </a:prstGeom>
          <a:noFill/>
        </p:spPr>
        <p:txBody>
          <a:bodyPr wrap="square">
            <a:spAutoFit/>
          </a:bodyPr>
          <a:lstStyle/>
          <a:p>
            <a:r>
              <a:rPr lang="en-GB" sz="4000" dirty="0">
                <a:solidFill>
                  <a:schemeClr val="accent1"/>
                </a:solidFill>
                <a:latin typeface="+mj-lt"/>
                <a:ea typeface="+mj-ea"/>
                <a:cs typeface="+mj-cs"/>
              </a:rPr>
              <a:t>Plants of Birmingham</a:t>
            </a:r>
          </a:p>
          <a:p>
            <a:endParaRPr lang="en-GB" sz="1400" dirty="0">
              <a:solidFill>
                <a:schemeClr val="accent1"/>
              </a:solidFill>
              <a:latin typeface="+mj-lt"/>
              <a:ea typeface="+mj-ea"/>
              <a:cs typeface="+mj-cs"/>
            </a:endParaRPr>
          </a:p>
          <a:p>
            <a:r>
              <a:rPr lang="en-GB" sz="1400" dirty="0">
                <a:solidFill>
                  <a:schemeClr val="accent1"/>
                </a:solidFill>
                <a:latin typeface="+mj-lt"/>
                <a:ea typeface="+mj-ea"/>
                <a:cs typeface="+mj-cs"/>
              </a:rPr>
              <a:t>Birmingham’s green spaces are adorned with native and non-native plant species. Prominent examples include:</a:t>
            </a:r>
          </a:p>
          <a:p>
            <a:endParaRPr lang="en-GB" sz="1400" dirty="0">
              <a:solidFill>
                <a:schemeClr val="accent1"/>
              </a:solidFill>
              <a:latin typeface="+mj-lt"/>
              <a:ea typeface="+mj-ea"/>
              <a:cs typeface="+mj-cs"/>
            </a:endParaRPr>
          </a:p>
          <a:p>
            <a:pPr>
              <a:buFont typeface="Arial" panose="020B0604020202020204" pitchFamily="34" charset="0"/>
              <a:buChar char="•"/>
            </a:pPr>
            <a:r>
              <a:rPr lang="en-GB" sz="1400" dirty="0">
                <a:solidFill>
                  <a:schemeClr val="accent1"/>
                </a:solidFill>
                <a:latin typeface="+mj-lt"/>
                <a:ea typeface="+mj-ea"/>
                <a:cs typeface="+mj-cs"/>
              </a:rPr>
              <a:t>Woodlands: Areas like Moseley Bog and Sutton Park feature ancient woodland flora, including bluebells, wild garlic, and oaks, providing a lush understory for wildlife.</a:t>
            </a:r>
          </a:p>
          <a:p>
            <a:pPr>
              <a:buFont typeface="Arial" panose="020B0604020202020204" pitchFamily="34" charset="0"/>
              <a:buChar char="•"/>
            </a:pPr>
            <a:endParaRPr lang="en-GB" sz="1400" dirty="0">
              <a:solidFill>
                <a:schemeClr val="accent1"/>
              </a:solidFill>
              <a:latin typeface="+mj-lt"/>
              <a:ea typeface="+mj-ea"/>
              <a:cs typeface="+mj-cs"/>
            </a:endParaRPr>
          </a:p>
          <a:p>
            <a:pPr>
              <a:buFont typeface="Arial" panose="020B0604020202020204" pitchFamily="34" charset="0"/>
              <a:buChar char="•"/>
            </a:pPr>
            <a:r>
              <a:rPr lang="en-GB" sz="1400" dirty="0">
                <a:solidFill>
                  <a:schemeClr val="accent1"/>
                </a:solidFill>
                <a:latin typeface="+mj-lt"/>
                <a:ea typeface="+mj-ea"/>
                <a:cs typeface="+mj-cs"/>
              </a:rPr>
              <a:t>Grasslands: Meadows in parks such as Woodgate Valley support wildflowers like buttercups, daisies, and red clover, attracting pollinators.</a:t>
            </a:r>
          </a:p>
          <a:p>
            <a:endParaRPr lang="en-GB" sz="1400" dirty="0">
              <a:solidFill>
                <a:schemeClr val="accent1"/>
              </a:solidFill>
              <a:latin typeface="+mj-lt"/>
              <a:ea typeface="+mj-ea"/>
              <a:cs typeface="+mj-cs"/>
            </a:endParaRPr>
          </a:p>
          <a:p>
            <a:pPr>
              <a:buFont typeface="Arial" panose="020B0604020202020204" pitchFamily="34" charset="0"/>
              <a:buChar char="•"/>
            </a:pPr>
            <a:r>
              <a:rPr lang="en-GB" sz="1400" dirty="0">
                <a:solidFill>
                  <a:schemeClr val="accent1"/>
                </a:solidFill>
                <a:latin typeface="+mj-lt"/>
                <a:ea typeface="+mj-ea"/>
                <a:cs typeface="+mj-cs"/>
              </a:rPr>
              <a:t>Urban Planting: Birmingham’s efforts in urban greening introduce diverse plantings of ornamental shrubs, seasonal flowers, and trees, like London plane and birch, enhancing biodiversity.</a:t>
            </a:r>
          </a:p>
        </p:txBody>
      </p:sp>
      <p:sp>
        <p:nvSpPr>
          <p:cNvPr id="4" name="Rectangle 1">
            <a:extLst>
              <a:ext uri="{FF2B5EF4-FFF2-40B4-BE49-F238E27FC236}">
                <a16:creationId xmlns:a16="http://schemas.microsoft.com/office/drawing/2014/main" id="{33C425C2-E93A-9EF5-8E7E-C352E2A7B9FF}"/>
              </a:ext>
            </a:extLst>
          </p:cNvPr>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6" name="Picture 5">
            <a:extLst>
              <a:ext uri="{FF2B5EF4-FFF2-40B4-BE49-F238E27FC236}">
                <a16:creationId xmlns:a16="http://schemas.microsoft.com/office/drawing/2014/main" id="{FBEDB3D8-0BFB-B8BA-4B91-5C43489A5E7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08757" y="3468079"/>
            <a:ext cx="2719451" cy="3100242"/>
          </a:xfrm>
          <a:prstGeom prst="rect">
            <a:avLst/>
          </a:prstGeom>
        </p:spPr>
      </p:pic>
      <p:pic>
        <p:nvPicPr>
          <p:cNvPr id="8" name="Picture 7">
            <a:extLst>
              <a:ext uri="{FF2B5EF4-FFF2-40B4-BE49-F238E27FC236}">
                <a16:creationId xmlns:a16="http://schemas.microsoft.com/office/drawing/2014/main" id="{2E37F39E-FD61-054E-A3FF-94546C30B62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146960" y="3468079"/>
            <a:ext cx="2828217" cy="3100242"/>
          </a:xfrm>
          <a:prstGeom prst="rect">
            <a:avLst/>
          </a:prstGeom>
        </p:spPr>
      </p:pic>
      <p:pic>
        <p:nvPicPr>
          <p:cNvPr id="10" name="Picture 9">
            <a:extLst>
              <a:ext uri="{FF2B5EF4-FFF2-40B4-BE49-F238E27FC236}">
                <a16:creationId xmlns:a16="http://schemas.microsoft.com/office/drawing/2014/main" id="{9DADF499-456A-0B14-F73B-A60BCD59B565}"/>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093929" y="3490556"/>
            <a:ext cx="2645615" cy="3077761"/>
          </a:xfrm>
          <a:prstGeom prst="rect">
            <a:avLst/>
          </a:prstGeom>
        </p:spPr>
      </p:pic>
    </p:spTree>
    <p:extLst>
      <p:ext uri="{BB962C8B-B14F-4D97-AF65-F5344CB8AC3E}">
        <p14:creationId xmlns:p14="http://schemas.microsoft.com/office/powerpoint/2010/main" val="24938908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C6E3EBC-8865-29ED-F80E-ECA4D98B898C}"/>
              </a:ext>
            </a:extLst>
          </p:cNvPr>
          <p:cNvSpPr txBox="1"/>
          <p:nvPr/>
        </p:nvSpPr>
        <p:spPr>
          <a:xfrm>
            <a:off x="237506" y="303717"/>
            <a:ext cx="8407730" cy="6155531"/>
          </a:xfrm>
          <a:prstGeom prst="rect">
            <a:avLst/>
          </a:prstGeom>
          <a:noFill/>
        </p:spPr>
        <p:txBody>
          <a:bodyPr wrap="square">
            <a:spAutoFit/>
          </a:bodyPr>
          <a:lstStyle/>
          <a:p>
            <a:r>
              <a:rPr lang="en-GB" sz="4400" dirty="0">
                <a:solidFill>
                  <a:schemeClr val="accent1"/>
                </a:solidFill>
                <a:latin typeface="+mj-lt"/>
                <a:ea typeface="+mj-ea"/>
                <a:cs typeface="+mj-cs"/>
              </a:rPr>
              <a:t>Animals of Birmingham</a:t>
            </a:r>
          </a:p>
          <a:p>
            <a:endParaRPr lang="en-GB" sz="1400" dirty="0">
              <a:solidFill>
                <a:schemeClr val="accent1"/>
              </a:solidFill>
              <a:latin typeface="+mj-lt"/>
              <a:ea typeface="+mj-ea"/>
              <a:cs typeface="+mj-cs"/>
            </a:endParaRPr>
          </a:p>
          <a:p>
            <a:r>
              <a:rPr lang="en-GB" sz="1600" dirty="0">
                <a:solidFill>
                  <a:schemeClr val="accent1"/>
                </a:solidFill>
                <a:latin typeface="+mj-lt"/>
                <a:ea typeface="+mj-ea"/>
                <a:cs typeface="+mj-cs"/>
              </a:rPr>
              <a:t>The city is home to a variety of animals, many thriving in the urban ecosystem:</a:t>
            </a:r>
          </a:p>
          <a:p>
            <a:endParaRPr lang="en-GB" sz="1600" b="1" dirty="0">
              <a:solidFill>
                <a:schemeClr val="accent1"/>
              </a:solidFill>
              <a:latin typeface="+mj-lt"/>
              <a:ea typeface="+mj-ea"/>
              <a:cs typeface="+mj-cs"/>
            </a:endParaRPr>
          </a:p>
          <a:p>
            <a:r>
              <a:rPr lang="en-GB" sz="1600" b="1" dirty="0">
                <a:solidFill>
                  <a:schemeClr val="accent1"/>
                </a:solidFill>
                <a:latin typeface="+mj-lt"/>
                <a:ea typeface="+mj-ea"/>
                <a:cs typeface="+mj-cs"/>
              </a:rPr>
              <a:t>Birdlife: </a:t>
            </a:r>
          </a:p>
          <a:p>
            <a:r>
              <a:rPr lang="en-GB" sz="1600" dirty="0">
                <a:solidFill>
                  <a:schemeClr val="accent1"/>
                </a:solidFill>
                <a:latin typeface="+mj-lt"/>
                <a:ea typeface="+mj-ea"/>
                <a:cs typeface="+mj-cs"/>
              </a:rPr>
              <a:t>Common species include robins, blackbirds, and magpies. Waterfowl like swans and mallards thrive along the city’s canals and ponds. Peregrine falcons have also been spotted nesting on tall city buildings.</a:t>
            </a:r>
          </a:p>
          <a:p>
            <a:endParaRPr lang="en-GB" sz="1600" b="1" dirty="0">
              <a:solidFill>
                <a:schemeClr val="accent1"/>
              </a:solidFill>
              <a:latin typeface="+mj-lt"/>
              <a:ea typeface="+mj-ea"/>
              <a:cs typeface="+mj-cs"/>
            </a:endParaRPr>
          </a:p>
          <a:p>
            <a:r>
              <a:rPr lang="en-GB" sz="1600" b="1" dirty="0">
                <a:solidFill>
                  <a:schemeClr val="accent1"/>
                </a:solidFill>
                <a:latin typeface="+mj-lt"/>
                <a:ea typeface="+mj-ea"/>
                <a:cs typeface="+mj-cs"/>
              </a:rPr>
              <a:t>Mammals: </a:t>
            </a:r>
          </a:p>
          <a:p>
            <a:r>
              <a:rPr lang="en-GB" sz="1600" dirty="0">
                <a:solidFill>
                  <a:schemeClr val="accent1"/>
                </a:solidFill>
                <a:latin typeface="+mj-lt"/>
                <a:ea typeface="+mj-ea"/>
                <a:cs typeface="+mj-cs"/>
              </a:rPr>
              <a:t>Sutton Park and other reserves host deer, foxes, and badgers, while bats are frequently seen at dusk near water bodies.</a:t>
            </a:r>
          </a:p>
          <a:p>
            <a:endParaRPr lang="en-GB" sz="1600" b="1" dirty="0">
              <a:solidFill>
                <a:schemeClr val="accent1"/>
              </a:solidFill>
              <a:latin typeface="+mj-lt"/>
              <a:ea typeface="+mj-ea"/>
              <a:cs typeface="+mj-cs"/>
            </a:endParaRPr>
          </a:p>
          <a:p>
            <a:r>
              <a:rPr lang="en-GB" sz="1600" b="1" dirty="0">
                <a:solidFill>
                  <a:schemeClr val="accent1"/>
                </a:solidFill>
                <a:latin typeface="+mj-lt"/>
                <a:ea typeface="+mj-ea"/>
                <a:cs typeface="+mj-cs"/>
              </a:rPr>
              <a:t>Invertebrates:</a:t>
            </a:r>
          </a:p>
          <a:p>
            <a:r>
              <a:rPr lang="en-GB" sz="1600" dirty="0">
                <a:solidFill>
                  <a:schemeClr val="accent1"/>
                </a:solidFill>
                <a:latin typeface="+mj-lt"/>
                <a:ea typeface="+mj-ea"/>
                <a:cs typeface="+mj-cs"/>
              </a:rPr>
              <a:t>The city’s wildflower initiatives have bolstered populations of bees, butterflies, and dragonflies, critical for pollination and ecosystem health.</a:t>
            </a:r>
          </a:p>
          <a:p>
            <a:endParaRPr lang="en-GB" sz="1600" b="1" dirty="0">
              <a:solidFill>
                <a:schemeClr val="accent1"/>
              </a:solidFill>
              <a:latin typeface="+mj-lt"/>
              <a:ea typeface="+mj-ea"/>
              <a:cs typeface="+mj-cs"/>
            </a:endParaRPr>
          </a:p>
          <a:p>
            <a:r>
              <a:rPr lang="en-GB" sz="1600" b="1" dirty="0">
                <a:solidFill>
                  <a:schemeClr val="accent1"/>
                </a:solidFill>
                <a:latin typeface="+mj-lt"/>
                <a:ea typeface="+mj-ea"/>
                <a:cs typeface="+mj-cs"/>
              </a:rPr>
              <a:t>Reptiles:</a:t>
            </a:r>
          </a:p>
          <a:p>
            <a:r>
              <a:rPr lang="en-GB" sz="1600" dirty="0">
                <a:solidFill>
                  <a:schemeClr val="accent1"/>
                </a:solidFill>
                <a:latin typeface="+mj-lt"/>
                <a:ea typeface="+mj-ea"/>
                <a:cs typeface="+mj-cs"/>
              </a:rPr>
              <a:t>Common lizard, grass sakes and slow worms.</a:t>
            </a:r>
          </a:p>
          <a:p>
            <a:endParaRPr lang="en-GB" sz="1600" b="1" dirty="0">
              <a:solidFill>
                <a:schemeClr val="accent1"/>
              </a:solidFill>
              <a:latin typeface="+mj-lt"/>
              <a:ea typeface="+mj-ea"/>
              <a:cs typeface="+mj-cs"/>
            </a:endParaRPr>
          </a:p>
          <a:p>
            <a:r>
              <a:rPr lang="en-GB" sz="1600" b="1" dirty="0">
                <a:solidFill>
                  <a:schemeClr val="accent1"/>
                </a:solidFill>
                <a:latin typeface="+mj-lt"/>
                <a:ea typeface="+mj-ea"/>
                <a:cs typeface="+mj-cs"/>
              </a:rPr>
              <a:t>Aquatic Life: </a:t>
            </a:r>
          </a:p>
          <a:p>
            <a:r>
              <a:rPr lang="en-GB" sz="1600" dirty="0">
                <a:solidFill>
                  <a:schemeClr val="accent1"/>
                </a:solidFill>
                <a:latin typeface="+mj-lt"/>
                <a:ea typeface="+mj-ea"/>
                <a:cs typeface="+mj-cs"/>
              </a:rPr>
              <a:t>The canals and rivers are home to fish like roach and perch, as well as amphibians like frogs and newts.</a:t>
            </a:r>
          </a:p>
        </p:txBody>
      </p:sp>
    </p:spTree>
    <p:extLst>
      <p:ext uri="{BB962C8B-B14F-4D97-AF65-F5344CB8AC3E}">
        <p14:creationId xmlns:p14="http://schemas.microsoft.com/office/powerpoint/2010/main" val="578815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34ADBA8-0219-EE4F-47EC-C57E7DC1B09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182587" y="260450"/>
            <a:ext cx="2968831" cy="3254646"/>
          </a:xfrm>
          <a:prstGeom prst="rect">
            <a:avLst/>
          </a:prstGeom>
        </p:spPr>
      </p:pic>
      <p:pic>
        <p:nvPicPr>
          <p:cNvPr id="7" name="Picture 6">
            <a:extLst>
              <a:ext uri="{FF2B5EF4-FFF2-40B4-BE49-F238E27FC236}">
                <a16:creationId xmlns:a16="http://schemas.microsoft.com/office/drawing/2014/main" id="{A84B411A-2192-D12F-8E43-B7CAE455BA0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258296" y="260450"/>
            <a:ext cx="2583109" cy="3254646"/>
          </a:xfrm>
          <a:prstGeom prst="rect">
            <a:avLst/>
          </a:prstGeom>
        </p:spPr>
      </p:pic>
      <p:pic>
        <p:nvPicPr>
          <p:cNvPr id="9" name="Picture 8">
            <a:extLst>
              <a:ext uri="{FF2B5EF4-FFF2-40B4-BE49-F238E27FC236}">
                <a16:creationId xmlns:a16="http://schemas.microsoft.com/office/drawing/2014/main" id="{27914BDA-37F6-54C1-AC21-E53FCC58276C}"/>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13757" y="3923588"/>
            <a:ext cx="3092918" cy="2562882"/>
          </a:xfrm>
          <a:prstGeom prst="rect">
            <a:avLst/>
          </a:prstGeom>
        </p:spPr>
      </p:pic>
      <p:pic>
        <p:nvPicPr>
          <p:cNvPr id="11" name="Picture 10">
            <a:extLst>
              <a:ext uri="{FF2B5EF4-FFF2-40B4-BE49-F238E27FC236}">
                <a16:creationId xmlns:a16="http://schemas.microsoft.com/office/drawing/2014/main" id="{0E257EFA-E14D-DCD7-B547-0AEE06059DC3}"/>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151418" y="3923588"/>
            <a:ext cx="2689987" cy="2547431"/>
          </a:xfrm>
          <a:prstGeom prst="rect">
            <a:avLst/>
          </a:prstGeom>
        </p:spPr>
      </p:pic>
      <p:pic>
        <p:nvPicPr>
          <p:cNvPr id="13" name="Picture 12">
            <a:extLst>
              <a:ext uri="{FF2B5EF4-FFF2-40B4-BE49-F238E27FC236}">
                <a16:creationId xmlns:a16="http://schemas.microsoft.com/office/drawing/2014/main" id="{A343A4A3-1CE6-7EC7-3C18-C1FA965CF918}"/>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302595" y="260450"/>
            <a:ext cx="2784077" cy="3254646"/>
          </a:xfrm>
          <a:prstGeom prst="rect">
            <a:avLst/>
          </a:prstGeom>
        </p:spPr>
      </p:pic>
      <p:pic>
        <p:nvPicPr>
          <p:cNvPr id="15" name="Picture 14">
            <a:extLst>
              <a:ext uri="{FF2B5EF4-FFF2-40B4-BE49-F238E27FC236}">
                <a16:creationId xmlns:a16="http://schemas.microsoft.com/office/drawing/2014/main" id="{C4E41434-54C9-8D75-BCB1-A77F6FC959C5}"/>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3395512" y="3923588"/>
            <a:ext cx="2589651" cy="2562882"/>
          </a:xfrm>
          <a:prstGeom prst="rect">
            <a:avLst/>
          </a:prstGeom>
        </p:spPr>
      </p:pic>
    </p:spTree>
    <p:extLst>
      <p:ext uri="{BB962C8B-B14F-4D97-AF65-F5344CB8AC3E}">
        <p14:creationId xmlns:p14="http://schemas.microsoft.com/office/powerpoint/2010/main" val="1784558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331337" y="609600"/>
            <a:ext cx="5019796" cy="1356360"/>
          </a:xfrm>
        </p:spPr>
        <p:txBody>
          <a:bodyPr>
            <a:normAutofit/>
          </a:bodyPr>
          <a:lstStyle/>
          <a:p>
            <a:r>
              <a:rPr lang="en-GB"/>
              <a:t>Learn About Local Flora and Fauna</a:t>
            </a:r>
            <a:endParaRPr lang="en-GB" dirty="0"/>
          </a:p>
        </p:txBody>
      </p:sp>
      <p:pic>
        <p:nvPicPr>
          <p:cNvPr id="5" name="Picture 4">
            <a:extLst>
              <a:ext uri="{FF2B5EF4-FFF2-40B4-BE49-F238E27FC236}">
                <a16:creationId xmlns:a16="http://schemas.microsoft.com/office/drawing/2014/main" id="{E62B0AC0-3A12-E38F-FF12-C60E00A9C9E4}"/>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167502" y="243840"/>
            <a:ext cx="2735127" cy="6377939"/>
          </a:xfrm>
          <a:prstGeom prst="rect">
            <a:avLst/>
          </a:prstGeom>
        </p:spPr>
      </p:pic>
      <p:sp>
        <p:nvSpPr>
          <p:cNvPr id="3" name="Content Placeholder 2"/>
          <p:cNvSpPr>
            <a:spLocks noGrp="1"/>
          </p:cNvSpPr>
          <p:nvPr>
            <p:ph idx="1"/>
          </p:nvPr>
        </p:nvSpPr>
        <p:spPr>
          <a:xfrm>
            <a:off x="3331337" y="2057400"/>
            <a:ext cx="5019796" cy="4307774"/>
          </a:xfrm>
        </p:spPr>
        <p:txBody>
          <a:bodyPr>
            <a:normAutofit/>
          </a:bodyPr>
          <a:lstStyle/>
          <a:p>
            <a:pPr marL="34290" indent="0">
              <a:buNone/>
            </a:pPr>
            <a:r>
              <a:rPr lang="en-GB" dirty="0"/>
              <a:t>Making these green and blue spaces their home is a diverse range of plant and animal species. </a:t>
            </a:r>
          </a:p>
          <a:p>
            <a:pPr marL="34290" indent="0">
              <a:buNone/>
            </a:pPr>
            <a:r>
              <a:rPr lang="en-GB" dirty="0"/>
              <a:t>From vibrant wildflowers to fascinating birdlife, there's so much to discover.</a:t>
            </a:r>
          </a:p>
          <a:p>
            <a:pPr marL="34290" indent="0">
              <a:buNone/>
            </a:pPr>
            <a:r>
              <a:rPr lang="en-GB" dirty="0" err="1"/>
              <a:t>EcoRecord</a:t>
            </a:r>
            <a:r>
              <a:rPr lang="en-GB" dirty="0"/>
              <a:t> collects, collates and makes available information about the wildlife, wildlife sites and habitats of Birmingham and the Black Country.</a:t>
            </a:r>
          </a:p>
          <a:p>
            <a:pPr marL="34290" indent="0">
              <a:buNone/>
            </a:pPr>
            <a:r>
              <a:rPr lang="en-GB" dirty="0"/>
              <a:t>It currently has over 500,000 species records on its database.</a:t>
            </a:r>
          </a:p>
          <a:p>
            <a:pPr marL="34290" indent="0">
              <a:buNone/>
            </a:pPr>
            <a:endParaRPr lang="en-GB" dirty="0"/>
          </a:p>
          <a:p>
            <a:pPr marL="34290" indent="0">
              <a:buNone/>
            </a:pPr>
            <a:endParaRPr lang="en-GB" dirty="0"/>
          </a:p>
          <a:p>
            <a:pPr marL="34290" indent="0">
              <a:buNone/>
            </a:pPr>
            <a:endParaRPr lang="en-GB"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D450C1-1368-197B-F2CA-EF9DA9A84DD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B9C8E8C-C3E6-884C-ED1B-BFAAAD667CF1}"/>
              </a:ext>
            </a:extLst>
          </p:cNvPr>
          <p:cNvSpPr>
            <a:spLocks noGrp="1"/>
          </p:cNvSpPr>
          <p:nvPr>
            <p:ph type="title"/>
          </p:nvPr>
        </p:nvSpPr>
        <p:spPr>
          <a:xfrm>
            <a:off x="405987" y="0"/>
            <a:ext cx="7406640" cy="1356360"/>
          </a:xfrm>
        </p:spPr>
        <p:txBody>
          <a:bodyPr/>
          <a:lstStyle/>
          <a:p>
            <a:r>
              <a:rPr lang="en-GB" dirty="0"/>
              <a:t>The Challenges</a:t>
            </a:r>
          </a:p>
        </p:txBody>
      </p:sp>
      <p:sp>
        <p:nvSpPr>
          <p:cNvPr id="3" name="Content Placeholder 2">
            <a:extLst>
              <a:ext uri="{FF2B5EF4-FFF2-40B4-BE49-F238E27FC236}">
                <a16:creationId xmlns:a16="http://schemas.microsoft.com/office/drawing/2014/main" id="{D6ECA771-6988-0879-2228-05191053438B}"/>
              </a:ext>
            </a:extLst>
          </p:cNvPr>
          <p:cNvSpPr>
            <a:spLocks noGrp="1"/>
          </p:cNvSpPr>
          <p:nvPr>
            <p:ph idx="1"/>
          </p:nvPr>
        </p:nvSpPr>
        <p:spPr>
          <a:xfrm>
            <a:off x="405987" y="1082633"/>
            <a:ext cx="8310501" cy="5259552"/>
          </a:xfrm>
        </p:spPr>
        <p:txBody>
          <a:bodyPr>
            <a:normAutofit fontScale="92500"/>
          </a:bodyPr>
          <a:lstStyle/>
          <a:p>
            <a:pPr>
              <a:spcBef>
                <a:spcPts val="500"/>
              </a:spcBef>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The 2016-17 Parliamentary Inquiry ‘The Future of Public Parks’ found that the value of parks and green spaces was well documented but not well understood; so not fully protected in policy.</a:t>
            </a:r>
          </a:p>
          <a:p>
            <a:pPr>
              <a:spcBef>
                <a:spcPts val="500"/>
              </a:spcBef>
            </a:pPr>
            <a:endParaRPr lang="en-GB" sz="1800" dirty="0">
              <a:effectLst/>
              <a:latin typeface="Calibri" panose="020F0502020204030204" pitchFamily="34" charset="0"/>
              <a:ea typeface="Times New Roman" panose="02020603050405020304" pitchFamily="18" charset="0"/>
              <a:cs typeface="Times New Roman" panose="02020603050405020304" pitchFamily="18" charset="0"/>
            </a:endParaRPr>
          </a:p>
          <a:p>
            <a:pPr>
              <a:spcBef>
                <a:spcPts val="500"/>
              </a:spcBef>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The Inquiry found that as a non-statutory service they have often been seen as non-essential services and have suffered disproportionately with budget reductions imposed following the 2008 global financial crisis and subsequent austerity measures.</a:t>
            </a:r>
            <a:endParaRPr lang="en-GB"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 indent="0">
              <a:spcBef>
                <a:spcPts val="500"/>
              </a:spcBef>
              <a:buNone/>
            </a:pP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a:spcBef>
                <a:spcPts val="500"/>
              </a:spcBef>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Although Birmingham has over 600 green spaces, many of them were inherited from our Victorian past. We need to see Birmingham as a 21st century city, not </a:t>
            </a:r>
            <a:r>
              <a:rPr lang="en-US" sz="1800" dirty="0">
                <a:latin typeface="Calibri" panose="020F0502020204030204" pitchFamily="34" charset="0"/>
                <a:ea typeface="Times New Roman" panose="02020603050405020304" pitchFamily="18" charset="0"/>
                <a:cs typeface="Times New Roman" panose="02020603050405020304" pitchFamily="18" charset="0"/>
              </a:rPr>
              <a:t>a city </a:t>
            </a: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that looks backwards, but one that looks forward to the future addressing climate change, nature recovery and inequity of access. So, we need to change the way we view and manage all green areas in the city to identify more good quality publicly accessible green spaces. </a:t>
            </a:r>
          </a:p>
          <a:p>
            <a:pPr marL="34290" indent="0">
              <a:spcBef>
                <a:spcPts val="500"/>
              </a:spcBef>
              <a:buNone/>
            </a:pPr>
            <a:endParaRPr lang="en-GB" sz="1800" dirty="0">
              <a:effectLst/>
              <a:latin typeface="Calibri" panose="020F0502020204030204" pitchFamily="34" charset="0"/>
              <a:ea typeface="Times New Roman" panose="02020603050405020304" pitchFamily="18" charset="0"/>
              <a:cs typeface="Times New Roman" panose="02020603050405020304" pitchFamily="18" charset="0"/>
            </a:endParaRPr>
          </a:p>
          <a:p>
            <a:pPr>
              <a:spcBef>
                <a:spcPts val="500"/>
              </a:spcBef>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As we engaged with communities across Birmingham, we became very aware that sections of our community currently face barriers in accessing green spaces or making full use of the facilities on offer. Work is already underway to understand exactly where the gaps are, and Birmingham is the first city in the UK to develop a tool to highlight the inequalities in accessing green space. We call the ambition to achieve equitable access to green spaces Environmental Justice.</a:t>
            </a:r>
            <a:endParaRPr lang="en-GB" sz="1800" dirty="0">
              <a:effectLst/>
              <a:latin typeface="Calibri" panose="020F0502020204030204" pitchFamily="34" charset="0"/>
              <a:ea typeface="Times New Roman" panose="02020603050405020304" pitchFamily="18" charset="0"/>
              <a:cs typeface="Times New Roman" panose="02020603050405020304" pitchFamily="18" charset="0"/>
            </a:endParaRPr>
          </a:p>
          <a:p>
            <a:pPr>
              <a:spcBef>
                <a:spcPts val="500"/>
              </a:spcBef>
            </a:pPr>
            <a:endParaRPr lang="en-GB"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 indent="0">
              <a:buNone/>
            </a:pPr>
            <a:endParaRPr lang="en-GB" dirty="0"/>
          </a:p>
        </p:txBody>
      </p:sp>
    </p:spTree>
    <p:extLst>
      <p:ext uri="{BB962C8B-B14F-4D97-AF65-F5344CB8AC3E}">
        <p14:creationId xmlns:p14="http://schemas.microsoft.com/office/powerpoint/2010/main" val="18880757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4C653D-41DF-967E-C1F6-81B29C34A7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79739B-6D75-C530-A8D3-B196ED1151A7}"/>
              </a:ext>
            </a:extLst>
          </p:cNvPr>
          <p:cNvSpPr>
            <a:spLocks noGrp="1"/>
          </p:cNvSpPr>
          <p:nvPr>
            <p:ph type="title"/>
          </p:nvPr>
        </p:nvSpPr>
        <p:spPr>
          <a:xfrm>
            <a:off x="595993" y="253340"/>
            <a:ext cx="7406640" cy="1356360"/>
          </a:xfrm>
        </p:spPr>
        <p:txBody>
          <a:bodyPr/>
          <a:lstStyle/>
          <a:p>
            <a:r>
              <a:rPr lang="en-GB" dirty="0"/>
              <a:t>The Benefits</a:t>
            </a:r>
          </a:p>
        </p:txBody>
      </p:sp>
      <p:sp>
        <p:nvSpPr>
          <p:cNvPr id="3" name="Content Placeholder 2">
            <a:extLst>
              <a:ext uri="{FF2B5EF4-FFF2-40B4-BE49-F238E27FC236}">
                <a16:creationId xmlns:a16="http://schemas.microsoft.com/office/drawing/2014/main" id="{009B8FE3-B0F6-9A76-3E68-859EC55D93C4}"/>
              </a:ext>
            </a:extLst>
          </p:cNvPr>
          <p:cNvSpPr>
            <a:spLocks noGrp="1"/>
          </p:cNvSpPr>
          <p:nvPr>
            <p:ph idx="1"/>
          </p:nvPr>
        </p:nvSpPr>
        <p:spPr>
          <a:xfrm>
            <a:off x="344384" y="1282535"/>
            <a:ext cx="8407729" cy="4813465"/>
          </a:xfrm>
        </p:spPr>
        <p:txBody>
          <a:bodyPr>
            <a:normAutofit lnSpcReduction="10000"/>
          </a:bodyPr>
          <a:lstStyle/>
          <a:p>
            <a:pPr marL="34290" indent="0">
              <a:buNone/>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It is now possible to capture the value of our natural environment by combining the biological science of ecology with the pragmatic discipline of economics, through a joint venture known as Natural Capital. In this way the invisible benefits of blue and green spaces to the city and citizens can be made visible. (Natural Capital Accounts 2021, WSP)</a:t>
            </a:r>
            <a:endParaRPr lang="en-GB"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 indent="0">
              <a:spcBef>
                <a:spcPts val="500"/>
              </a:spcBef>
              <a:buNone/>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Spending time in the natural environment – as a resident or a visitor – improves our mental health and feelings of wellbeing. It can reduce stress, fatigue, anxiety, and depression. It can help boost immune systems, encourage physical activity, and may reduce the risk of chronic diseases such as asthma. It can combat loneliness and bind communities together. However, there is more to do.</a:t>
            </a:r>
            <a:endParaRPr lang="en-GB"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 indent="0">
              <a:spcBef>
                <a:spcPts val="500"/>
              </a:spcBef>
              <a:buNone/>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The number of people who spend little or no time in natural spaces is too high. Recent data from the Monitor of Engagement with the Natural Environment survey tells us that 12% of children do not visit the natural environment each year. In the most deprived areas of England, people tend to have the poorest health and significantly less green space than wealthier areas. Playing and learning outside is a fundamental part of childhood, and helps children grow up healthy.</a:t>
            </a:r>
            <a:endParaRPr lang="en-GB"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 indent="0">
              <a:spcBef>
                <a:spcPts val="500"/>
              </a:spcBef>
              <a:buNone/>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Some children living in the city are lucky enough to have a family garden; others will not be, and it is important that we find other ways to give them better access to the great outdoors. We know that regular contact with green spaces, such as the local park, lake, or playground, can have a beneficial impact on children’s physical and mental health.</a:t>
            </a:r>
            <a:endParaRPr lang="en-GB"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 indent="0">
              <a:buNone/>
            </a:pPr>
            <a:endParaRPr lang="en-GB" dirty="0"/>
          </a:p>
        </p:txBody>
      </p:sp>
    </p:spTree>
    <p:extLst>
      <p:ext uri="{BB962C8B-B14F-4D97-AF65-F5344CB8AC3E}">
        <p14:creationId xmlns:p14="http://schemas.microsoft.com/office/powerpoint/2010/main" val="29380428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09C0BCD-BEE9-423F-A51C-BCCD8E5EAA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3355" y="243840"/>
            <a:ext cx="879348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11" name="Rectangle 10">
            <a:extLst>
              <a:ext uri="{FF2B5EF4-FFF2-40B4-BE49-F238E27FC236}">
                <a16:creationId xmlns:a16="http://schemas.microsoft.com/office/drawing/2014/main" id="{9998D094-42B2-42BA-AA14-E8FBE073A5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3355" y="243840"/>
            <a:ext cx="879348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cxnSp>
        <p:nvCxnSpPr>
          <p:cNvPr id="13" name="Straight Connector 12">
            <a:extLst>
              <a:ext uri="{FF2B5EF4-FFF2-40B4-BE49-F238E27FC236}">
                <a16:creationId xmlns:a16="http://schemas.microsoft.com/office/drawing/2014/main" id="{8465D64B-59F4-4BDC-B833-A17EF1E0469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83995" y="3733800"/>
            <a:ext cx="6172200"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F7726A94-1EF0-4D91-B7BF-C033E3D6E5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3355" y="243840"/>
            <a:ext cx="8793480" cy="6377939"/>
          </a:xfrm>
          <a:prstGeom prst="rect">
            <a:avLst/>
          </a:prstGeom>
          <a:solidFill>
            <a:schemeClr val="accent1">
              <a:lumMod val="75000"/>
            </a:schemeClr>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pic>
        <p:nvPicPr>
          <p:cNvPr id="5" name="Picture 4" descr="Cross section of young plant and roots">
            <a:extLst>
              <a:ext uri="{FF2B5EF4-FFF2-40B4-BE49-F238E27FC236}">
                <a16:creationId xmlns:a16="http://schemas.microsoft.com/office/drawing/2014/main" id="{66D577E4-9A5D-D0B5-29DD-4DF9136740FC}"/>
              </a:ext>
            </a:extLst>
          </p:cNvPr>
          <p:cNvPicPr>
            <a:picLocks noChangeAspect="1"/>
          </p:cNvPicPr>
          <p:nvPr/>
        </p:nvPicPr>
        <p:blipFill>
          <a:blip r:embed="rId3" cstate="email">
            <a:duotone>
              <a:schemeClr val="accent1">
                <a:shade val="45000"/>
                <a:satMod val="135000"/>
              </a:schemeClr>
              <a:prstClr val="white"/>
            </a:duotone>
            <a:alphaModFix amt="60000"/>
            <a:extLst>
              <a:ext uri="{28A0092B-C50C-407E-A947-70E740481C1C}">
                <a14:useLocalDpi xmlns:a14="http://schemas.microsoft.com/office/drawing/2010/main"/>
              </a:ext>
            </a:extLst>
          </a:blip>
          <a:srcRect/>
          <a:stretch/>
        </p:blipFill>
        <p:spPr>
          <a:xfrm>
            <a:off x="20" y="-1"/>
            <a:ext cx="9143980" cy="6858001"/>
          </a:xfrm>
          <a:prstGeom prst="rect">
            <a:avLst/>
          </a:prstGeom>
        </p:spPr>
      </p:pic>
      <p:cxnSp>
        <p:nvCxnSpPr>
          <p:cNvPr id="17" name="Straight Connector 16">
            <a:extLst>
              <a:ext uri="{FF2B5EF4-FFF2-40B4-BE49-F238E27FC236}">
                <a16:creationId xmlns:a16="http://schemas.microsoft.com/office/drawing/2014/main" id="{98F0650C-11DF-45E6-8EC2-E3B298F0D80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83995" y="3733800"/>
            <a:ext cx="6172200"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24FB4153-1E3E-4AE9-8306-E8C292894B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1450" y="246888"/>
            <a:ext cx="8793480" cy="6377939"/>
          </a:xfrm>
          <a:prstGeom prst="rect">
            <a:avLst/>
          </a:pr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C25DADE7-32FF-9467-6E16-D9A10FB6365B}"/>
              </a:ext>
            </a:extLst>
          </p:cNvPr>
          <p:cNvSpPr>
            <a:spLocks noGrp="1"/>
          </p:cNvSpPr>
          <p:nvPr>
            <p:ph type="title"/>
          </p:nvPr>
        </p:nvSpPr>
        <p:spPr>
          <a:xfrm>
            <a:off x="832485" y="882376"/>
            <a:ext cx="7475220" cy="2926080"/>
          </a:xfrm>
        </p:spPr>
        <p:txBody>
          <a:bodyPr vert="horz" lIns="91440" tIns="45720" rIns="91440" bIns="45720" rtlCol="0" anchor="b">
            <a:normAutofit/>
          </a:bodyPr>
          <a:lstStyle/>
          <a:p>
            <a:pPr algn="ctr" defTabSz="914400">
              <a:lnSpc>
                <a:spcPct val="85000"/>
              </a:lnSpc>
            </a:pPr>
            <a:r>
              <a:rPr lang="en-US" sz="7200" b="1" cap="all">
                <a:solidFill>
                  <a:srgbClr val="FFFFFF"/>
                </a:solidFill>
              </a:rPr>
              <a:t>Bigger, better, more joined up</a:t>
            </a:r>
          </a:p>
        </p:txBody>
      </p:sp>
      <p:sp>
        <p:nvSpPr>
          <p:cNvPr id="3" name="Content Placeholder 2">
            <a:extLst>
              <a:ext uri="{FF2B5EF4-FFF2-40B4-BE49-F238E27FC236}">
                <a16:creationId xmlns:a16="http://schemas.microsoft.com/office/drawing/2014/main" id="{C5275C52-1255-1229-358C-2757D785C1D3}"/>
              </a:ext>
            </a:extLst>
          </p:cNvPr>
          <p:cNvSpPr>
            <a:spLocks noGrp="1"/>
          </p:cNvSpPr>
          <p:nvPr>
            <p:ph idx="1"/>
          </p:nvPr>
        </p:nvSpPr>
        <p:spPr>
          <a:xfrm>
            <a:off x="1282147" y="3869634"/>
            <a:ext cx="6575895" cy="1388165"/>
          </a:xfrm>
        </p:spPr>
        <p:txBody>
          <a:bodyPr vert="horz" lIns="91440" tIns="45720" rIns="91440" bIns="45720" rtlCol="0">
            <a:normAutofit/>
          </a:bodyPr>
          <a:lstStyle/>
          <a:p>
            <a:pPr marL="0" indent="0" algn="ctr" defTabSz="914400">
              <a:spcBef>
                <a:spcPts val="1400"/>
              </a:spcBef>
              <a:buNone/>
            </a:pPr>
            <a:r>
              <a:rPr lang="en-US" sz="2200">
                <a:solidFill>
                  <a:srgbClr val="FFFFFF"/>
                </a:solidFill>
              </a:rPr>
              <a:t>Nature Recovery Network</a:t>
            </a:r>
          </a:p>
        </p:txBody>
      </p:sp>
    </p:spTree>
    <p:extLst>
      <p:ext uri="{BB962C8B-B14F-4D97-AF65-F5344CB8AC3E}">
        <p14:creationId xmlns:p14="http://schemas.microsoft.com/office/powerpoint/2010/main" val="4223974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4689" y="208610"/>
            <a:ext cx="7406640" cy="1356360"/>
          </a:xfrm>
        </p:spPr>
        <p:txBody>
          <a:bodyPr/>
          <a:lstStyle/>
          <a:p>
            <a:r>
              <a:rPr dirty="0"/>
              <a:t>Get Involved</a:t>
            </a:r>
          </a:p>
        </p:txBody>
      </p:sp>
      <p:sp>
        <p:nvSpPr>
          <p:cNvPr id="3" name="Content Placeholder 2"/>
          <p:cNvSpPr>
            <a:spLocks noGrp="1"/>
          </p:cNvSpPr>
          <p:nvPr>
            <p:ph idx="1"/>
          </p:nvPr>
        </p:nvSpPr>
        <p:spPr>
          <a:xfrm>
            <a:off x="444689" y="1675411"/>
            <a:ext cx="8022417" cy="1371600"/>
          </a:xfrm>
        </p:spPr>
        <p:txBody>
          <a:bodyPr/>
          <a:lstStyle/>
          <a:p>
            <a:pPr marL="34290" indent="0">
              <a:buNone/>
            </a:pPr>
            <a:r>
              <a:rPr dirty="0"/>
              <a:t>Whether you're a seasoned green space volunteer or looking to contribute for the first time, </a:t>
            </a:r>
            <a:r>
              <a:rPr lang="en-GB" dirty="0"/>
              <a:t>there are </a:t>
            </a:r>
            <a:r>
              <a:rPr dirty="0"/>
              <a:t>opportunities for everyone to help design, care for, and enjoy our city's green and blue spaces.</a:t>
            </a:r>
          </a:p>
        </p:txBody>
      </p:sp>
      <p:sp>
        <p:nvSpPr>
          <p:cNvPr id="4" name="Title 1">
            <a:extLst>
              <a:ext uri="{FF2B5EF4-FFF2-40B4-BE49-F238E27FC236}">
                <a16:creationId xmlns:a16="http://schemas.microsoft.com/office/drawing/2014/main" id="{B9921AF0-A1D8-4C38-4920-308A4D6D71E0}"/>
              </a:ext>
            </a:extLst>
          </p:cNvPr>
          <p:cNvSpPr txBox="1">
            <a:spLocks/>
          </p:cNvSpPr>
          <p:nvPr/>
        </p:nvSpPr>
        <p:spPr>
          <a:xfrm>
            <a:off x="546512" y="3172691"/>
            <a:ext cx="7406640" cy="1356360"/>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4000" kern="1200">
                <a:solidFill>
                  <a:schemeClr val="accent1"/>
                </a:solidFill>
                <a:latin typeface="+mj-lt"/>
                <a:ea typeface="+mj-ea"/>
                <a:cs typeface="+mj-cs"/>
              </a:defRPr>
            </a:lvl1pPr>
          </a:lstStyle>
          <a:p>
            <a:r>
              <a:rPr lang="en-GB" dirty="0"/>
              <a:t>Connect with Fellow Nature Enthusiasts</a:t>
            </a:r>
          </a:p>
        </p:txBody>
      </p:sp>
      <p:sp>
        <p:nvSpPr>
          <p:cNvPr id="5" name="Content Placeholder 2">
            <a:extLst>
              <a:ext uri="{FF2B5EF4-FFF2-40B4-BE49-F238E27FC236}">
                <a16:creationId xmlns:a16="http://schemas.microsoft.com/office/drawing/2014/main" id="{3B39E910-7631-D8E8-191F-2D2F192ED562}"/>
              </a:ext>
            </a:extLst>
          </p:cNvPr>
          <p:cNvSpPr txBox="1">
            <a:spLocks/>
          </p:cNvSpPr>
          <p:nvPr/>
        </p:nvSpPr>
        <p:spPr>
          <a:xfrm>
            <a:off x="546512" y="4780412"/>
            <a:ext cx="7706839" cy="1264128"/>
          </a:xfrm>
          <a:prstGeom prst="rect">
            <a:avLst/>
          </a:prstGeom>
        </p:spPr>
        <p:txBody>
          <a:bodyPr vert="horz" lIns="91440" tIns="45720" rIns="91440" bIns="45720" rtlCol="0">
            <a:normAutofit/>
          </a:bodyPr>
          <a:lstStyle>
            <a:lvl1pPr marL="171450" indent="-137160" algn="l" defTabSz="685800" rtl="0" eaLnBrk="1" latinLnBrk="0" hangingPunct="1">
              <a:lnSpc>
                <a:spcPct val="90000"/>
              </a:lnSpc>
              <a:spcBef>
                <a:spcPts val="1000"/>
              </a:spcBef>
              <a:buClr>
                <a:schemeClr val="accent1"/>
              </a:buClr>
              <a:buSzPct val="80000"/>
              <a:buFont typeface="Corbel" pitchFamily="34" charset="0"/>
              <a:buChar char="•"/>
              <a:defRPr sz="2000" kern="1200">
                <a:solidFill>
                  <a:schemeClr val="accent1"/>
                </a:solidFill>
                <a:latin typeface="+mn-lt"/>
                <a:ea typeface="+mn-ea"/>
                <a:cs typeface="+mn-cs"/>
              </a:defRPr>
            </a:lvl1pPr>
            <a:lvl2pPr marL="34290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800" kern="1200">
                <a:solidFill>
                  <a:schemeClr val="accent1"/>
                </a:solidFill>
                <a:latin typeface="+mn-lt"/>
                <a:ea typeface="+mn-ea"/>
                <a:cs typeface="+mn-cs"/>
              </a:defRPr>
            </a:lvl2pPr>
            <a:lvl3pPr marL="54864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600" kern="1200">
                <a:solidFill>
                  <a:schemeClr val="accent1"/>
                </a:solidFill>
                <a:latin typeface="+mn-lt"/>
                <a:ea typeface="+mn-ea"/>
                <a:cs typeface="+mn-cs"/>
              </a:defRPr>
            </a:lvl3pPr>
            <a:lvl4pPr marL="75438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4pPr>
            <a:lvl5pPr marL="92012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5pPr>
            <a:lvl6pPr marL="11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6pPr>
            <a:lvl7pPr marL="13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7pPr>
            <a:lvl8pPr marL="15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8pPr>
            <a:lvl9pPr marL="17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9pPr>
          </a:lstStyle>
          <a:p>
            <a:pPr marL="34290" indent="0">
              <a:buFont typeface="Corbel" pitchFamily="34" charset="0"/>
              <a:buNone/>
            </a:pPr>
            <a:r>
              <a:rPr lang="en-GB" dirty="0"/>
              <a:t>Share your passion for nature with others to learn, exchange ideas, and collaborate on initiatives that make a positive impact on our environment.</a:t>
            </a:r>
          </a:p>
          <a:p>
            <a:pPr marL="34290" indent="0">
              <a:buFont typeface="Corbel" pitchFamily="34" charset="0"/>
              <a:buNone/>
            </a:pPr>
            <a:endParaRPr lang="en-GB"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3277" y="1037112"/>
            <a:ext cx="7406640" cy="1356360"/>
          </a:xfrm>
        </p:spPr>
        <p:txBody>
          <a:bodyPr/>
          <a:lstStyle/>
          <a:p>
            <a:r>
              <a:rPr dirty="0"/>
              <a:t>Thank You!</a:t>
            </a:r>
          </a:p>
        </p:txBody>
      </p:sp>
      <p:sp>
        <p:nvSpPr>
          <p:cNvPr id="3" name="Content Placeholder 2"/>
          <p:cNvSpPr>
            <a:spLocks noGrp="1"/>
          </p:cNvSpPr>
          <p:nvPr>
            <p:ph idx="1"/>
          </p:nvPr>
        </p:nvSpPr>
        <p:spPr>
          <a:xfrm>
            <a:off x="853277" y="3009561"/>
            <a:ext cx="7404653" cy="1983179"/>
          </a:xfrm>
        </p:spPr>
        <p:txBody>
          <a:bodyPr/>
          <a:lstStyle/>
          <a:p>
            <a:pPr marL="34290" indent="0">
              <a:buNone/>
            </a:pPr>
            <a:endParaRPr dirty="0"/>
          </a:p>
          <a:p>
            <a:r>
              <a:rPr dirty="0"/>
              <a:t>For more information:</a:t>
            </a:r>
          </a:p>
          <a:p>
            <a:r>
              <a:rPr dirty="0"/>
              <a:t>Email: </a:t>
            </a:r>
            <a:r>
              <a:rPr dirty="0">
                <a:hlinkClick r:id="rId2"/>
              </a:rPr>
              <a:t>info@cityofnature.com</a:t>
            </a:r>
            <a:r>
              <a:rPr lang="en-GB" dirty="0"/>
              <a:t> </a:t>
            </a:r>
            <a:endParaRPr dirty="0"/>
          </a:p>
          <a:p>
            <a:r>
              <a:rPr dirty="0"/>
              <a:t>Website: </a:t>
            </a:r>
            <a:r>
              <a:rPr dirty="0">
                <a:hlinkClick r:id="rId3"/>
              </a:rPr>
              <a:t>www.</a:t>
            </a:r>
            <a:r>
              <a:rPr lang="en-GB" dirty="0" err="1">
                <a:hlinkClick r:id="rId3"/>
              </a:rPr>
              <a:t>naturallybirmingham</a:t>
            </a:r>
            <a:r>
              <a:rPr dirty="0">
                <a:hlinkClick r:id="rId3"/>
              </a:rPr>
              <a:t>.com</a:t>
            </a:r>
            <a:r>
              <a:rPr lang="en-GB" dirty="0"/>
              <a:t> </a:t>
            </a:r>
            <a:endParaRPr dirty="0"/>
          </a:p>
        </p:txBody>
      </p:sp>
      <p:pic>
        <p:nvPicPr>
          <p:cNvPr id="4" name="Picture 3">
            <a:extLst>
              <a:ext uri="{FF2B5EF4-FFF2-40B4-BE49-F238E27FC236}">
                <a16:creationId xmlns:a16="http://schemas.microsoft.com/office/drawing/2014/main" id="{5BDDB200-AA77-503F-36EA-361AAA1E598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034271" y="5608829"/>
            <a:ext cx="3812846" cy="939176"/>
          </a:xfrm>
          <a:prstGeom prst="rect">
            <a:avLst/>
          </a:prstGeom>
          <a:ln>
            <a:solidFill>
              <a:schemeClr val="accent1">
                <a:lumMod val="75000"/>
              </a:schemeClr>
            </a:solidFill>
          </a:ln>
        </p:spPr>
      </p:pic>
    </p:spTree>
  </p:cSld>
  <p:clrMapOvr>
    <a:masterClrMapping/>
  </p:clrMapOvr>
</p:sld>
</file>

<file path=ppt/theme/theme1.xml><?xml version="1.0" encoding="utf-8"?>
<a:theme xmlns:a="http://schemas.openxmlformats.org/drawingml/2006/main" name="Basis">
  <a:themeElements>
    <a:clrScheme name="Basis">
      <a:dk1>
        <a:srgbClr val="000000"/>
      </a:dk1>
      <a:lt1>
        <a:srgbClr val="FFFFFF"/>
      </a:lt1>
      <a:dk2>
        <a:srgbClr val="565349"/>
      </a:dk2>
      <a:lt2>
        <a:srgbClr val="DDDDDD"/>
      </a:lt2>
      <a:accent1>
        <a:srgbClr val="A6B727"/>
      </a:accent1>
      <a:accent2>
        <a:srgbClr val="DF5327"/>
      </a:accent2>
      <a:accent3>
        <a:srgbClr val="FE9E00"/>
      </a:accent3>
      <a:accent4>
        <a:srgbClr val="418AB3"/>
      </a:accent4>
      <a:accent5>
        <a:srgbClr val="D7D447"/>
      </a:accent5>
      <a:accent6>
        <a:srgbClr val="818183"/>
      </a:accent6>
      <a:hlink>
        <a:srgbClr val="F59E00"/>
      </a:hlink>
      <a:folHlink>
        <a:srgbClr val="B2B2B2"/>
      </a:folHlink>
    </a:clrScheme>
    <a:fontScheme name="Basis">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i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90E45F77-AEFC-46EF-A7C1-5B338C297B0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Basis</Template>
  <TotalTime>2895</TotalTime>
  <Words>2696</Words>
  <Application>Microsoft Office PowerPoint</Application>
  <PresentationFormat>On-screen Show (4:3)</PresentationFormat>
  <Paragraphs>223</Paragraphs>
  <Slides>21</Slides>
  <Notes>15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21</vt:i4>
      </vt:variant>
    </vt:vector>
  </HeadingPairs>
  <TitlesOfParts>
    <vt:vector size="29" baseType="lpstr">
      <vt:lpstr>Aptos</vt:lpstr>
      <vt:lpstr>Arial</vt:lpstr>
      <vt:lpstr>Calibri</vt:lpstr>
      <vt:lpstr>Corbel</vt:lpstr>
      <vt:lpstr>Montserrat</vt:lpstr>
      <vt:lpstr>Noto Sans Display</vt:lpstr>
      <vt:lpstr>Rubik</vt:lpstr>
      <vt:lpstr>Basis</vt:lpstr>
      <vt:lpstr>Exploring  the city of Nature</vt:lpstr>
      <vt:lpstr>Event Overview</vt:lpstr>
      <vt:lpstr>PowerPoint Presentation</vt:lpstr>
      <vt:lpstr>How Green is our City?</vt:lpstr>
      <vt:lpstr>Some of your green spaces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Learn About Local Flora and Fauna</vt:lpstr>
      <vt:lpstr>The Challenges</vt:lpstr>
      <vt:lpstr>The Benefits</vt:lpstr>
      <vt:lpstr>Bigger, better, more joined up</vt:lpstr>
      <vt:lpstr>Get Involved</vt:lpstr>
      <vt:lpstr>Thank You!</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Deborah NEEDLE</cp:lastModifiedBy>
  <cp:revision>8</cp:revision>
  <dcterms:created xsi:type="dcterms:W3CDTF">2013-01-27T09:14:16Z</dcterms:created>
  <dcterms:modified xsi:type="dcterms:W3CDTF">2025-01-31T09:54:22Z</dcterms:modified>
  <cp:category/>
</cp:coreProperties>
</file>