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25"/>
  </p:notesMasterIdLst>
  <p:sldIdLst>
    <p:sldId id="525" r:id="rId2"/>
    <p:sldId id="536" r:id="rId3"/>
    <p:sldId id="551" r:id="rId4"/>
    <p:sldId id="535" r:id="rId5"/>
    <p:sldId id="550" r:id="rId6"/>
    <p:sldId id="513" r:id="rId7"/>
    <p:sldId id="514" r:id="rId8"/>
    <p:sldId id="566" r:id="rId9"/>
    <p:sldId id="567" r:id="rId10"/>
    <p:sldId id="555" r:id="rId11"/>
    <p:sldId id="543" r:id="rId12"/>
    <p:sldId id="564" r:id="rId13"/>
    <p:sldId id="553" r:id="rId14"/>
    <p:sldId id="554" r:id="rId15"/>
    <p:sldId id="556" r:id="rId16"/>
    <p:sldId id="558" r:id="rId17"/>
    <p:sldId id="557" r:id="rId18"/>
    <p:sldId id="559" r:id="rId19"/>
    <p:sldId id="560" r:id="rId20"/>
    <p:sldId id="561" r:id="rId21"/>
    <p:sldId id="565" r:id="rId22"/>
    <p:sldId id="562" r:id="rId23"/>
    <p:sldId id="52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14A4A4"/>
    <a:srgbClr val="52808D"/>
    <a:srgbClr val="9AC3C2"/>
    <a:srgbClr val="84B4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7434" autoAdjust="0"/>
  </p:normalViewPr>
  <p:slideViewPr>
    <p:cSldViewPr snapToGrid="0">
      <p:cViewPr varScale="1">
        <p:scale>
          <a:sx n="94" d="100"/>
          <a:sy n="94" d="100"/>
        </p:scale>
        <p:origin x="11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C1429-08BA-4B55-B235-EE4F676FFCCF}" type="datetimeFigureOut">
              <a:rPr lang="en-GB" smtClean="0"/>
              <a:t>13/09/2024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E06A9C-740E-49F3-A67C-896586AF5837}" type="slidenum">
              <a:rPr lang="en-GB" smtClean="0"/>
              <a:t>‹#›</a:t>
            </a:fld>
            <a:endParaRPr lang="en-GB"/>
          </a:p>
        </p:txBody>
      </p:sp>
    </p:spTree>
    <p:extLst>
      <p:ext uri="{BB962C8B-B14F-4D97-AF65-F5344CB8AC3E}">
        <p14:creationId xmlns:p14="http://schemas.microsoft.com/office/powerpoint/2010/main" val="70675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naturallybirmingham.org/city-of-nature-newsletters-202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1</a:t>
            </a:fld>
            <a:endParaRPr lang="en-GB"/>
          </a:p>
        </p:txBody>
      </p:sp>
    </p:spTree>
    <p:extLst>
      <p:ext uri="{BB962C8B-B14F-4D97-AF65-F5344CB8AC3E}">
        <p14:creationId xmlns:p14="http://schemas.microsoft.com/office/powerpoint/2010/main" val="39891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a:t>
            </a:fld>
            <a:endParaRPr lang="en-GB"/>
          </a:p>
        </p:txBody>
      </p:sp>
    </p:spTree>
    <p:extLst>
      <p:ext uri="{BB962C8B-B14F-4D97-AF65-F5344CB8AC3E}">
        <p14:creationId xmlns:p14="http://schemas.microsoft.com/office/powerpoint/2010/main" val="381697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Traditionally when gathering data around use of green spaces the focus has been on quantitative data gathering, how many people visit parks, how many times a week for how long. </a:t>
            </a:r>
          </a:p>
          <a:p>
            <a:endParaRPr lang="en-GB" dirty="0"/>
          </a:p>
          <a:p>
            <a:r>
              <a:rPr lang="en-GB" dirty="0"/>
              <a:t>Or very directed data gathering, “Why do you visit the park?” and answers are from a dropdown list. </a:t>
            </a:r>
          </a:p>
          <a:p>
            <a:endParaRPr lang="en-GB" dirty="0"/>
          </a:p>
          <a:p>
            <a:r>
              <a:rPr lang="en-GB" dirty="0"/>
              <a:t>Using story telling as a method of collecting data allows collection to be focussed on qualitative data instead and gives control of the sharing of data completely to the person sharing it. Why stories? Stories are fascinating and they are one of the best ways to capture our imagination. </a:t>
            </a:r>
          </a:p>
          <a:p>
            <a:endParaRPr lang="en-GB" dirty="0"/>
          </a:p>
          <a:p>
            <a:r>
              <a:rPr lang="en-GB" dirty="0"/>
              <a:t>From childhood to adulthood, people are attracted to stories and the lessons they teach, the journeys made, and the knowledge gained. They allow us to feel what something was like and to empathise with the storyteller. </a:t>
            </a:r>
          </a:p>
          <a:p>
            <a:endParaRPr lang="en-GB" dirty="0"/>
          </a:p>
          <a:p>
            <a:r>
              <a:rPr lang="en-GB" dirty="0"/>
              <a:t>Stories celebrate the fact that people are social creatures with language as their means of communication. So, essentially, storytelling is the oldest form of knowledge transfer. People have been telling stories ever since the spoken language evolved, and possibly even before through sign language and drawings - with the Chauvet cave in France being the oldest representation of stories found thus far dating back to approximately 36,000 years ago. Initially, stories functioned to tell of danger, set examples, or just relate events, but they also lead to attempts to explain the seemingly unexplainable through fairy tales and fiction.</a:t>
            </a:r>
          </a:p>
        </p:txBody>
      </p:sp>
      <p:sp>
        <p:nvSpPr>
          <p:cNvPr id="4" name="Slide Number Placeholder 3"/>
          <p:cNvSpPr>
            <a:spLocks noGrp="1"/>
          </p:cNvSpPr>
          <p:nvPr>
            <p:ph type="sldNum" sz="quarter" idx="5"/>
          </p:nvPr>
        </p:nvSpPr>
        <p:spPr/>
        <p:txBody>
          <a:bodyPr/>
          <a:lstStyle/>
          <a:p>
            <a:fld id="{B3E06A9C-740E-49F3-A67C-896586AF5837}" type="slidenum">
              <a:rPr lang="en-GB" smtClean="0"/>
              <a:t>3</a:t>
            </a:fld>
            <a:endParaRPr lang="en-GB"/>
          </a:p>
        </p:txBody>
      </p:sp>
    </p:spTree>
    <p:extLst>
      <p:ext uri="{BB962C8B-B14F-4D97-AF65-F5344CB8AC3E}">
        <p14:creationId xmlns:p14="http://schemas.microsoft.com/office/powerpoint/2010/main" val="85713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Targeted collection alongside community groups A key outcome for this work was to gain insights from communities that are often underrepresented in matters relating to green spaces and the natural environment. To aid us in reaching these groups, we offered small grants via the local Council grants process to specialist community organisations who were better equipped to engage with such residents, which included:</a:t>
            </a:r>
          </a:p>
          <a:p>
            <a:endParaRPr lang="en-GB" dirty="0"/>
          </a:p>
          <a:p>
            <a:r>
              <a:rPr lang="en-GB" dirty="0"/>
              <a:t>Particular ethnic groups (from Indian, Pakistani, Bangladeshi, Arab, Chinese, Eastern European (including Polish community and Roma Gypsy communities), Black African – Caribbean descent) The Lesbian, Gay, Bisexual and Transgender (LGBT) community Young people (under the age of 16) People with disabilities, as per the social model of disability Faith groups (Christian, Muslim, Sikh, Hindu, Jewish and Buddhist)</a:t>
            </a:r>
          </a:p>
          <a:p>
            <a:endParaRPr lang="en-GB" dirty="0"/>
          </a:p>
          <a:p>
            <a:r>
              <a:rPr lang="en-GB" dirty="0"/>
              <a:t>We issued these organisations with a small grant to aid in the collection process, the stories were then returned to us via the methods above. </a:t>
            </a:r>
          </a:p>
        </p:txBody>
      </p:sp>
      <p:sp>
        <p:nvSpPr>
          <p:cNvPr id="4" name="Slide Number Placeholder 3"/>
          <p:cNvSpPr>
            <a:spLocks noGrp="1"/>
          </p:cNvSpPr>
          <p:nvPr>
            <p:ph type="sldNum" sz="quarter" idx="5"/>
          </p:nvPr>
        </p:nvSpPr>
        <p:spPr/>
        <p:txBody>
          <a:bodyPr/>
          <a:lstStyle/>
          <a:p>
            <a:fld id="{B3E06A9C-740E-49F3-A67C-896586AF5837}" type="slidenum">
              <a:rPr lang="en-GB" smtClean="0"/>
              <a:t>4</a:t>
            </a:fld>
            <a:endParaRPr lang="en-GB"/>
          </a:p>
        </p:txBody>
      </p:sp>
    </p:spTree>
    <p:extLst>
      <p:ext uri="{BB962C8B-B14F-4D97-AF65-F5344CB8AC3E}">
        <p14:creationId xmlns:p14="http://schemas.microsoft.com/office/powerpoint/2010/main" val="3084632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247 stories came from people with a wide range of backgrounds – not typical of usual green space survey respondents:</a:t>
            </a:r>
          </a:p>
          <a:p>
            <a:endParaRPr lang="en-GB" dirty="0"/>
          </a:p>
          <a:p>
            <a:r>
              <a:rPr lang="en-GB" dirty="0"/>
              <a:t>51% under the age of 30. </a:t>
            </a:r>
          </a:p>
          <a:p>
            <a:r>
              <a:rPr lang="en-GB" dirty="0"/>
              <a:t>Ages ranging from under 10 to over 80. </a:t>
            </a:r>
          </a:p>
          <a:p>
            <a:r>
              <a:rPr lang="en-GB" dirty="0"/>
              <a:t>An almost perfect 50/50 gender split across respondents. </a:t>
            </a:r>
          </a:p>
          <a:p>
            <a:r>
              <a:rPr lang="en-GB" dirty="0"/>
              <a:t>55% of respondents representing BAME backgrounds. </a:t>
            </a:r>
          </a:p>
          <a:p>
            <a:r>
              <a:rPr lang="en-GB" dirty="0"/>
              <a:t>70% of responses coming from Christian, Hindu, Muslim, and Sikh communities. </a:t>
            </a:r>
          </a:p>
          <a:p>
            <a:r>
              <a:rPr lang="en-GB" dirty="0"/>
              <a:t>Nearly 50% of responses came from people with physical/mental health conditions. </a:t>
            </a:r>
          </a:p>
          <a:p>
            <a:r>
              <a:rPr lang="en-GB" dirty="0"/>
              <a:t>4% of stories collected were from people from LGBT communities.</a:t>
            </a:r>
          </a:p>
          <a:p>
            <a:endParaRPr lang="en-GB"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5</a:t>
            </a:fld>
            <a:endParaRPr lang="en-GB"/>
          </a:p>
        </p:txBody>
      </p:sp>
    </p:spTree>
    <p:extLst>
      <p:ext uri="{BB962C8B-B14F-4D97-AF65-F5344CB8AC3E}">
        <p14:creationId xmlns:p14="http://schemas.microsoft.com/office/powerpoint/2010/main" val="1154287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part of the development of the City of Nature Plan, it was essential we found a way to capture the views of local and diverse community groups regarding their green spaces. </a:t>
            </a:r>
          </a:p>
          <a:p>
            <a:endParaRPr lang="en-GB" dirty="0"/>
          </a:p>
          <a:p>
            <a:r>
              <a:rPr lang="en-GB" dirty="0"/>
              <a:t>We also wanted to go beyond asking the usual suspects or asking people to complete a survey – so we took a different approach. </a:t>
            </a:r>
          </a:p>
          <a:p>
            <a:endParaRPr lang="en-GB" dirty="0"/>
          </a:p>
          <a:p>
            <a:r>
              <a:rPr lang="en-GB" dirty="0"/>
              <a:t>Our parks are more than just patches of greenery. They are places where so many of our memories were made, and where so many more will be formed in the future. From childhood to adulthood, green spaces are where we connect with both nature and each other, shaping memories that last a lifetime.</a:t>
            </a:r>
          </a:p>
          <a:p>
            <a:endParaRPr lang="en-GB" dirty="0"/>
          </a:p>
          <a:p>
            <a:r>
              <a:rPr lang="en-GB" dirty="0"/>
              <a:t>Analysing stories of varying formats from 247 residents is challenging. To collate and compare such a broad range of information necessitated the use of qualitative analysis to help categorise the data into more manageable ‘chunks’ for review. The key themes that came out are summarised below and were woven into our City of Nature Plan:</a:t>
            </a:r>
          </a:p>
          <a:p>
            <a:endParaRPr lang="en-GB" dirty="0"/>
          </a:p>
          <a:p>
            <a:r>
              <a:rPr lang="en-GB" dirty="0"/>
              <a:t>ENVIRONMENTAL VALUE The role of our parks in enhancing biodiversity and offsetting the impacts of Climate Change</a:t>
            </a:r>
          </a:p>
          <a:p>
            <a:endParaRPr lang="en-GB" dirty="0"/>
          </a:p>
          <a:p>
            <a:r>
              <a:rPr lang="en-GB" dirty="0"/>
              <a:t>FUTURE ASPIRATIONS The clear message from our residents that our parks and green spaces must be protected and enhanced for generations to come.</a:t>
            </a:r>
          </a:p>
          <a:p>
            <a:endParaRPr lang="en-GB" dirty="0"/>
          </a:p>
          <a:p>
            <a:r>
              <a:rPr lang="en-GB" dirty="0"/>
              <a:t>COMMUNITY VALUE The vital role our green spaces play as community and social hubs</a:t>
            </a:r>
          </a:p>
          <a:p>
            <a:endParaRPr lang="en-GB" dirty="0"/>
          </a:p>
          <a:p>
            <a:r>
              <a:rPr lang="en-GB" dirty="0"/>
              <a:t>COVID-19 IMPACTS The newfound appreciation of the value of our green spaces throughout the Covid-19 pandemic</a:t>
            </a:r>
          </a:p>
          <a:p>
            <a:endParaRPr lang="en-GB" dirty="0"/>
          </a:p>
          <a:p>
            <a:r>
              <a:rPr lang="en-GB" dirty="0"/>
              <a:t>HEALTH AND WELLBEING: The benefits of green spaces to physical and mental health. </a:t>
            </a:r>
          </a:p>
        </p:txBody>
      </p:sp>
      <p:sp>
        <p:nvSpPr>
          <p:cNvPr id="4" name="Slide Number Placeholder 3"/>
          <p:cNvSpPr>
            <a:spLocks noGrp="1"/>
          </p:cNvSpPr>
          <p:nvPr>
            <p:ph type="sldNum" sz="quarter" idx="5"/>
          </p:nvPr>
        </p:nvSpPr>
        <p:spPr/>
        <p:txBody>
          <a:bodyPr/>
          <a:lstStyle/>
          <a:p>
            <a:fld id="{B3E06A9C-740E-49F3-A67C-896586AF5837}" type="slidenum">
              <a:rPr lang="en-GB" smtClean="0"/>
              <a:t>6</a:t>
            </a:fld>
            <a:endParaRPr lang="en-GB"/>
          </a:p>
        </p:txBody>
      </p:sp>
    </p:spTree>
    <p:extLst>
      <p:ext uri="{BB962C8B-B14F-4D97-AF65-F5344CB8AC3E}">
        <p14:creationId xmlns:p14="http://schemas.microsoft.com/office/powerpoint/2010/main" val="1982975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Health Benefits </a:t>
            </a:r>
          </a:p>
          <a:p>
            <a:endParaRPr lang="en-GB" dirty="0"/>
          </a:p>
          <a:p>
            <a:r>
              <a:rPr lang="en-GB" dirty="0"/>
              <a:t>It should be remembered that the Earth Story project happened during the “Covid Years”</a:t>
            </a:r>
          </a:p>
          <a:p>
            <a:endParaRPr lang="en-GB" dirty="0"/>
          </a:p>
          <a:p>
            <a:r>
              <a:rPr lang="en-GB" dirty="0"/>
              <a:t>But by far the most common theme in the stories we analysed was the impact of parks on our health and wellbeing. </a:t>
            </a:r>
          </a:p>
          <a:p>
            <a:endParaRPr lang="en-GB" dirty="0"/>
          </a:p>
          <a:p>
            <a:r>
              <a:rPr lang="en-GB" dirty="0"/>
              <a:t>A majority of stories shared how essential green spaces were to their physical health, providing a pleasant space to get active alone or in groups. </a:t>
            </a:r>
          </a:p>
          <a:p>
            <a:endParaRPr lang="en-GB" dirty="0"/>
          </a:p>
          <a:p>
            <a:r>
              <a:rPr lang="en-GB" dirty="0"/>
              <a:t>We heard stories of people discovering outdoor yoga, dance classes, trying new sports, lunchtime walks, and running clubs – things many only do because our parks. Many others also focussed on the benefits to mental health, using their time in nature as a way to escape the pressures of life and really focus on the things that matter. </a:t>
            </a:r>
          </a:p>
          <a:p>
            <a:endParaRPr lang="en-GB" dirty="0"/>
          </a:p>
          <a:p>
            <a:r>
              <a:rPr lang="en-GB" dirty="0"/>
              <a:t>There is a wealth of literature on the benefits of green spaces and nature on our health and our analysis only adds to the support of these findings. Green spaces provide unquantifiable benefits to our mental and physical health, and their benefits are felt across our entire population. It is clear that these spaces take a key role in improving the health of our residents, and will be vital in the race to tackle obesity and ill-health as a result of inactivity, as well as the ongoing mental health crisis that is being felt nationally</a:t>
            </a:r>
          </a:p>
          <a:p>
            <a:endParaRPr lang="en-GB" dirty="0"/>
          </a:p>
          <a:p>
            <a:r>
              <a:rPr lang="en-GB" dirty="0"/>
              <a:t>Economic Benefits </a:t>
            </a:r>
          </a:p>
          <a:p>
            <a:endParaRPr lang="en-GB" dirty="0"/>
          </a:p>
          <a:p>
            <a:r>
              <a:rPr lang="en-GB" dirty="0"/>
              <a:t>A small number of stories highlighted the economic benefits of green spaces in Birmingham. Much of this highlighted the perhaps surprising wealth of jobs and skills opportunities linked to parks and green spaces, and the range of careers that tie-in to the environment – with many of our younger residents expressing how excited they were to work with animals and the environment in the future. </a:t>
            </a:r>
          </a:p>
          <a:p>
            <a:endParaRPr lang="en-GB" dirty="0"/>
          </a:p>
          <a:p>
            <a:r>
              <a:rPr lang="en-GB" dirty="0"/>
              <a:t>Some stories also highlighted the link between access to parks/nature and economic development, and how closely linked the two outcomes are in Birmingham, with many poorer areas having much lower access to good quality green spaces. Parks are something that everyone should have access too, and addressing these inequalities is key to our work as a City of Nature</a:t>
            </a:r>
          </a:p>
        </p:txBody>
      </p:sp>
      <p:sp>
        <p:nvSpPr>
          <p:cNvPr id="4" name="Slide Number Placeholder 3"/>
          <p:cNvSpPr>
            <a:spLocks noGrp="1"/>
          </p:cNvSpPr>
          <p:nvPr>
            <p:ph type="sldNum" sz="quarter" idx="5"/>
          </p:nvPr>
        </p:nvSpPr>
        <p:spPr/>
        <p:txBody>
          <a:bodyPr/>
          <a:lstStyle/>
          <a:p>
            <a:fld id="{B3E06A9C-740E-49F3-A67C-896586AF5837}" type="slidenum">
              <a:rPr lang="en-GB" smtClean="0"/>
              <a:t>7</a:t>
            </a:fld>
            <a:endParaRPr lang="en-GB"/>
          </a:p>
        </p:txBody>
      </p:sp>
    </p:spTree>
    <p:extLst>
      <p:ext uri="{BB962C8B-B14F-4D97-AF65-F5344CB8AC3E}">
        <p14:creationId xmlns:p14="http://schemas.microsoft.com/office/powerpoint/2010/main" val="1025006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p:txBody>
      </p:sp>
      <p:sp>
        <p:nvSpPr>
          <p:cNvPr id="4" name="Slide Number Placeholder 3"/>
          <p:cNvSpPr>
            <a:spLocks noGrp="1"/>
          </p:cNvSpPr>
          <p:nvPr>
            <p:ph type="sldNum" sz="quarter" idx="5"/>
          </p:nvPr>
        </p:nvSpPr>
        <p:spPr/>
        <p:txBody>
          <a:bodyPr/>
          <a:lstStyle/>
          <a:p>
            <a:fld id="{B3E06A9C-740E-49F3-A67C-896586AF5837}" type="slidenum">
              <a:rPr lang="en-GB" smtClean="0"/>
              <a:t>11</a:t>
            </a:fld>
            <a:endParaRPr lang="en-GB"/>
          </a:p>
        </p:txBody>
      </p:sp>
    </p:spTree>
    <p:extLst>
      <p:ext uri="{BB962C8B-B14F-4D97-AF65-F5344CB8AC3E}">
        <p14:creationId xmlns:p14="http://schemas.microsoft.com/office/powerpoint/2010/main" val="451792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0" i="0" u="none" strike="noStrike" cap="none" normalizeH="0" baseline="0" dirty="0">
                <a:ln>
                  <a:noFill/>
                </a:ln>
                <a:effectLst/>
                <a:latin typeface="Arial" panose="020B0604020202020204" pitchFamily="34" charset="0"/>
                <a:cs typeface="Arial" panose="020B0604020202020204" pitchFamily="34" charset="0"/>
              </a:rPr>
              <a:t>In short, green living is a means of developing sustainable habits in one’s daily life so that their daily routines work alongside the resources of nature instead of depleting them or doing more long-term damage to the environment or ecological system.</a:t>
            </a:r>
            <a:r>
              <a:rPr lang="en-US" altLang="en-US" sz="1200" dirty="0">
                <a:latin typeface="Arial" panose="020B0604020202020204" pitchFamily="34" charset="0"/>
                <a:cs typeface="Arial" panose="020B0604020202020204" pitchFamily="34" charset="0"/>
              </a:rPr>
              <a:t> The most common way that people become more cognizant of the vital aspects to green living are through the need to reduce pollution, to protect our wildlife from going extinct, and to preserve our conservation of natural resources. Predominantly, people recognize that green living can alleviate the rapidly increasing rates of climate change and global warming.” - </a:t>
            </a:r>
            <a:r>
              <a:rPr lang="en-US" altLang="en-US" sz="1200" i="1" dirty="0" err="1">
                <a:latin typeface="Arial" panose="020B0604020202020204" pitchFamily="34" charset="0"/>
                <a:cs typeface="Arial" panose="020B0604020202020204" pitchFamily="34" charset="0"/>
              </a:rPr>
              <a:t>Greenly.Institute</a:t>
            </a:r>
            <a:br>
              <a:rPr lang="en-US" altLang="en-US" sz="1200" dirty="0">
                <a:latin typeface="Arial" panose="020B0604020202020204" pitchFamily="34" charset="0"/>
                <a:cs typeface="Arial" panose="020B0604020202020204" pitchFamily="34" charset="0"/>
              </a:rPr>
            </a:br>
            <a:br>
              <a:rPr lang="en-US" altLang="en-US" sz="2400" dirty="0">
                <a:latin typeface="+mn-lt"/>
              </a:rPr>
            </a:br>
            <a:r>
              <a:rPr lang="en-US" altLang="en-US" sz="1200" dirty="0">
                <a:latin typeface="Arial" panose="020B0604020202020204" pitchFamily="34" charset="0"/>
                <a:cs typeface="Arial" panose="020B0604020202020204" pitchFamily="34" charset="0"/>
              </a:rPr>
              <a:t>So not just Park Champions but we didn’t want to use the term Sustainability Champions; Nature Champions didn’t feel wide enough. The council used the expressions Greener cleaner and Bolder Greener.</a:t>
            </a:r>
            <a:br>
              <a:rPr lang="en-US" altLang="en-US" sz="1200" dirty="0">
                <a:latin typeface="Arial" panose="020B0604020202020204" pitchFamily="34" charset="0"/>
                <a:cs typeface="Arial" panose="020B0604020202020204" pitchFamily="34" charset="0"/>
              </a:rPr>
            </a:b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The term Green Spaces is often used, although many people consulted didn’t know what was meant by that. There is even the negative expression – Green Washing when organisations are trying to appear more sustainable than they are.</a:t>
            </a:r>
            <a:br>
              <a:rPr lang="en-US" altLang="en-US" sz="1200" dirty="0">
                <a:latin typeface="Arial" panose="020B0604020202020204" pitchFamily="34" charset="0"/>
                <a:cs typeface="Arial" panose="020B0604020202020204" pitchFamily="34" charset="0"/>
              </a:rPr>
            </a:b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Planet Champions / Earth Champions sounded like too bigger job, City of Nature Champions – yes but too long.</a:t>
            </a:r>
            <a:br>
              <a:rPr lang="en-US" altLang="en-US" sz="1200" dirty="0">
                <a:latin typeface="Arial" panose="020B0604020202020204" pitchFamily="34" charset="0"/>
                <a:cs typeface="Arial" panose="020B0604020202020204" pitchFamily="34" charset="0"/>
              </a:rPr>
            </a:b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So </a:t>
            </a:r>
            <a:r>
              <a:rPr lang="en-US" altLang="en-US" sz="1200" u="sng" dirty="0">
                <a:latin typeface="Arial" panose="020B0604020202020204" pitchFamily="34" charset="0"/>
                <a:cs typeface="Arial" panose="020B0604020202020204" pitchFamily="34" charset="0"/>
              </a:rPr>
              <a:t>Green </a:t>
            </a:r>
            <a:r>
              <a:rPr lang="en-US" altLang="en-US" sz="1200" dirty="0">
                <a:latin typeface="Arial" panose="020B0604020202020204" pitchFamily="34" charset="0"/>
                <a:cs typeface="Arial" panose="020B0604020202020204" pitchFamily="34" charset="0"/>
              </a:rPr>
              <a:t>Champions it was. </a:t>
            </a:r>
            <a:br>
              <a:rPr lang="en-US" altLang="en-US" sz="12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People who are living and helping other to live more sustainable lives.</a:t>
            </a:r>
            <a:br>
              <a:rPr lang="en-US" altLang="en-US" sz="1200" dirty="0">
                <a:latin typeface="Arial" panose="020B0604020202020204" pitchFamily="34" charset="0"/>
                <a:cs typeface="Arial" panose="020B0604020202020204" pitchFamily="34" charset="0"/>
              </a:rPr>
            </a:br>
            <a:br>
              <a:rPr lang="en-US" altLang="en-US" sz="1200" dirty="0">
                <a:latin typeface="Arial" panose="020B0604020202020204" pitchFamily="34" charset="0"/>
                <a:cs typeface="Arial" panose="020B0604020202020204" pitchFamily="34" charset="0"/>
              </a:rPr>
            </a:b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12</a:t>
            </a:fld>
            <a:endParaRPr lang="en-GB"/>
          </a:p>
        </p:txBody>
      </p:sp>
    </p:spTree>
    <p:extLst>
      <p:ext uri="{BB962C8B-B14F-4D97-AF65-F5344CB8AC3E}">
        <p14:creationId xmlns:p14="http://schemas.microsoft.com/office/powerpoint/2010/main" val="2440769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eaLnBrk="1" fontAlgn="base" hangingPunct="1">
              <a:lnSpc>
                <a:spcPct val="90000"/>
              </a:lnSpc>
              <a:spcBef>
                <a:spcPct val="0"/>
              </a:spcBef>
              <a:spcAft>
                <a:spcPts val="600"/>
              </a:spcAft>
              <a:buClrTx/>
              <a:buSzTx/>
              <a:tabLst/>
            </a:pPr>
            <a:r>
              <a:rPr kumimoji="0" lang="en-US" altLang="en-US" sz="1200" b="0" i="0" u="none" strike="noStrike" cap="none" normalizeH="0" baseline="0" dirty="0">
                <a:ln>
                  <a:noFill/>
                </a:ln>
                <a:effectLst/>
                <a:latin typeface="+mn-lt"/>
              </a:rPr>
              <a:t>Well, to start with in many ways you are. You are interested in the environment and want to do a bit more than you are doing now.</a:t>
            </a:r>
          </a:p>
          <a:p>
            <a:pPr marR="0" lvl="0" eaLnBrk="1" fontAlgn="base" hangingPunct="1">
              <a:lnSpc>
                <a:spcPct val="90000"/>
              </a:lnSpc>
              <a:spcBef>
                <a:spcPct val="0"/>
              </a:spcBef>
              <a:spcAft>
                <a:spcPts val="600"/>
              </a:spcAft>
              <a:buClrTx/>
              <a:buSzTx/>
              <a:tabLst/>
            </a:pPr>
            <a:r>
              <a:rPr kumimoji="0" lang="en-US" altLang="en-US" sz="1200" b="0" i="0" u="none" strike="noStrike" cap="none" normalizeH="0" baseline="0" dirty="0">
                <a:ln>
                  <a:noFill/>
                </a:ln>
                <a:effectLst/>
                <a:latin typeface="+mn-lt"/>
              </a:rPr>
              <a:t>       </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kumimoji="0" lang="en-US" altLang="en-US" sz="1200" b="0" i="0" u="none" strike="noStrike" cap="none" normalizeH="0" baseline="0" dirty="0">
                <a:ln>
                  <a:noFill/>
                </a:ln>
                <a:effectLst/>
                <a:latin typeface="+mn-lt"/>
              </a:rPr>
              <a:t>However, just like Earth Stories in the widest sense of the name Green Champions are people who work as volunteers in their local green spaces with their communities, running Friends Groups, or helping as part of a Friends Group, coordinating food growing or conservation activities or litter picks, leading walks, </a:t>
            </a:r>
            <a:r>
              <a:rPr kumimoji="0" lang="en-US" altLang="en-US" sz="1200" b="0" i="0" u="none" strike="noStrike" cap="none" normalizeH="0" baseline="0" dirty="0" err="1">
                <a:ln>
                  <a:noFill/>
                </a:ln>
                <a:effectLst/>
                <a:latin typeface="+mn-lt"/>
              </a:rPr>
              <a:t>organising</a:t>
            </a:r>
            <a:r>
              <a:rPr kumimoji="0" lang="en-US" altLang="en-US" sz="1200" b="0" i="0" u="none" strike="noStrike" cap="none" normalizeH="0" baseline="0" dirty="0">
                <a:ln>
                  <a:noFill/>
                </a:ln>
                <a:effectLst/>
                <a:latin typeface="+mn-lt"/>
              </a:rPr>
              <a:t> activities or community events in green spaces, running gardening, photography or art workshops, tree wardens, tree planters, eco warriors or tea makers, a person who has a house full of plants or an allotment, advocating, campaigning the list is very long.</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kumimoji="0" lang="en-US" altLang="en-US" sz="1200" b="0" i="0" u="none" strike="noStrike" cap="none" normalizeH="0" baseline="0" dirty="0">
              <a:ln>
                <a:noFill/>
              </a:ln>
              <a:effectLst/>
              <a:latin typeface="+mn-lt"/>
            </a:endParaRP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kumimoji="0" lang="en-US" altLang="en-US" sz="1200" b="0" i="0" u="none" strike="noStrike" cap="none" normalizeH="0" baseline="0" dirty="0">
                <a:ln>
                  <a:noFill/>
                </a:ln>
                <a:effectLst/>
                <a:latin typeface="+mn-lt"/>
              </a:rPr>
              <a:t>There are Green Champions everywhere, in all organisations and communities. </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kumimoji="0" lang="en-US" altLang="en-US" sz="1200" b="0" i="0" u="none" strike="noStrike" cap="none" normalizeH="0" baseline="0" dirty="0">
              <a:ln>
                <a:noFill/>
              </a:ln>
              <a:effectLst/>
              <a:latin typeface="+mn-lt"/>
            </a:endParaRP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kumimoji="0" lang="en-US" altLang="en-US" sz="1200" b="0" i="0" u="none" strike="noStrike" cap="none" normalizeH="0" baseline="0" dirty="0">
                <a:ln>
                  <a:noFill/>
                </a:ln>
                <a:effectLst/>
                <a:latin typeface="+mn-lt"/>
              </a:rPr>
              <a:t>But then we have the Green Champions that sign up to the BCC Green Champion Programme because they want to do a little bit more than they are now, they want to increase their capability or take on more responsibility.</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kumimoji="0" lang="en-US" altLang="en-US" sz="1200" b="0" i="0" u="none" strike="noStrike" cap="none" normalizeH="0" baseline="0" dirty="0">
              <a:ln>
                <a:noFill/>
              </a:ln>
              <a:effectLst/>
              <a:latin typeface="+mn-lt"/>
            </a:endParaRP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kumimoji="0" lang="en-US" altLang="en-US" sz="1200" b="0" i="0" u="none" strike="noStrike" cap="none" normalizeH="0" baseline="0" dirty="0">
                <a:ln>
                  <a:noFill/>
                </a:ln>
                <a:effectLst/>
                <a:latin typeface="+mn-lt"/>
              </a:rPr>
              <a:t>More than </a:t>
            </a:r>
            <a:r>
              <a:rPr kumimoji="0" lang="en-US" altLang="en-US" sz="1200" b="0" i="0" u="none" strike="noStrike" cap="none" normalizeH="0" baseline="0" dirty="0" err="1">
                <a:ln>
                  <a:noFill/>
                </a:ln>
                <a:effectLst/>
                <a:latin typeface="+mn-lt"/>
              </a:rPr>
              <a:t>organisers</a:t>
            </a:r>
            <a:r>
              <a:rPr kumimoji="0" lang="en-US" altLang="en-US" sz="1200" b="0" i="0" u="none" strike="noStrike" cap="none" normalizeH="0" baseline="0" dirty="0">
                <a:ln>
                  <a:noFill/>
                </a:ln>
                <a:effectLst/>
                <a:latin typeface="+mn-lt"/>
              </a:rPr>
              <a:t> or joiners in, they want to be catalysts for change.  They might want to learn how to be a story-tellers or deliver therapeutic gardening sessions, they might want to learn how to share conservation skills or become an urban forester. They want their role to be to get more people outdoors, and bring the outdoors to everyone, connect people to their green spaces and to each other. Together they will aim to tackle the climate &amp; ecological crises by reconnecting people in cities to nature.</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kumimoji="0" lang="en-US" altLang="en-US" sz="1200" b="0" i="0" u="none" strike="noStrike" cap="none" normalizeH="0" baseline="0" dirty="0">
              <a:ln>
                <a:noFill/>
              </a:ln>
              <a:effectLst/>
              <a:latin typeface="+mn-lt"/>
            </a:endParaRP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kumimoji="0" lang="en-US" altLang="en-US" sz="1200" b="0" i="0" u="none" strike="noStrike" cap="none" normalizeH="0" baseline="0" dirty="0">
                <a:ln>
                  <a:noFill/>
                </a:ln>
                <a:effectLst/>
                <a:latin typeface="+mn-lt"/>
              </a:rPr>
              <a:t>They must be over 17 years old (otherwise they are Young Green Champions) they need to live or work in Birmingham and that’s it.</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kumimoji="0" lang="en-US" sz="1200" b="0" i="0" u="none" strike="noStrike" cap="none" normalizeH="0" baseline="0" dirty="0">
              <a:ln>
                <a:noFill/>
              </a:ln>
              <a:effectLst/>
              <a:latin typeface="+mn-lt"/>
            </a:endParaRP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13</a:t>
            </a:fld>
            <a:endParaRPr lang="en-GB"/>
          </a:p>
        </p:txBody>
      </p:sp>
    </p:spTree>
    <p:extLst>
      <p:ext uri="{BB962C8B-B14F-4D97-AF65-F5344CB8AC3E}">
        <p14:creationId xmlns:p14="http://schemas.microsoft.com/office/powerpoint/2010/main" val="2346531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 City of Nature Plan says:</a:t>
            </a:r>
          </a:p>
          <a:p>
            <a:endParaRPr lang="en-GB" sz="1200" dirty="0"/>
          </a:p>
          <a:p>
            <a:r>
              <a:rPr lang="en-GB" sz="1200" dirty="0"/>
              <a:t>• Our most passionate advocates of nature will become Green Champions - recognising the importance of their work looking after our blue and green spaces. </a:t>
            </a:r>
          </a:p>
          <a:p>
            <a:r>
              <a:rPr lang="en-GB" sz="1200" dirty="0"/>
              <a:t>• Our children will learn about the wonders of nature as Young Green Champions. </a:t>
            </a:r>
          </a:p>
          <a:p>
            <a:r>
              <a:rPr lang="en-GB" sz="1200" dirty="0"/>
              <a:t>• Citizens will be encouraged to bring their local green spaces to life using nature focused activities.</a:t>
            </a:r>
          </a:p>
          <a:p>
            <a:endParaRPr lang="en-GB" sz="1200" dirty="0"/>
          </a:p>
          <a:p>
            <a:r>
              <a:rPr lang="en-GB" sz="1200" dirty="0"/>
              <a:t>You can’t do these things without having the skills to do them. We want to offer the opportunities to get these skills. The most important part of the Green Champion idea is that anyone / everyone can be involved in the City of Nature Plan somehow. But we can’t expect that people can just get on with that on their own. So – we want to ensure that if they want to do something (if they aspire to do something) they can find the support they need to achieve that. Not only children and young people but all people.</a:t>
            </a:r>
          </a:p>
          <a:p>
            <a:endParaRPr lang="en-GB" sz="1200" dirty="0"/>
          </a:p>
          <a:p>
            <a:pPr marL="285750" indent="-285750">
              <a:buFont typeface="Arial" panose="020B0604020202020204" pitchFamily="34" charset="0"/>
              <a:buChar char="•"/>
            </a:pPr>
            <a:r>
              <a:rPr lang="en-GB" sz="1200" dirty="0"/>
              <a:t>A list of set opportunities to learn new skills.</a:t>
            </a:r>
          </a:p>
          <a:p>
            <a:pPr marL="285750" indent="-285750">
              <a:buFont typeface="Arial" panose="020B0604020202020204" pitchFamily="34" charset="0"/>
              <a:buChar char="•"/>
            </a:pPr>
            <a:r>
              <a:rPr lang="en-GB" sz="1200" dirty="0"/>
              <a:t>An interview process for free courses.</a:t>
            </a:r>
          </a:p>
          <a:p>
            <a:pPr marL="285750" indent="-285750">
              <a:buFont typeface="Arial" panose="020B0604020202020204" pitchFamily="34" charset="0"/>
              <a:buChar char="•"/>
            </a:pPr>
            <a:r>
              <a:rPr lang="en-GB" sz="1200" dirty="0"/>
              <a:t>Sign up as a long-term volunteer (only if you want to) with any organisation –  Agree to sign up to that organisation’s volunteer process</a:t>
            </a:r>
          </a:p>
          <a:p>
            <a:pPr marL="285750" indent="-285750">
              <a:buFont typeface="Arial" panose="020B0604020202020204" pitchFamily="34" charset="0"/>
              <a:buChar char="•"/>
            </a:pPr>
            <a:r>
              <a:rPr lang="en-GB" sz="1200" dirty="0"/>
              <a:t>Payback social value if you receive a free course, i.e. one / two days volunteering.</a:t>
            </a:r>
          </a:p>
          <a:p>
            <a:pPr marL="285750" indent="-285750">
              <a:buFont typeface="Arial" panose="020B0604020202020204" pitchFamily="34" charset="0"/>
              <a:buChar char="•"/>
            </a:pPr>
            <a:r>
              <a:rPr lang="en-GB" sz="1200" dirty="0"/>
              <a:t>Receive monthly newsletter </a:t>
            </a:r>
          </a:p>
          <a:p>
            <a:pPr marL="285750" indent="-285750">
              <a:buFont typeface="Arial" panose="020B0604020202020204" pitchFamily="34" charset="0"/>
              <a:buChar char="•"/>
            </a:pPr>
            <a:r>
              <a:rPr lang="en-GB" sz="1200" dirty="0"/>
              <a:t>Monthly online meetings.</a:t>
            </a:r>
          </a:p>
          <a:p>
            <a:pPr marL="285750" indent="-285750">
              <a:buFont typeface="Arial" panose="020B0604020202020204" pitchFamily="34" charset="0"/>
              <a:buChar char="•"/>
            </a:pPr>
            <a:r>
              <a:rPr lang="en-GB" sz="1200" dirty="0"/>
              <a:t>Notification of any opportunities, training / jobs etc.</a:t>
            </a:r>
          </a:p>
          <a:p>
            <a:pPr marL="285750" indent="-285750">
              <a:buFont typeface="Arial" panose="020B0604020202020204" pitchFamily="34" charset="0"/>
              <a:buChar char="•"/>
            </a:pPr>
            <a:r>
              <a:rPr lang="en-GB" sz="1200" dirty="0"/>
              <a:t>Invited to an annual in person meeting.</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14</a:t>
            </a:fld>
            <a:endParaRPr lang="en-GB"/>
          </a:p>
        </p:txBody>
      </p:sp>
    </p:spTree>
    <p:extLst>
      <p:ext uri="{BB962C8B-B14F-4D97-AF65-F5344CB8AC3E}">
        <p14:creationId xmlns:p14="http://schemas.microsoft.com/office/powerpoint/2010/main" val="1884116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eaLnBrk="1" fontAlgn="base" hangingPunct="1">
              <a:lnSpc>
                <a:spcPct val="90000"/>
              </a:lnSpc>
              <a:spcBef>
                <a:spcPct val="0"/>
              </a:spcBef>
              <a:spcAft>
                <a:spcPts val="600"/>
              </a:spcAft>
              <a:buClrTx/>
              <a:buSzTx/>
              <a:buFont typeface="Arial" panose="020B0604020202020204" pitchFamily="34" charset="0"/>
              <a:buNone/>
              <a:tabLst/>
            </a:pPr>
            <a:r>
              <a:rPr lang="en-GB" dirty="0"/>
              <a:t>There are currently 72 people that have signed up to be Green Champions.</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lang="en-GB" dirty="0"/>
              <a:t>The Green Champions Programme has not been actively promoted since the end of the Green Champions Pilot last December.</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a:p>
            <a:pPr marL="0" marR="0" lvl="0" indent="0" algn="l" defTabSz="914400" rtl="0" eaLnBrk="1" fontAlgn="base" latinLnBrk="0" hangingPunct="1">
              <a:lnSpc>
                <a:spcPct val="90000"/>
              </a:lnSpc>
              <a:spcBef>
                <a:spcPct val="0"/>
              </a:spcBef>
              <a:spcAft>
                <a:spcPts val="600"/>
              </a:spcAft>
              <a:buClrTx/>
              <a:buSzTx/>
              <a:buFont typeface="Arial" panose="020B0604020202020204" pitchFamily="34" charset="0"/>
              <a:buNone/>
              <a:tabLst/>
              <a:defRPr/>
            </a:pPr>
            <a:r>
              <a:rPr lang="en-GB" dirty="0"/>
              <a:t>We do have monthly online meetings and send out a monthly Newsletter: </a:t>
            </a:r>
            <a:r>
              <a:rPr lang="en-GB" dirty="0">
                <a:hlinkClick r:id="rId3"/>
              </a:rPr>
              <a:t>City of Nature Newsletters 2024 – Naturally Birmingham Future Parks Project</a:t>
            </a:r>
            <a:r>
              <a:rPr lang="en-GB" dirty="0"/>
              <a:t> , but BCC don’t currently have a coordinated training programme.</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lang="en-GB" dirty="0"/>
              <a:t>There are Green Champions in the following wards:</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r>
              <a:rPr lang="en-GB" sz="1800" b="0" i="0" u="none" strike="noStrike" dirty="0">
                <a:solidFill>
                  <a:srgbClr val="000000"/>
                </a:solidFill>
                <a:effectLst/>
                <a:highlight>
                  <a:srgbClr val="FFFFFF"/>
                </a:highlight>
                <a:latin typeface="Calibri" panose="020F0502020204030204" pitchFamily="34" charset="0"/>
              </a:rPr>
              <a:t>Allens Cross,</a:t>
            </a:r>
            <a:r>
              <a:rPr lang="en-GB" dirty="0"/>
              <a:t> </a:t>
            </a:r>
            <a:r>
              <a:rPr lang="en-GB" sz="1800" b="0" i="0" u="none" strike="noStrike" dirty="0">
                <a:solidFill>
                  <a:srgbClr val="000000"/>
                </a:solidFill>
                <a:effectLst/>
                <a:highlight>
                  <a:srgbClr val="FFFFFF"/>
                </a:highlight>
                <a:latin typeface="Calibri" panose="020F0502020204030204" pitchFamily="34" charset="0"/>
              </a:rPr>
              <a:t>Bartley Green,</a:t>
            </a:r>
            <a:r>
              <a:rPr lang="en-GB" dirty="0"/>
              <a:t> </a:t>
            </a:r>
            <a:r>
              <a:rPr lang="en-GB" sz="1800" b="0" i="0" u="none" strike="noStrike" dirty="0" err="1">
                <a:solidFill>
                  <a:srgbClr val="000000"/>
                </a:solidFill>
                <a:effectLst/>
                <a:highlight>
                  <a:srgbClr val="FFFFFF"/>
                </a:highlight>
                <a:latin typeface="Calibri" panose="020F0502020204030204" pitchFamily="34" charset="0"/>
              </a:rPr>
              <a:t>Billesley</a:t>
            </a:r>
            <a:r>
              <a:rPr lang="en-GB" sz="1800" b="0" i="0" u="none" strike="noStrike" dirty="0">
                <a:solidFill>
                  <a:srgbClr val="000000"/>
                </a:solidFill>
                <a:effectLst/>
                <a:highlight>
                  <a:srgbClr val="FFFFFF"/>
                </a:highlight>
                <a:latin typeface="Calibri" panose="020F0502020204030204" pitchFamily="34" charset="0"/>
              </a:rPr>
              <a:t>,</a:t>
            </a:r>
            <a:r>
              <a:rPr lang="en-GB" dirty="0"/>
              <a:t> </a:t>
            </a:r>
            <a:r>
              <a:rPr lang="en-GB" sz="1800" b="0" i="0" u="none" strike="noStrike" dirty="0">
                <a:solidFill>
                  <a:srgbClr val="000000"/>
                </a:solidFill>
                <a:effectLst/>
                <a:latin typeface="Calibri" panose="020F0502020204030204" pitchFamily="34" charset="0"/>
              </a:rPr>
              <a:t>Bordesley &amp; Highgate, </a:t>
            </a:r>
            <a:r>
              <a:rPr lang="en-GB" sz="1800" b="0" i="0" u="none" strike="noStrike" dirty="0" err="1">
                <a:solidFill>
                  <a:srgbClr val="000000"/>
                </a:solidFill>
                <a:effectLst/>
                <a:highlight>
                  <a:srgbClr val="FFFFFF"/>
                </a:highlight>
                <a:latin typeface="Calibri" panose="020F0502020204030204" pitchFamily="34" charset="0"/>
              </a:rPr>
              <a:t>Bournbrook</a:t>
            </a:r>
            <a:r>
              <a:rPr lang="en-GB" sz="1800" b="0" i="0" u="none" strike="noStrike" dirty="0">
                <a:solidFill>
                  <a:srgbClr val="000000"/>
                </a:solidFill>
                <a:effectLst/>
                <a:highlight>
                  <a:srgbClr val="FFFFFF"/>
                </a:highlight>
                <a:latin typeface="Calibri" panose="020F0502020204030204" pitchFamily="34" charset="0"/>
              </a:rPr>
              <a:t> &amp; Selly Park, Brandwood &amp; Kings Heath, Bromford &amp; Hodge Hill, Druids Heath &amp; </a:t>
            </a:r>
            <a:r>
              <a:rPr lang="en-GB" sz="1800" b="0" i="0" u="none" strike="noStrike" dirty="0" err="1">
                <a:solidFill>
                  <a:srgbClr val="000000"/>
                </a:solidFill>
                <a:effectLst/>
                <a:highlight>
                  <a:srgbClr val="FFFFFF"/>
                </a:highlight>
                <a:latin typeface="Calibri" panose="020F0502020204030204" pitchFamily="34" charset="0"/>
              </a:rPr>
              <a:t>Monyhull</a:t>
            </a:r>
            <a:r>
              <a:rPr lang="en-GB" sz="1800" b="0" i="0" u="none" strike="noStrike" dirty="0">
                <a:solidFill>
                  <a:srgbClr val="000000"/>
                </a:solidFill>
                <a:effectLst/>
                <a:highlight>
                  <a:srgbClr val="FFFFFF"/>
                </a:highlight>
                <a:latin typeface="Calibri" panose="020F0502020204030204" pitchFamily="34" charset="0"/>
              </a:rPr>
              <a:t>,</a:t>
            </a:r>
            <a:r>
              <a:rPr lang="en-GB" dirty="0"/>
              <a:t> </a:t>
            </a:r>
            <a:r>
              <a:rPr lang="en-GB" sz="1800" b="0" i="0" u="none" strike="noStrike" dirty="0">
                <a:solidFill>
                  <a:srgbClr val="000000"/>
                </a:solidFill>
                <a:effectLst/>
                <a:highlight>
                  <a:srgbClr val="FFFFFF"/>
                </a:highlight>
                <a:latin typeface="Calibri" panose="020F0502020204030204" pitchFamily="34" charset="0"/>
              </a:rPr>
              <a:t>Edgbaston,</a:t>
            </a:r>
            <a:r>
              <a:rPr lang="en-GB" dirty="0"/>
              <a:t> </a:t>
            </a:r>
            <a:r>
              <a:rPr lang="en-GB" sz="1800" b="0" i="0" u="none" strike="noStrike" dirty="0">
                <a:solidFill>
                  <a:srgbClr val="000000"/>
                </a:solidFill>
                <a:effectLst/>
                <a:highlight>
                  <a:srgbClr val="FFFFFF"/>
                </a:highlight>
                <a:latin typeface="Calibri" panose="020F0502020204030204" pitchFamily="34" charset="0"/>
              </a:rPr>
              <a:t>Glebe Farm &amp; Tile Cross,</a:t>
            </a:r>
            <a:r>
              <a:rPr lang="en-GB" dirty="0"/>
              <a:t> </a:t>
            </a:r>
            <a:r>
              <a:rPr lang="en-GB" sz="1800" b="0" i="0" u="none" strike="noStrike" dirty="0">
                <a:solidFill>
                  <a:srgbClr val="000000"/>
                </a:solidFill>
                <a:effectLst/>
                <a:highlight>
                  <a:srgbClr val="FFFFFF"/>
                </a:highlight>
                <a:latin typeface="Calibri" panose="020F0502020204030204" pitchFamily="34" charset="0"/>
              </a:rPr>
              <a:t>Hall Green North,</a:t>
            </a:r>
            <a:r>
              <a:rPr lang="en-GB" dirty="0"/>
              <a:t> </a:t>
            </a:r>
            <a:r>
              <a:rPr lang="en-GB" sz="1800" b="0" i="0" u="none" strike="noStrike" dirty="0">
                <a:solidFill>
                  <a:srgbClr val="000000"/>
                </a:solidFill>
                <a:effectLst/>
                <a:highlight>
                  <a:srgbClr val="FFFFFF"/>
                </a:highlight>
                <a:latin typeface="Calibri" panose="020F0502020204030204" pitchFamily="34" charset="0"/>
              </a:rPr>
              <a:t>Hall Green South,</a:t>
            </a:r>
            <a:r>
              <a:rPr lang="en-GB" dirty="0"/>
              <a:t> </a:t>
            </a:r>
            <a:r>
              <a:rPr lang="en-GB" sz="1800" b="0" i="0" u="none" strike="noStrike" dirty="0">
                <a:solidFill>
                  <a:srgbClr val="000000"/>
                </a:solidFill>
                <a:effectLst/>
                <a:highlight>
                  <a:srgbClr val="FFFFFF"/>
                </a:highlight>
                <a:latin typeface="Calibri" panose="020F0502020204030204" pitchFamily="34" charset="0"/>
              </a:rPr>
              <a:t>Harborne.</a:t>
            </a:r>
            <a:r>
              <a:rPr lang="en-GB" dirty="0"/>
              <a:t> </a:t>
            </a:r>
            <a:r>
              <a:rPr lang="en-GB" sz="1800" b="0" i="0" u="none" strike="noStrike" dirty="0">
                <a:solidFill>
                  <a:srgbClr val="000000"/>
                </a:solidFill>
                <a:effectLst/>
                <a:highlight>
                  <a:srgbClr val="FFFFFF"/>
                </a:highlight>
                <a:latin typeface="Calibri" panose="020F0502020204030204" pitchFamily="34" charset="0"/>
              </a:rPr>
              <a:t>Heartlands.</a:t>
            </a:r>
            <a:r>
              <a:rPr lang="en-GB" dirty="0"/>
              <a:t> </a:t>
            </a:r>
            <a:r>
              <a:rPr lang="en-GB" sz="1800" b="0" i="0" u="none" strike="noStrike" dirty="0">
                <a:solidFill>
                  <a:srgbClr val="000000"/>
                </a:solidFill>
                <a:effectLst/>
                <a:highlight>
                  <a:srgbClr val="FFFFFF"/>
                </a:highlight>
                <a:latin typeface="Calibri" panose="020F0502020204030204" pitchFamily="34" charset="0"/>
              </a:rPr>
              <a:t>King Standing,</a:t>
            </a:r>
            <a:r>
              <a:rPr lang="en-GB" dirty="0"/>
              <a:t> </a:t>
            </a:r>
            <a:r>
              <a:rPr lang="en-GB" sz="1800" b="0" i="0" u="none" strike="noStrike" dirty="0">
                <a:solidFill>
                  <a:srgbClr val="000000"/>
                </a:solidFill>
                <a:effectLst/>
                <a:highlight>
                  <a:srgbClr val="FFFFFF"/>
                </a:highlight>
                <a:latin typeface="Calibri" panose="020F0502020204030204" pitchFamily="34" charset="0"/>
              </a:rPr>
              <a:t>Kings Heath, Kings Norton South, Kings Norton North,</a:t>
            </a:r>
            <a:r>
              <a:rPr lang="en-GB" dirty="0"/>
              <a:t> </a:t>
            </a:r>
            <a:r>
              <a:rPr lang="en-GB" sz="1800" b="0" i="0" u="none" strike="noStrike" dirty="0">
                <a:solidFill>
                  <a:srgbClr val="000000"/>
                </a:solidFill>
                <a:effectLst/>
                <a:highlight>
                  <a:srgbClr val="FFFFFF"/>
                </a:highlight>
                <a:latin typeface="Calibri" panose="020F0502020204030204" pitchFamily="34" charset="0"/>
              </a:rPr>
              <a:t>Ladywood, Longbridge &amp; West Heath,</a:t>
            </a:r>
            <a:r>
              <a:rPr lang="en-GB" dirty="0"/>
              <a:t> </a:t>
            </a:r>
            <a:r>
              <a:rPr lang="en-GB" sz="1800" b="0" i="0" u="none" strike="noStrike" dirty="0">
                <a:solidFill>
                  <a:srgbClr val="000000"/>
                </a:solidFill>
                <a:effectLst/>
                <a:highlight>
                  <a:srgbClr val="FFFFFF"/>
                </a:highlight>
                <a:latin typeface="Calibri" panose="020F0502020204030204" pitchFamily="34" charset="0"/>
              </a:rPr>
              <a:t>Moseley,</a:t>
            </a:r>
            <a:r>
              <a:rPr lang="en-GB" dirty="0"/>
              <a:t> </a:t>
            </a:r>
            <a:r>
              <a:rPr lang="en-GB" sz="1800" b="0" i="0" u="none" strike="noStrike" dirty="0">
                <a:solidFill>
                  <a:srgbClr val="000000"/>
                </a:solidFill>
                <a:effectLst/>
                <a:highlight>
                  <a:srgbClr val="FFFFFF"/>
                </a:highlight>
                <a:latin typeface="Calibri" panose="020F0502020204030204" pitchFamily="34" charset="0"/>
              </a:rPr>
              <a:t>North Edgbaston,</a:t>
            </a:r>
            <a:r>
              <a:rPr lang="en-GB" dirty="0"/>
              <a:t> </a:t>
            </a:r>
            <a:r>
              <a:rPr lang="en-GB" sz="1800" b="0" i="0" u="none" strike="noStrike" dirty="0">
                <a:solidFill>
                  <a:srgbClr val="000000"/>
                </a:solidFill>
                <a:effectLst/>
                <a:highlight>
                  <a:srgbClr val="FFFFFF"/>
                </a:highlight>
                <a:latin typeface="Calibri" panose="020F0502020204030204" pitchFamily="34" charset="0"/>
              </a:rPr>
              <a:t>Northfield,</a:t>
            </a:r>
            <a:r>
              <a:rPr lang="en-GB" dirty="0"/>
              <a:t> </a:t>
            </a:r>
            <a:r>
              <a:rPr lang="en-GB" sz="1800" b="0" i="0" u="none" strike="noStrike" dirty="0">
                <a:solidFill>
                  <a:srgbClr val="000000"/>
                </a:solidFill>
                <a:effectLst/>
                <a:highlight>
                  <a:srgbClr val="FFFFFF"/>
                </a:highlight>
                <a:latin typeface="Calibri" panose="020F0502020204030204" pitchFamily="34" charset="0"/>
              </a:rPr>
              <a:t>Perry Common,</a:t>
            </a:r>
            <a:r>
              <a:rPr lang="en-GB" dirty="0"/>
              <a:t> </a:t>
            </a:r>
            <a:r>
              <a:rPr lang="en-GB" sz="1800" b="0" i="0" u="none" strike="noStrike" dirty="0">
                <a:solidFill>
                  <a:srgbClr val="000000"/>
                </a:solidFill>
                <a:effectLst/>
                <a:latin typeface="Calibri" panose="020F0502020204030204" pitchFamily="34" charset="0"/>
              </a:rPr>
              <a:t>Pype Hayes,</a:t>
            </a:r>
            <a:r>
              <a:rPr lang="en-GB" dirty="0"/>
              <a:t> </a:t>
            </a:r>
            <a:r>
              <a:rPr lang="en-GB" sz="1800" b="0" i="0" u="none" strike="noStrike" dirty="0">
                <a:solidFill>
                  <a:srgbClr val="000000"/>
                </a:solidFill>
                <a:effectLst/>
                <a:highlight>
                  <a:srgbClr val="FFFFFF"/>
                </a:highlight>
                <a:latin typeface="Calibri" panose="020F0502020204030204" pitchFamily="34" charset="0"/>
              </a:rPr>
              <a:t>Quinton,</a:t>
            </a:r>
            <a:r>
              <a:rPr lang="en-GB" dirty="0"/>
              <a:t> </a:t>
            </a:r>
            <a:r>
              <a:rPr lang="en-GB" sz="1800" b="0" i="0" u="none" strike="noStrike" dirty="0">
                <a:solidFill>
                  <a:srgbClr val="000000"/>
                </a:solidFill>
                <a:effectLst/>
                <a:highlight>
                  <a:srgbClr val="FFFFFF"/>
                </a:highlight>
                <a:latin typeface="Calibri" panose="020F0502020204030204" pitchFamily="34" charset="0"/>
              </a:rPr>
              <a:t>Selly Oak &amp; Highters Heath,</a:t>
            </a:r>
            <a:r>
              <a:rPr lang="en-GB" dirty="0"/>
              <a:t> </a:t>
            </a:r>
            <a:r>
              <a:rPr lang="en-GB" sz="1800" b="0" i="0" u="none" strike="noStrike" dirty="0">
                <a:solidFill>
                  <a:srgbClr val="000000"/>
                </a:solidFill>
                <a:effectLst/>
                <a:highlight>
                  <a:srgbClr val="FFFFFF"/>
                </a:highlight>
                <a:latin typeface="Calibri" panose="020F0502020204030204" pitchFamily="34" charset="0"/>
              </a:rPr>
              <a:t>Soho &amp; Jewellery </a:t>
            </a:r>
            <a:r>
              <a:rPr lang="en-GB" sz="1800" b="0" i="0" u="none" strike="noStrike" dirty="0" err="1">
                <a:solidFill>
                  <a:srgbClr val="000000"/>
                </a:solidFill>
                <a:effectLst/>
                <a:highlight>
                  <a:srgbClr val="FFFFFF"/>
                </a:highlight>
                <a:latin typeface="Calibri" panose="020F0502020204030204" pitchFamily="34" charset="0"/>
              </a:rPr>
              <a:t>Qtr</a:t>
            </a:r>
            <a:r>
              <a:rPr lang="en-GB" sz="1800" b="0" i="0" u="none" strike="noStrike" dirty="0">
                <a:solidFill>
                  <a:srgbClr val="000000"/>
                </a:solidFill>
                <a:effectLst/>
                <a:highlight>
                  <a:srgbClr val="FFFFFF"/>
                </a:highlight>
                <a:latin typeface="Calibri" panose="020F0502020204030204" pitchFamily="34" charset="0"/>
              </a:rPr>
              <a:t>, </a:t>
            </a:r>
            <a:r>
              <a:rPr lang="en-GB" sz="1800" b="0" i="0" u="none" strike="noStrike" dirty="0">
                <a:solidFill>
                  <a:srgbClr val="000000"/>
                </a:solidFill>
                <a:effectLst/>
                <a:latin typeface="Calibri" panose="020F0502020204030204" pitchFamily="34" charset="0"/>
              </a:rPr>
              <a:t>Sparkbrook &amp; Balsall Heath East,</a:t>
            </a:r>
            <a:r>
              <a:rPr lang="en-GB" dirty="0"/>
              <a:t> </a:t>
            </a:r>
            <a:r>
              <a:rPr lang="en-GB" sz="1800" b="0" i="0" u="none" strike="noStrike" dirty="0">
                <a:solidFill>
                  <a:srgbClr val="000000"/>
                </a:solidFill>
                <a:effectLst/>
                <a:highlight>
                  <a:srgbClr val="FFFFFF"/>
                </a:highlight>
                <a:latin typeface="Calibri" panose="020F0502020204030204" pitchFamily="34" charset="0"/>
              </a:rPr>
              <a:t>Sutton &amp; Wylde Green,</a:t>
            </a:r>
            <a:r>
              <a:rPr lang="en-GB" dirty="0"/>
              <a:t> </a:t>
            </a:r>
            <a:r>
              <a:rPr lang="en-GB" sz="1800" b="0" i="0" u="none" strike="noStrike" dirty="0">
                <a:solidFill>
                  <a:srgbClr val="000000"/>
                </a:solidFill>
                <a:effectLst/>
                <a:highlight>
                  <a:srgbClr val="FFFFFF"/>
                </a:highlight>
                <a:latin typeface="Calibri" panose="020F0502020204030204" pitchFamily="34" charset="0"/>
              </a:rPr>
              <a:t>Sutton Four Oaks,</a:t>
            </a:r>
            <a:r>
              <a:rPr lang="en-GB" dirty="0"/>
              <a:t> </a:t>
            </a:r>
            <a:r>
              <a:rPr lang="en-GB" sz="1800" b="0" i="0" u="none" strike="noStrike" dirty="0">
                <a:solidFill>
                  <a:srgbClr val="000000"/>
                </a:solidFill>
                <a:effectLst/>
                <a:highlight>
                  <a:srgbClr val="FFFFFF"/>
                </a:highlight>
                <a:latin typeface="Calibri" panose="020F0502020204030204" pitchFamily="34" charset="0"/>
              </a:rPr>
              <a:t>Sutton </a:t>
            </a:r>
            <a:r>
              <a:rPr lang="en-GB" sz="1800" b="0" i="0" u="none" strike="noStrike" dirty="0" err="1">
                <a:solidFill>
                  <a:srgbClr val="000000"/>
                </a:solidFill>
                <a:effectLst/>
                <a:highlight>
                  <a:srgbClr val="FFFFFF"/>
                </a:highlight>
                <a:latin typeface="Calibri" panose="020F0502020204030204" pitchFamily="34" charset="0"/>
              </a:rPr>
              <a:t>Reddicap</a:t>
            </a:r>
            <a:r>
              <a:rPr lang="en-GB" sz="1800" b="0" i="0" u="none" strike="noStrike" dirty="0">
                <a:solidFill>
                  <a:srgbClr val="000000"/>
                </a:solidFill>
                <a:effectLst/>
                <a:highlight>
                  <a:srgbClr val="FFFFFF"/>
                </a:highlight>
                <a:latin typeface="Calibri" panose="020F0502020204030204" pitchFamily="34" charset="0"/>
              </a:rPr>
              <a:t>,</a:t>
            </a:r>
            <a:r>
              <a:rPr lang="en-GB" dirty="0"/>
              <a:t> </a:t>
            </a:r>
            <a:r>
              <a:rPr lang="en-GB" sz="1800" b="0" i="0" u="none" strike="noStrike" dirty="0">
                <a:solidFill>
                  <a:srgbClr val="000000"/>
                </a:solidFill>
                <a:effectLst/>
                <a:highlight>
                  <a:srgbClr val="FFFFFF"/>
                </a:highlight>
                <a:latin typeface="Calibri" panose="020F0502020204030204" pitchFamily="34" charset="0"/>
              </a:rPr>
              <a:t>Sutton Vesey,</a:t>
            </a:r>
            <a:r>
              <a:rPr lang="en-GB" dirty="0"/>
              <a:t> </a:t>
            </a:r>
            <a:r>
              <a:rPr lang="en-GB" sz="1800" b="0" i="0" u="none" strike="noStrike" dirty="0" err="1">
                <a:solidFill>
                  <a:srgbClr val="000000"/>
                </a:solidFill>
                <a:effectLst/>
                <a:highlight>
                  <a:srgbClr val="FFFFFF"/>
                </a:highlight>
                <a:latin typeface="Calibri" panose="020F0502020204030204" pitchFamily="34" charset="0"/>
              </a:rPr>
              <a:t>Tyseley</a:t>
            </a:r>
            <a:r>
              <a:rPr lang="en-GB" sz="1800" b="0" i="0" u="none" strike="noStrike" dirty="0">
                <a:solidFill>
                  <a:srgbClr val="000000"/>
                </a:solidFill>
                <a:effectLst/>
                <a:highlight>
                  <a:srgbClr val="FFFFFF"/>
                </a:highlight>
                <a:latin typeface="Calibri" panose="020F0502020204030204" pitchFamily="34" charset="0"/>
              </a:rPr>
              <a:t> &amp; Hay Mills,</a:t>
            </a:r>
            <a:r>
              <a:rPr lang="en-GB" dirty="0"/>
              <a:t> </a:t>
            </a:r>
            <a:r>
              <a:rPr lang="en-GB" sz="1800" b="0" i="0" u="none" strike="noStrike" dirty="0" err="1">
                <a:solidFill>
                  <a:srgbClr val="000000"/>
                </a:solidFill>
                <a:effectLst/>
                <a:highlight>
                  <a:srgbClr val="FFFFFF"/>
                </a:highlight>
                <a:latin typeface="Calibri" panose="020F0502020204030204" pitchFamily="34" charset="0"/>
              </a:rPr>
              <a:t>Weoley</a:t>
            </a:r>
            <a:r>
              <a:rPr lang="en-GB" sz="1800" b="0" i="0" u="none" strike="noStrike" dirty="0">
                <a:solidFill>
                  <a:srgbClr val="000000"/>
                </a:solidFill>
                <a:effectLst/>
                <a:highlight>
                  <a:srgbClr val="FFFFFF"/>
                </a:highlight>
                <a:latin typeface="Calibri" panose="020F0502020204030204" pitchFamily="34" charset="0"/>
              </a:rPr>
              <a:t> &amp; Selly Oak,</a:t>
            </a:r>
            <a:r>
              <a:rPr lang="en-GB" dirty="0"/>
              <a:t> </a:t>
            </a:r>
            <a:r>
              <a:rPr lang="en-GB" sz="1800" b="0" i="0" u="none" strike="noStrike" dirty="0">
                <a:solidFill>
                  <a:srgbClr val="000000"/>
                </a:solidFill>
                <a:effectLst/>
                <a:latin typeface="Calibri" panose="020F0502020204030204" pitchFamily="34" charset="0"/>
              </a:rPr>
              <a:t>Yardley East.</a:t>
            </a:r>
            <a:r>
              <a:rPr lang="en-GB" dirty="0"/>
              <a:t> </a:t>
            </a:r>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a:p>
            <a:pPr marL="0" marR="0" lvl="0" indent="0" eaLnBrk="1" fontAlgn="base" hangingPunct="1">
              <a:lnSpc>
                <a:spcPct val="90000"/>
              </a:lnSpc>
              <a:spcBef>
                <a:spcPct val="0"/>
              </a:spcBef>
              <a:spcAft>
                <a:spcPts val="600"/>
              </a:spcAft>
              <a:buClrTx/>
              <a:buSzTx/>
              <a:buFont typeface="Arial" panose="020B0604020202020204" pitchFamily="34" charset="0"/>
              <a:buNone/>
              <a:tabLst/>
            </a:pP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15</a:t>
            </a:fld>
            <a:endParaRPr lang="en-GB"/>
          </a:p>
        </p:txBody>
      </p:sp>
    </p:spTree>
    <p:extLst>
      <p:ext uri="{BB962C8B-B14F-4D97-AF65-F5344CB8AC3E}">
        <p14:creationId xmlns:p14="http://schemas.microsoft.com/office/powerpoint/2010/main" val="1547598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16</a:t>
            </a:fld>
            <a:endParaRPr lang="en-GB"/>
          </a:p>
        </p:txBody>
      </p:sp>
    </p:spTree>
    <p:extLst>
      <p:ext uri="{BB962C8B-B14F-4D97-AF65-F5344CB8AC3E}">
        <p14:creationId xmlns:p14="http://schemas.microsoft.com/office/powerpoint/2010/main" val="4008541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300" b="1" dirty="0">
                <a:latin typeface="Arial" panose="020B0604020202020204" pitchFamily="34" charset="0"/>
                <a:cs typeface="Arial" panose="020B0604020202020204" pitchFamily="34" charset="0"/>
              </a:rPr>
              <a:t>1. </a:t>
            </a:r>
            <a:r>
              <a:rPr lang="en-US" sz="1300" b="1" dirty="0">
                <a:effectLst/>
                <a:latin typeface="Arial" panose="020B0604020202020204" pitchFamily="34" charset="0"/>
                <a:cs typeface="Arial" panose="020B0604020202020204" pitchFamily="34" charset="0"/>
              </a:rPr>
              <a:t>Program Structure</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b="1" dirty="0">
                <a:effectLst/>
                <a:latin typeface="Arial" panose="020B0604020202020204" pitchFamily="34" charset="0"/>
                <a:cs typeface="Arial" panose="020B0604020202020204" pitchFamily="34" charset="0"/>
              </a:rPr>
              <a:t>Leadership and Coordination</a:t>
            </a:r>
          </a:p>
          <a:p>
            <a:pPr>
              <a:lnSpc>
                <a:spcPct val="90000"/>
              </a:lnSpc>
              <a:spcAft>
                <a:spcPts val="600"/>
              </a:spcAft>
            </a:pPr>
            <a:endParaRPr lang="en-US" sz="1200" dirty="0">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Program Coordinator:</a:t>
            </a:r>
          </a:p>
          <a:p>
            <a:pPr>
              <a:lnSpc>
                <a:spcPct val="90000"/>
              </a:lnSpc>
              <a:spcAft>
                <a:spcPts val="600"/>
              </a:spcAft>
            </a:pPr>
            <a:r>
              <a:rPr lang="en-US" sz="1200" dirty="0">
                <a:effectLst/>
                <a:latin typeface="Arial" panose="020B0604020202020204" pitchFamily="34" charset="0"/>
                <a:cs typeface="Arial" panose="020B0604020202020204" pitchFamily="34" charset="0"/>
              </a:rPr>
              <a:t>     - Oversees the Green Champions Programme.</a:t>
            </a:r>
          </a:p>
          <a:p>
            <a:pPr>
              <a:lnSpc>
                <a:spcPct val="90000"/>
              </a:lnSpc>
              <a:spcAft>
                <a:spcPts val="600"/>
              </a:spcAft>
            </a:pPr>
            <a:r>
              <a:rPr lang="en-US" sz="1200" dirty="0">
                <a:effectLst/>
                <a:latin typeface="Arial" panose="020B0604020202020204" pitchFamily="34" charset="0"/>
                <a:cs typeface="Arial" panose="020B0604020202020204" pitchFamily="34" charset="0"/>
              </a:rPr>
              <a:t>     - Acts as the main point of contact for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 Provides resources, guidance, and support.</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Steering Committee:</a:t>
            </a:r>
          </a:p>
          <a:p>
            <a:pPr>
              <a:lnSpc>
                <a:spcPct val="90000"/>
              </a:lnSpc>
              <a:spcAft>
                <a:spcPts val="600"/>
              </a:spcAft>
            </a:pPr>
            <a:r>
              <a:rPr lang="en-US" sz="1200" dirty="0">
                <a:effectLst/>
                <a:latin typeface="Arial" panose="020B0604020202020204" pitchFamily="34" charset="0"/>
                <a:cs typeface="Arial" panose="020B0604020202020204" pitchFamily="34" charset="0"/>
              </a:rPr>
              <a:t>     - Composed of senior leaders, </a:t>
            </a:r>
            <a:r>
              <a:rPr lang="en-US" sz="1200" dirty="0">
                <a:latin typeface="Arial" panose="020B0604020202020204" pitchFamily="34" charset="0"/>
                <a:cs typeface="Arial" panose="020B0604020202020204" pitchFamily="34" charset="0"/>
              </a:rPr>
              <a:t>green</a:t>
            </a:r>
            <a:r>
              <a:rPr lang="en-US" sz="1200" dirty="0">
                <a:effectLst/>
                <a:latin typeface="Arial" panose="020B0604020202020204" pitchFamily="34" charset="0"/>
                <a:cs typeface="Arial" panose="020B0604020202020204" pitchFamily="34" charset="0"/>
              </a:rPr>
              <a:t> experts, and representatives from various departments and organisations.</a:t>
            </a:r>
          </a:p>
          <a:p>
            <a:pPr>
              <a:lnSpc>
                <a:spcPct val="90000"/>
              </a:lnSpc>
              <a:spcAft>
                <a:spcPts val="600"/>
              </a:spcAft>
            </a:pPr>
            <a:r>
              <a:rPr lang="en-US" sz="1200" dirty="0">
                <a:effectLst/>
                <a:latin typeface="Arial" panose="020B0604020202020204" pitchFamily="34" charset="0"/>
                <a:cs typeface="Arial" panose="020B0604020202020204" pitchFamily="34" charset="0"/>
              </a:rPr>
              <a:t>     - Provides strategic direction and aligns the program with organizational goals.</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b="1" dirty="0">
                <a:effectLst/>
                <a:latin typeface="Arial" panose="020B0604020202020204" pitchFamily="34" charset="0"/>
                <a:cs typeface="Arial" panose="020B0604020202020204" pitchFamily="34" charset="0"/>
              </a:rPr>
              <a:t>2. Green Champions Roles</a:t>
            </a:r>
          </a:p>
          <a:p>
            <a:pPr>
              <a:lnSpc>
                <a:spcPct val="90000"/>
              </a:lnSpc>
              <a:spcAft>
                <a:spcPts val="600"/>
              </a:spcAft>
            </a:pPr>
            <a:endParaRPr lang="en-US" sz="1200" b="1"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Green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 </a:t>
            </a:r>
            <a:r>
              <a:rPr lang="en-US" sz="1200" u="sng" dirty="0">
                <a:effectLst/>
                <a:latin typeface="Arial" panose="020B0604020202020204" pitchFamily="34" charset="0"/>
                <a:cs typeface="Arial" panose="020B0604020202020204" pitchFamily="34" charset="0"/>
              </a:rPr>
              <a:t>Volunteers</a:t>
            </a:r>
            <a:r>
              <a:rPr lang="en-US" sz="1200" dirty="0">
                <a:effectLst/>
                <a:latin typeface="Arial" panose="020B0604020202020204" pitchFamily="34" charset="0"/>
                <a:cs typeface="Arial" panose="020B0604020202020204" pitchFamily="34" charset="0"/>
              </a:rPr>
              <a:t> from different organisations, BCC departments or community groups or individuals.</a:t>
            </a:r>
          </a:p>
          <a:p>
            <a:pPr>
              <a:lnSpc>
                <a:spcPct val="90000"/>
              </a:lnSpc>
              <a:spcAft>
                <a:spcPts val="600"/>
              </a:spcAft>
            </a:pPr>
            <a:r>
              <a:rPr lang="en-US" sz="1200" dirty="0">
                <a:effectLst/>
                <a:latin typeface="Arial" panose="020B0604020202020204" pitchFamily="34" charset="0"/>
                <a:cs typeface="Arial" panose="020B0604020202020204" pitchFamily="34" charset="0"/>
              </a:rPr>
              <a:t>     - Act as advocates, leading or delivering green initiatives within their “teams”.</a:t>
            </a:r>
          </a:p>
          <a:p>
            <a:pPr>
              <a:lnSpc>
                <a:spcPct val="90000"/>
              </a:lnSpc>
              <a:spcAft>
                <a:spcPts val="600"/>
              </a:spcAft>
            </a:pPr>
            <a:r>
              <a:rPr lang="en-US" sz="1200" dirty="0">
                <a:effectLst/>
                <a:latin typeface="Arial" panose="020B0604020202020204" pitchFamily="34" charset="0"/>
                <a:cs typeface="Arial" panose="020B0604020202020204" pitchFamily="34" charset="0"/>
              </a:rPr>
              <a:t>     - Encourage colleagues or wider community to adopt City of Nature practices.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Green Champi</a:t>
            </a:r>
            <a:r>
              <a:rPr lang="en-US" sz="1200" dirty="0">
                <a:latin typeface="Arial" panose="020B0604020202020204" pitchFamily="34" charset="0"/>
                <a:cs typeface="Arial" panose="020B0604020202020204" pitchFamily="34" charset="0"/>
              </a:rPr>
              <a:t>on </a:t>
            </a:r>
            <a:r>
              <a:rPr lang="en-US" sz="1200" i="1" dirty="0">
                <a:latin typeface="Arial" panose="020B0604020202020204" pitchFamily="34" charset="0"/>
                <a:cs typeface="Arial" panose="020B0604020202020204" pitchFamily="34" charset="0"/>
              </a:rPr>
              <a:t>Leaders</a:t>
            </a:r>
            <a:r>
              <a:rPr lang="en-US" sz="1200" dirty="0">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a:t>
            </a:r>
            <a:r>
              <a:rPr lang="en-US" sz="1200" dirty="0">
                <a:effectLst/>
                <a:latin typeface="Arial" panose="020B0604020202020204" pitchFamily="34" charset="0"/>
                <a:cs typeface="Arial" panose="020B0604020202020204" pitchFamily="34" charset="0"/>
              </a:rPr>
              <a:t>hampions who provide mentorship to others.</a:t>
            </a:r>
          </a:p>
          <a:p>
            <a:pPr>
              <a:lnSpc>
                <a:spcPct val="90000"/>
              </a:lnSpc>
              <a:spcAft>
                <a:spcPts val="600"/>
              </a:spcAft>
            </a:pPr>
            <a:r>
              <a:rPr lang="en-US" sz="1200" dirty="0">
                <a:effectLst/>
                <a:latin typeface="Arial" panose="020B0604020202020204" pitchFamily="34" charset="0"/>
                <a:cs typeface="Arial" panose="020B0604020202020204" pitchFamily="34" charset="0"/>
              </a:rPr>
              <a:t>     - Liaise between champions and the steering committee.</a:t>
            </a:r>
          </a:p>
          <a:p>
            <a:pPr>
              <a:lnSpc>
                <a:spcPct val="90000"/>
              </a:lnSpc>
              <a:spcAft>
                <a:spcPts val="600"/>
              </a:spcAft>
            </a:pPr>
            <a:r>
              <a:rPr lang="en-US" sz="1200" dirty="0">
                <a:effectLst/>
                <a:latin typeface="Arial" panose="020B0604020202020204" pitchFamily="34" charset="0"/>
                <a:cs typeface="Arial" panose="020B0604020202020204" pitchFamily="34" charset="0"/>
              </a:rPr>
              <a:t>     - Lead larger, cross-departmental / community initiatives.</a:t>
            </a: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17</a:t>
            </a:fld>
            <a:endParaRPr lang="en-GB"/>
          </a:p>
        </p:txBody>
      </p:sp>
    </p:spTree>
    <p:extLst>
      <p:ext uri="{BB962C8B-B14F-4D97-AF65-F5344CB8AC3E}">
        <p14:creationId xmlns:p14="http://schemas.microsoft.com/office/powerpoint/2010/main" val="592270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200" b="1" dirty="0">
                <a:effectLst/>
              </a:rPr>
              <a:t>3. Recruitment and Selection of Leaders</a:t>
            </a:r>
          </a:p>
          <a:p>
            <a:pPr indent="-228600">
              <a:lnSpc>
                <a:spcPct val="90000"/>
              </a:lnSpc>
              <a:spcAft>
                <a:spcPts val="600"/>
              </a:spcAft>
              <a:buFont typeface="Arial" panose="020B0604020202020204" pitchFamily="34" charset="0"/>
              <a:buChar char="•"/>
            </a:pPr>
            <a:endParaRPr lang="en-US" sz="1200" dirty="0">
              <a:effectLst/>
            </a:endParaRPr>
          </a:p>
          <a:p>
            <a:pPr>
              <a:lnSpc>
                <a:spcPct val="90000"/>
              </a:lnSpc>
              <a:spcAft>
                <a:spcPts val="600"/>
              </a:spcAft>
            </a:pPr>
            <a:r>
              <a:rPr lang="en-US" sz="1200" dirty="0">
                <a:effectLst/>
              </a:rPr>
              <a:t> Open Call for Volunteers</a:t>
            </a:r>
          </a:p>
          <a:p>
            <a:pPr>
              <a:lnSpc>
                <a:spcPct val="90000"/>
              </a:lnSpc>
              <a:spcAft>
                <a:spcPts val="600"/>
              </a:spcAft>
            </a:pPr>
            <a:r>
              <a:rPr lang="en-US" sz="1200" dirty="0">
                <a:effectLst/>
              </a:rPr>
              <a:t>     - Invite employees or community members to join the program.</a:t>
            </a:r>
          </a:p>
          <a:p>
            <a:pPr>
              <a:lnSpc>
                <a:spcPct val="90000"/>
              </a:lnSpc>
              <a:spcAft>
                <a:spcPts val="600"/>
              </a:spcAft>
            </a:pPr>
            <a:r>
              <a:rPr lang="en-US" sz="1200" dirty="0">
                <a:effectLst/>
              </a:rPr>
              <a:t>     - Highlight the benefits of participation, such as skill development and networking.</a:t>
            </a:r>
          </a:p>
          <a:p>
            <a:pPr>
              <a:lnSpc>
                <a:spcPct val="90000"/>
              </a:lnSpc>
              <a:spcAft>
                <a:spcPts val="600"/>
              </a:spcAft>
            </a:pPr>
            <a:r>
              <a:rPr lang="en-US" sz="1200" dirty="0">
                <a:effectLst/>
              </a:rPr>
              <a:t>   </a:t>
            </a:r>
          </a:p>
          <a:p>
            <a:pPr>
              <a:lnSpc>
                <a:spcPct val="90000"/>
              </a:lnSpc>
              <a:spcAft>
                <a:spcPts val="600"/>
              </a:spcAft>
            </a:pPr>
            <a:r>
              <a:rPr lang="en-US" sz="1200" dirty="0">
                <a:effectLst/>
              </a:rPr>
              <a:t>  Nomination Process </a:t>
            </a:r>
          </a:p>
          <a:p>
            <a:pPr>
              <a:lnSpc>
                <a:spcPct val="90000"/>
              </a:lnSpc>
              <a:spcAft>
                <a:spcPts val="600"/>
              </a:spcAft>
            </a:pPr>
            <a:r>
              <a:rPr lang="en-US" sz="1200" dirty="0">
                <a:effectLst/>
              </a:rPr>
              <a:t>     - Allow departments or teams to nominate individuals who are passionate about sustainability.</a:t>
            </a:r>
          </a:p>
          <a:p>
            <a:pPr>
              <a:lnSpc>
                <a:spcPct val="90000"/>
              </a:lnSpc>
              <a:spcAft>
                <a:spcPts val="600"/>
              </a:spcAft>
            </a:pPr>
            <a:r>
              <a:rPr lang="en-US" sz="1200" dirty="0">
                <a:effectLst/>
              </a:rPr>
              <a:t>     - Consider diversity in roles, departments, and expertise.</a:t>
            </a:r>
          </a:p>
          <a:p>
            <a:pPr>
              <a:lnSpc>
                <a:spcPct val="90000"/>
              </a:lnSpc>
              <a:spcAft>
                <a:spcPts val="600"/>
              </a:spcAft>
            </a:pPr>
            <a:r>
              <a:rPr lang="en-US" sz="1200" dirty="0">
                <a:effectLst/>
              </a:rPr>
              <a:t> </a:t>
            </a:r>
          </a:p>
          <a:p>
            <a:pPr>
              <a:lnSpc>
                <a:spcPct val="90000"/>
              </a:lnSpc>
              <a:spcAft>
                <a:spcPts val="600"/>
              </a:spcAft>
            </a:pPr>
            <a:r>
              <a:rPr lang="en-US" sz="1200" dirty="0">
                <a:effectLst/>
              </a:rPr>
              <a:t>   Selection Criteria</a:t>
            </a:r>
          </a:p>
          <a:p>
            <a:pPr>
              <a:lnSpc>
                <a:spcPct val="90000"/>
              </a:lnSpc>
              <a:spcAft>
                <a:spcPts val="600"/>
              </a:spcAft>
            </a:pPr>
            <a:r>
              <a:rPr lang="en-US" sz="1200" dirty="0">
                <a:effectLst/>
              </a:rPr>
              <a:t>     - Enthusiasm for sustainability.</a:t>
            </a:r>
          </a:p>
          <a:p>
            <a:pPr>
              <a:lnSpc>
                <a:spcPct val="90000"/>
              </a:lnSpc>
              <a:spcAft>
                <a:spcPts val="600"/>
              </a:spcAft>
            </a:pPr>
            <a:r>
              <a:rPr lang="en-US" sz="1200" dirty="0">
                <a:effectLst/>
              </a:rPr>
              <a:t>     - Ability to influence others.</a:t>
            </a:r>
          </a:p>
          <a:p>
            <a:pPr>
              <a:lnSpc>
                <a:spcPct val="90000"/>
              </a:lnSpc>
              <a:spcAft>
                <a:spcPts val="600"/>
              </a:spcAft>
            </a:pPr>
            <a:r>
              <a:rPr lang="en-US" sz="1200" dirty="0">
                <a:effectLst/>
              </a:rPr>
              <a:t>     - Commitment to the organization’s environmental goals.</a:t>
            </a:r>
          </a:p>
          <a:p>
            <a:pPr>
              <a:lnSpc>
                <a:spcPct val="90000"/>
              </a:lnSpc>
              <a:spcAft>
                <a:spcPts val="600"/>
              </a:spcAft>
            </a:pPr>
            <a:r>
              <a:rPr lang="en-US" sz="1200" dirty="0">
                <a:effectLst/>
              </a:rPr>
              <a:t> </a:t>
            </a:r>
          </a:p>
          <a:p>
            <a:pPr>
              <a:lnSpc>
                <a:spcPct val="90000"/>
              </a:lnSpc>
              <a:spcAft>
                <a:spcPts val="600"/>
              </a:spcAft>
            </a:pPr>
            <a:r>
              <a:rPr lang="en-US" sz="1200" b="1" dirty="0">
                <a:effectLst/>
              </a:rPr>
              <a:t>4. Training and Development</a:t>
            </a:r>
          </a:p>
          <a:p>
            <a:pPr>
              <a:lnSpc>
                <a:spcPct val="90000"/>
              </a:lnSpc>
              <a:spcAft>
                <a:spcPts val="600"/>
              </a:spcAft>
            </a:pPr>
            <a:endParaRPr lang="en-US" sz="1200" b="1" dirty="0">
              <a:effectLst/>
            </a:endParaRPr>
          </a:p>
          <a:p>
            <a:pPr>
              <a:lnSpc>
                <a:spcPct val="90000"/>
              </a:lnSpc>
              <a:spcAft>
                <a:spcPts val="600"/>
              </a:spcAft>
            </a:pPr>
            <a:r>
              <a:rPr lang="en-US" sz="1200" dirty="0">
                <a:effectLst/>
              </a:rPr>
              <a:t>    Introductory Workshops</a:t>
            </a:r>
          </a:p>
          <a:p>
            <a:pPr>
              <a:lnSpc>
                <a:spcPct val="90000"/>
              </a:lnSpc>
              <a:spcAft>
                <a:spcPts val="600"/>
              </a:spcAft>
            </a:pPr>
            <a:r>
              <a:rPr lang="en-US" sz="1200" dirty="0">
                <a:effectLst/>
              </a:rPr>
              <a:t>     - Provide an overview of sustainability principles and the organization’s environmental goals.</a:t>
            </a:r>
          </a:p>
          <a:p>
            <a:pPr>
              <a:lnSpc>
                <a:spcPct val="90000"/>
              </a:lnSpc>
              <a:spcAft>
                <a:spcPts val="600"/>
              </a:spcAft>
            </a:pPr>
            <a:r>
              <a:rPr lang="en-US" sz="1200" dirty="0">
                <a:effectLst/>
              </a:rPr>
              <a:t>     - Teach champions how to identify opportunities for improvement and initiate projects.</a:t>
            </a:r>
          </a:p>
          <a:p>
            <a:pPr>
              <a:lnSpc>
                <a:spcPct val="90000"/>
              </a:lnSpc>
              <a:spcAft>
                <a:spcPts val="600"/>
              </a:spcAft>
            </a:pPr>
            <a:r>
              <a:rPr lang="en-US" sz="1200" dirty="0">
                <a:effectLst/>
              </a:rPr>
              <a:t>   </a:t>
            </a:r>
          </a:p>
          <a:p>
            <a:pPr>
              <a:lnSpc>
                <a:spcPct val="90000"/>
              </a:lnSpc>
              <a:spcAft>
                <a:spcPts val="600"/>
              </a:spcAft>
            </a:pPr>
            <a:r>
              <a:rPr lang="en-US" sz="1200" dirty="0">
                <a:effectLst/>
              </a:rPr>
              <a:t>    Specialized Training</a:t>
            </a:r>
          </a:p>
          <a:p>
            <a:pPr>
              <a:lnSpc>
                <a:spcPct val="90000"/>
              </a:lnSpc>
              <a:spcAft>
                <a:spcPts val="600"/>
              </a:spcAft>
            </a:pPr>
            <a:r>
              <a:rPr lang="en-US" sz="1200" dirty="0">
                <a:effectLst/>
              </a:rPr>
              <a:t>     - Offer </a:t>
            </a:r>
            <a:r>
              <a:rPr lang="en-US" sz="1200" dirty="0"/>
              <a:t>free to join </a:t>
            </a:r>
            <a:r>
              <a:rPr lang="en-US" sz="1200" dirty="0">
                <a:effectLst/>
              </a:rPr>
              <a:t>modules on City of Nature Themes.      </a:t>
            </a:r>
          </a:p>
          <a:p>
            <a:pPr>
              <a:lnSpc>
                <a:spcPct val="90000"/>
              </a:lnSpc>
              <a:spcAft>
                <a:spcPts val="600"/>
              </a:spcAft>
            </a:pPr>
            <a:r>
              <a:rPr lang="en-US" sz="1200" dirty="0">
                <a:effectLst/>
              </a:rPr>
              <a:t>     - Provide tools and resources, binoculars, bat detectors, litter pickers, ID sheets. First Aid Kits etc.</a:t>
            </a:r>
          </a:p>
          <a:p>
            <a:pPr>
              <a:lnSpc>
                <a:spcPct val="90000"/>
              </a:lnSpc>
              <a:spcAft>
                <a:spcPts val="600"/>
              </a:spcAft>
            </a:pPr>
            <a:r>
              <a:rPr lang="en-US" sz="1200" dirty="0">
                <a:effectLst/>
              </a:rPr>
              <a:t> </a:t>
            </a:r>
          </a:p>
          <a:p>
            <a:pPr>
              <a:lnSpc>
                <a:spcPct val="90000"/>
              </a:lnSpc>
              <a:spcAft>
                <a:spcPts val="600"/>
              </a:spcAft>
            </a:pPr>
            <a:r>
              <a:rPr lang="en-US" sz="1200" dirty="0">
                <a:effectLst/>
              </a:rPr>
              <a:t>    Ongoing Learning</a:t>
            </a:r>
          </a:p>
          <a:p>
            <a:pPr>
              <a:lnSpc>
                <a:spcPct val="90000"/>
              </a:lnSpc>
              <a:spcAft>
                <a:spcPts val="600"/>
              </a:spcAft>
            </a:pPr>
            <a:r>
              <a:rPr lang="en-US" sz="1200" dirty="0">
                <a:effectLst/>
              </a:rPr>
              <a:t>     - Organize regular webinars, guest lectures, and field trips to enhance champions' knowledge.</a:t>
            </a:r>
          </a:p>
          <a:p>
            <a:pPr>
              <a:lnSpc>
                <a:spcPct val="90000"/>
              </a:lnSpc>
              <a:spcAft>
                <a:spcPts val="600"/>
              </a:spcAft>
            </a:pPr>
            <a:r>
              <a:rPr lang="en-US" sz="1200" dirty="0">
                <a:effectLst/>
              </a:rPr>
              <a:t>     - Encourage champions to share experiences and best practices.</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18</a:t>
            </a:fld>
            <a:endParaRPr lang="en-GB"/>
          </a:p>
        </p:txBody>
      </p:sp>
    </p:spTree>
    <p:extLst>
      <p:ext uri="{BB962C8B-B14F-4D97-AF65-F5344CB8AC3E}">
        <p14:creationId xmlns:p14="http://schemas.microsoft.com/office/powerpoint/2010/main" val="2463504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200" b="1" dirty="0">
                <a:effectLst/>
                <a:latin typeface="Arial" panose="020B0604020202020204" pitchFamily="34" charset="0"/>
                <a:cs typeface="Arial" panose="020B0604020202020204" pitchFamily="34" charset="0"/>
              </a:rPr>
              <a:t>5. Initiative Development and Implementation</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Idea Generation</a:t>
            </a:r>
          </a:p>
          <a:p>
            <a:pPr>
              <a:lnSpc>
                <a:spcPct val="90000"/>
              </a:lnSpc>
              <a:spcAft>
                <a:spcPts val="600"/>
              </a:spcAft>
            </a:pPr>
            <a:r>
              <a:rPr lang="en-US" sz="1200" dirty="0">
                <a:effectLst/>
                <a:latin typeface="Arial" panose="020B0604020202020204" pitchFamily="34" charset="0"/>
                <a:cs typeface="Arial" panose="020B0604020202020204" pitchFamily="34" charset="0"/>
              </a:rPr>
              <a:t>     - Encourage champions to brainstorm and propose green initiatives, such as reducing single-use plastics, promoting cycling to work, or energy-saving campaigns.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Project Planning</a:t>
            </a:r>
          </a:p>
          <a:p>
            <a:pPr>
              <a:lnSpc>
                <a:spcPct val="90000"/>
              </a:lnSpc>
              <a:spcAft>
                <a:spcPts val="600"/>
              </a:spcAft>
            </a:pPr>
            <a:r>
              <a:rPr lang="en-US" sz="1200" dirty="0">
                <a:effectLst/>
                <a:latin typeface="Arial" panose="020B0604020202020204" pitchFamily="34" charset="0"/>
                <a:cs typeface="Arial" panose="020B0604020202020204" pitchFamily="34" charset="0"/>
              </a:rPr>
              <a:t>     - Support champions in developing action plans for their initiatives.</a:t>
            </a:r>
          </a:p>
          <a:p>
            <a:pPr>
              <a:lnSpc>
                <a:spcPct val="90000"/>
              </a:lnSpc>
              <a:spcAft>
                <a:spcPts val="600"/>
              </a:spcAft>
            </a:pPr>
            <a:r>
              <a:rPr lang="en-US" sz="1200" dirty="0">
                <a:effectLst/>
                <a:latin typeface="Arial" panose="020B0604020202020204" pitchFamily="34" charset="0"/>
                <a:cs typeface="Arial" panose="020B0604020202020204" pitchFamily="34" charset="0"/>
              </a:rPr>
              <a:t>     - Assign roles, set timelines, and identify necessary resources.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Implementation</a:t>
            </a:r>
          </a:p>
          <a:p>
            <a:pPr>
              <a:lnSpc>
                <a:spcPct val="90000"/>
              </a:lnSpc>
              <a:spcAft>
                <a:spcPts val="600"/>
              </a:spcAft>
            </a:pPr>
            <a:r>
              <a:rPr lang="en-US" sz="1200" dirty="0">
                <a:effectLst/>
                <a:latin typeface="Arial" panose="020B0604020202020204" pitchFamily="34" charset="0"/>
                <a:cs typeface="Arial" panose="020B0604020202020204" pitchFamily="34" charset="0"/>
              </a:rPr>
              <a:t>     - Champions lead their initiatives, with regular check-ins and support from the Program Coordinator.</a:t>
            </a:r>
          </a:p>
          <a:p>
            <a:pPr>
              <a:lnSpc>
                <a:spcPct val="90000"/>
              </a:lnSpc>
              <a:spcAft>
                <a:spcPts val="600"/>
              </a:spcAft>
            </a:pPr>
            <a:r>
              <a:rPr lang="en-US" sz="1200" dirty="0">
                <a:effectLst/>
                <a:latin typeface="Arial" panose="020B0604020202020204" pitchFamily="34" charset="0"/>
                <a:cs typeface="Arial" panose="020B0604020202020204" pitchFamily="34" charset="0"/>
              </a:rPr>
              <a:t>     - Collaborate with relevant departments to integrate initiatives into broader organizational practices.</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19</a:t>
            </a:fld>
            <a:endParaRPr lang="en-GB"/>
          </a:p>
        </p:txBody>
      </p:sp>
    </p:spTree>
    <p:extLst>
      <p:ext uri="{BB962C8B-B14F-4D97-AF65-F5344CB8AC3E}">
        <p14:creationId xmlns:p14="http://schemas.microsoft.com/office/powerpoint/2010/main" val="898378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100" b="1" dirty="0">
                <a:effectLst/>
                <a:latin typeface="Arial" panose="020B0604020202020204" pitchFamily="34" charset="0"/>
                <a:cs typeface="Arial" panose="020B0604020202020204" pitchFamily="34" charset="0"/>
              </a:rPr>
              <a:t>6. </a:t>
            </a:r>
            <a:r>
              <a:rPr lang="en-US" sz="1200" b="1" dirty="0">
                <a:effectLst/>
                <a:latin typeface="Arial" panose="020B0604020202020204" pitchFamily="34" charset="0"/>
                <a:cs typeface="Arial" panose="020B0604020202020204" pitchFamily="34" charset="0"/>
              </a:rPr>
              <a:t>Communication and Engagement</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Internal Communication</a:t>
            </a:r>
          </a:p>
          <a:p>
            <a:pPr>
              <a:lnSpc>
                <a:spcPct val="90000"/>
              </a:lnSpc>
              <a:spcAft>
                <a:spcPts val="600"/>
              </a:spcAft>
            </a:pPr>
            <a:r>
              <a:rPr lang="en-US" sz="1200" dirty="0">
                <a:effectLst/>
                <a:latin typeface="Arial" panose="020B0604020202020204" pitchFamily="34" charset="0"/>
                <a:cs typeface="Arial" panose="020B0604020202020204" pitchFamily="34" charset="0"/>
              </a:rPr>
              <a:t>     - Regularly update all employees or community members on the program’s progress.</a:t>
            </a:r>
          </a:p>
          <a:p>
            <a:pPr>
              <a:lnSpc>
                <a:spcPct val="90000"/>
              </a:lnSpc>
              <a:spcAft>
                <a:spcPts val="600"/>
              </a:spcAft>
            </a:pPr>
            <a:r>
              <a:rPr lang="en-US" sz="1200" dirty="0">
                <a:effectLst/>
                <a:latin typeface="Arial" panose="020B0604020202020204" pitchFamily="34" charset="0"/>
                <a:cs typeface="Arial" panose="020B0604020202020204" pitchFamily="34" charset="0"/>
              </a:rPr>
              <a:t>     - Use newsletters, intranet posts, and meetings to share successes and upcoming events.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Recognition and Incentives</a:t>
            </a:r>
          </a:p>
          <a:p>
            <a:pPr>
              <a:lnSpc>
                <a:spcPct val="90000"/>
              </a:lnSpc>
              <a:spcAft>
                <a:spcPts val="600"/>
              </a:spcAft>
            </a:pPr>
            <a:r>
              <a:rPr lang="en-US" sz="1200" dirty="0">
                <a:effectLst/>
                <a:latin typeface="Arial" panose="020B0604020202020204" pitchFamily="34" charset="0"/>
                <a:cs typeface="Arial" panose="020B0604020202020204" pitchFamily="34" charset="0"/>
              </a:rPr>
              <a:t>     - Celebrate achievements through awards, certificates, or public recognition.</a:t>
            </a:r>
          </a:p>
          <a:p>
            <a:pPr>
              <a:lnSpc>
                <a:spcPct val="90000"/>
              </a:lnSpc>
              <a:spcAft>
                <a:spcPts val="600"/>
              </a:spcAft>
            </a:pPr>
            <a:r>
              <a:rPr lang="en-US" sz="1200" dirty="0">
                <a:effectLst/>
                <a:latin typeface="Arial" panose="020B0604020202020204" pitchFamily="34" charset="0"/>
                <a:cs typeface="Arial" panose="020B0604020202020204" pitchFamily="34" charset="0"/>
              </a:rPr>
              <a:t>     - Consider small incentives, like vouchers or extra time off, for outstanding contributions.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Community Building</a:t>
            </a:r>
          </a:p>
          <a:p>
            <a:pPr>
              <a:lnSpc>
                <a:spcPct val="90000"/>
              </a:lnSpc>
              <a:spcAft>
                <a:spcPts val="600"/>
              </a:spcAft>
            </a:pPr>
            <a:r>
              <a:rPr lang="en-US" sz="1200" dirty="0">
                <a:effectLst/>
                <a:latin typeface="Arial" panose="020B0604020202020204" pitchFamily="34" charset="0"/>
                <a:cs typeface="Arial" panose="020B0604020202020204" pitchFamily="34" charset="0"/>
              </a:rPr>
              <a:t>     - Create a network or forum for champions to share ideas and support each other.</a:t>
            </a:r>
          </a:p>
          <a:p>
            <a:pPr>
              <a:lnSpc>
                <a:spcPct val="90000"/>
              </a:lnSpc>
              <a:spcAft>
                <a:spcPts val="600"/>
              </a:spcAft>
            </a:pPr>
            <a:r>
              <a:rPr lang="en-US" sz="1200" dirty="0">
                <a:effectLst/>
                <a:latin typeface="Arial" panose="020B0604020202020204" pitchFamily="34" charset="0"/>
                <a:cs typeface="Arial" panose="020B0604020202020204" pitchFamily="34" charset="0"/>
              </a:rPr>
              <a:t>     - </a:t>
            </a:r>
            <a:r>
              <a:rPr lang="en-US" sz="1200" dirty="0" err="1">
                <a:effectLst/>
                <a:latin typeface="Arial" panose="020B0604020202020204" pitchFamily="34" charset="0"/>
                <a:cs typeface="Arial" panose="020B0604020202020204" pitchFamily="34" charset="0"/>
              </a:rPr>
              <a:t>Organise</a:t>
            </a:r>
            <a:r>
              <a:rPr lang="en-US" sz="1200" dirty="0">
                <a:effectLst/>
                <a:latin typeface="Arial" panose="020B0604020202020204" pitchFamily="34" charset="0"/>
                <a:cs typeface="Arial" panose="020B0604020202020204" pitchFamily="34" charset="0"/>
              </a:rPr>
              <a:t> social events to strengthen the community and foster collaboration.</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20</a:t>
            </a:fld>
            <a:endParaRPr lang="en-GB"/>
          </a:p>
        </p:txBody>
      </p:sp>
    </p:spTree>
    <p:extLst>
      <p:ext uri="{BB962C8B-B14F-4D97-AF65-F5344CB8AC3E}">
        <p14:creationId xmlns:p14="http://schemas.microsoft.com/office/powerpoint/2010/main" val="2790564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200" b="1" dirty="0">
                <a:latin typeface="Arial" panose="020B0604020202020204" pitchFamily="34" charset="0"/>
                <a:cs typeface="Arial" panose="020B0604020202020204" pitchFamily="34" charset="0"/>
              </a:rPr>
              <a:t>7. </a:t>
            </a:r>
            <a:r>
              <a:rPr lang="en-US" sz="1200" b="1" dirty="0">
                <a:effectLst/>
                <a:latin typeface="Arial" panose="020B0604020202020204" pitchFamily="34" charset="0"/>
                <a:cs typeface="Arial" panose="020B0604020202020204" pitchFamily="34" charset="0"/>
              </a:rPr>
              <a:t>Monitoring and Evaluation</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Tracking Progress</a:t>
            </a:r>
          </a:p>
          <a:p>
            <a:pPr>
              <a:lnSpc>
                <a:spcPct val="90000"/>
              </a:lnSpc>
              <a:spcAft>
                <a:spcPts val="600"/>
              </a:spcAft>
            </a:pPr>
            <a:r>
              <a:rPr lang="en-US" sz="1200" dirty="0">
                <a:effectLst/>
                <a:latin typeface="Arial" panose="020B0604020202020204" pitchFamily="34" charset="0"/>
                <a:cs typeface="Arial" panose="020B0604020202020204" pitchFamily="34" charset="0"/>
              </a:rPr>
              <a:t>     - Develop key performance indicators (KPIs) to measure the impact of initiatives (e.g., reduction in energy use, waste diverted from landfill).</a:t>
            </a:r>
          </a:p>
          <a:p>
            <a:pPr>
              <a:lnSpc>
                <a:spcPct val="90000"/>
              </a:lnSpc>
              <a:spcAft>
                <a:spcPts val="600"/>
              </a:spcAft>
            </a:pPr>
            <a:r>
              <a:rPr lang="en-US" sz="1200" dirty="0">
                <a:effectLst/>
                <a:latin typeface="Arial" panose="020B0604020202020204" pitchFamily="34" charset="0"/>
                <a:cs typeface="Arial" panose="020B0604020202020204" pitchFamily="34" charset="0"/>
              </a:rPr>
              <a:t>     - Use surveys or feedback forms to gauge participant engagement and satisfaction.</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Regular Reporting</a:t>
            </a:r>
          </a:p>
          <a:p>
            <a:pPr>
              <a:lnSpc>
                <a:spcPct val="90000"/>
              </a:lnSpc>
              <a:spcAft>
                <a:spcPts val="600"/>
              </a:spcAft>
            </a:pPr>
            <a:r>
              <a:rPr lang="en-US" sz="1200" dirty="0">
                <a:effectLst/>
                <a:latin typeface="Arial" panose="020B0604020202020204" pitchFamily="34" charset="0"/>
                <a:cs typeface="Arial" panose="020B0604020202020204" pitchFamily="34" charset="0"/>
              </a:rPr>
              <a:t>     - Champions submit reports on their initiatives, highlighting challenges, successes, and lessons learned.</a:t>
            </a:r>
          </a:p>
          <a:p>
            <a:pPr>
              <a:lnSpc>
                <a:spcPct val="90000"/>
              </a:lnSpc>
              <a:spcAft>
                <a:spcPts val="600"/>
              </a:spcAft>
            </a:pPr>
            <a:r>
              <a:rPr lang="en-US" sz="1200" dirty="0">
                <a:effectLst/>
                <a:latin typeface="Arial" panose="020B0604020202020204" pitchFamily="34" charset="0"/>
                <a:cs typeface="Arial" panose="020B0604020202020204" pitchFamily="34" charset="0"/>
              </a:rPr>
              <a:t>     - The Program Coordinator compiles these into a broader sustainability report for senior management.</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Continuous Improvement</a:t>
            </a:r>
          </a:p>
          <a:p>
            <a:pPr>
              <a:lnSpc>
                <a:spcPct val="90000"/>
              </a:lnSpc>
              <a:spcAft>
                <a:spcPts val="600"/>
              </a:spcAft>
            </a:pPr>
            <a:r>
              <a:rPr lang="en-US" sz="1200" dirty="0">
                <a:effectLst/>
                <a:latin typeface="Arial" panose="020B0604020202020204" pitchFamily="34" charset="0"/>
                <a:cs typeface="Arial" panose="020B0604020202020204" pitchFamily="34" charset="0"/>
              </a:rPr>
              <a:t>     - Regularly review and refine the program based on feedback and performance data.</a:t>
            </a:r>
          </a:p>
          <a:p>
            <a:pPr>
              <a:lnSpc>
                <a:spcPct val="90000"/>
              </a:lnSpc>
              <a:spcAft>
                <a:spcPts val="600"/>
              </a:spcAft>
            </a:pPr>
            <a:r>
              <a:rPr lang="en-US" sz="1200" dirty="0">
                <a:effectLst/>
                <a:latin typeface="Arial" panose="020B0604020202020204" pitchFamily="34" charset="0"/>
                <a:cs typeface="Arial" panose="020B0604020202020204" pitchFamily="34" charset="0"/>
              </a:rPr>
              <a:t>     - Introduce new challenges or themes annually to keep the program dynamic and relevant.</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21</a:t>
            </a:fld>
            <a:endParaRPr lang="en-GB"/>
          </a:p>
        </p:txBody>
      </p:sp>
    </p:spTree>
    <p:extLst>
      <p:ext uri="{BB962C8B-B14F-4D97-AF65-F5344CB8AC3E}">
        <p14:creationId xmlns:p14="http://schemas.microsoft.com/office/powerpoint/2010/main" val="1459765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sz="1200" b="1" dirty="0">
                <a:effectLst/>
                <a:latin typeface="Arial" panose="020B0604020202020204" pitchFamily="34" charset="0"/>
                <a:cs typeface="Arial" panose="020B0604020202020204" pitchFamily="34" charset="0"/>
              </a:rPr>
              <a:t>8. Sustainability and Legacy</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Long-Term Integration</a:t>
            </a:r>
          </a:p>
          <a:p>
            <a:pPr>
              <a:lnSpc>
                <a:spcPct val="90000"/>
              </a:lnSpc>
              <a:spcAft>
                <a:spcPts val="600"/>
              </a:spcAft>
            </a:pPr>
            <a:r>
              <a:rPr lang="en-US" sz="1200" dirty="0">
                <a:effectLst/>
                <a:latin typeface="Arial" panose="020B0604020202020204" pitchFamily="34" charset="0"/>
                <a:cs typeface="Arial" panose="020B0604020202020204" pitchFamily="34" charset="0"/>
              </a:rPr>
              <a:t>     - Encourage the adoption of successful initiatives into standard operating procedures.</a:t>
            </a:r>
          </a:p>
          <a:p>
            <a:pPr>
              <a:lnSpc>
                <a:spcPct val="90000"/>
              </a:lnSpc>
              <a:spcAft>
                <a:spcPts val="600"/>
              </a:spcAft>
            </a:pPr>
            <a:r>
              <a:rPr lang="en-US" sz="1200" dirty="0">
                <a:effectLst/>
                <a:latin typeface="Arial" panose="020B0604020202020204" pitchFamily="34" charset="0"/>
                <a:cs typeface="Arial" panose="020B0604020202020204" pitchFamily="34" charset="0"/>
              </a:rPr>
              <a:t>     - Develop a succession plan to ensure the continuation of the Green Champions Programme.</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Alumni Network</a:t>
            </a:r>
          </a:p>
          <a:p>
            <a:pPr>
              <a:lnSpc>
                <a:spcPct val="90000"/>
              </a:lnSpc>
              <a:spcAft>
                <a:spcPts val="600"/>
              </a:spcAft>
            </a:pPr>
            <a:r>
              <a:rPr lang="en-US" sz="1200" dirty="0">
                <a:effectLst/>
                <a:latin typeface="Arial" panose="020B0604020202020204" pitchFamily="34" charset="0"/>
                <a:cs typeface="Arial" panose="020B0604020202020204" pitchFamily="34" charset="0"/>
              </a:rPr>
              <a:t>     - Create a network of former champions who can continue to contribute their expertise.</a:t>
            </a:r>
          </a:p>
          <a:p>
            <a:pPr>
              <a:lnSpc>
                <a:spcPct val="90000"/>
              </a:lnSpc>
              <a:spcAft>
                <a:spcPts val="600"/>
              </a:spcAft>
            </a:pPr>
            <a:r>
              <a:rPr lang="en-US" sz="1200" dirty="0">
                <a:effectLst/>
                <a:latin typeface="Arial" panose="020B0604020202020204" pitchFamily="34" charset="0"/>
                <a:cs typeface="Arial" panose="020B0604020202020204" pitchFamily="34" charset="0"/>
              </a:rPr>
              <a:t>     - Offer advanced roles or advisory positions for experienced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b="1" dirty="0">
                <a:effectLst/>
                <a:latin typeface="Arial" panose="020B0604020202020204" pitchFamily="34" charset="0"/>
                <a:cs typeface="Arial" panose="020B0604020202020204" pitchFamily="34" charset="0"/>
              </a:rPr>
              <a:t>9. Partnerships and External Engagement</a:t>
            </a:r>
          </a:p>
          <a:p>
            <a:pPr>
              <a:lnSpc>
                <a:spcPct val="90000"/>
              </a:lnSpc>
              <a:spcAft>
                <a:spcPts val="600"/>
              </a:spcAft>
            </a:pPr>
            <a:endParaRPr lang="en-US" sz="1200" b="1"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Collaborate with NGOs, local government, and other organizations</a:t>
            </a:r>
          </a:p>
          <a:p>
            <a:pPr>
              <a:lnSpc>
                <a:spcPct val="90000"/>
              </a:lnSpc>
              <a:spcAft>
                <a:spcPts val="600"/>
              </a:spcAft>
            </a:pPr>
            <a:r>
              <a:rPr lang="en-US" sz="1200" dirty="0">
                <a:effectLst/>
                <a:latin typeface="Arial" panose="020B0604020202020204" pitchFamily="34" charset="0"/>
                <a:cs typeface="Arial" panose="020B0604020202020204" pitchFamily="34" charset="0"/>
              </a:rPr>
              <a:t>     - Enhance the impact of initiatives through partnerships.</a:t>
            </a:r>
          </a:p>
          <a:p>
            <a:pPr>
              <a:lnSpc>
                <a:spcPct val="90000"/>
              </a:lnSpc>
              <a:spcAft>
                <a:spcPts val="600"/>
              </a:spcAft>
            </a:pPr>
            <a:r>
              <a:rPr lang="en-US" sz="1200" dirty="0">
                <a:effectLst/>
                <a:latin typeface="Arial" panose="020B0604020202020204" pitchFamily="34" charset="0"/>
                <a:cs typeface="Arial" panose="020B0604020202020204" pitchFamily="34" charset="0"/>
              </a:rPr>
              <a:t>     - Offer champions opportunities to participate in broader sustainability efforts.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External Resources</a:t>
            </a:r>
          </a:p>
          <a:p>
            <a:pPr>
              <a:lnSpc>
                <a:spcPct val="90000"/>
              </a:lnSpc>
              <a:spcAft>
                <a:spcPts val="600"/>
              </a:spcAft>
            </a:pPr>
            <a:r>
              <a:rPr lang="en-US" sz="1200" dirty="0">
                <a:effectLst/>
                <a:latin typeface="Arial" panose="020B0604020202020204" pitchFamily="34" charset="0"/>
                <a:cs typeface="Arial" panose="020B0604020202020204" pitchFamily="34" charset="0"/>
              </a:rPr>
              <a:t>     - Utilize grants, training programs, and certifications available from external organizations to enhance the program.</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22</a:t>
            </a:fld>
            <a:endParaRPr lang="en-GB"/>
          </a:p>
        </p:txBody>
      </p:sp>
    </p:spTree>
    <p:extLst>
      <p:ext uri="{BB962C8B-B14F-4D97-AF65-F5344CB8AC3E}">
        <p14:creationId xmlns:p14="http://schemas.microsoft.com/office/powerpoint/2010/main" val="1974111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9/13/2024</a:t>
            </a:fld>
            <a:endParaRPr lang="en-US"/>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36063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CE7-208B-D7B7-A096-036B2AF99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6A510E-D622-E2F7-8149-E75B7A46FF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67589B-FCBC-DCC2-020F-59F9973251E0}"/>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5" name="Footer Placeholder 4">
            <a:extLst>
              <a:ext uri="{FF2B5EF4-FFF2-40B4-BE49-F238E27FC236}">
                <a16:creationId xmlns:a16="http://schemas.microsoft.com/office/drawing/2014/main" id="{3E56ADCC-B873-ECCD-4854-A6F700EA0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A10A-A808-FC18-4620-77EEF070EA5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88678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1CCC-DA88-D247-4295-8E9ED61D6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029FFF-FFD4-EB79-5A25-9705C0689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62966C-7396-71D3-D84D-BA90ECE6A31F}"/>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5" name="Footer Placeholder 4">
            <a:extLst>
              <a:ext uri="{FF2B5EF4-FFF2-40B4-BE49-F238E27FC236}">
                <a16:creationId xmlns:a16="http://schemas.microsoft.com/office/drawing/2014/main" id="{5669F1D4-C9B4-4AA6-77E7-A5FA896A9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3E2A0-7148-BE55-E9C2-8A4BCC81B149}"/>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73453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FD32-95AE-3B06-7150-DB48FE77D9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8A05F3-1D20-AC4E-3F2C-0397465E7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0F131-A9C2-045B-2903-9E5788A64B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072257-2E8C-2B72-07B1-001E6E7A0E90}"/>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6" name="Footer Placeholder 5">
            <a:extLst>
              <a:ext uri="{FF2B5EF4-FFF2-40B4-BE49-F238E27FC236}">
                <a16:creationId xmlns:a16="http://schemas.microsoft.com/office/drawing/2014/main" id="{46894B66-DB81-BAF0-FAA7-2DE10D573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76CA9-B3EB-8E9A-6050-58CCED6EFF20}"/>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12137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E4BC-EE5E-6D81-5E78-B0330B4429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E0F272-613C-DEA6-64B1-E6C852A1E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2E05D3-34D9-A82E-DFAE-D97E5F2BAB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48902-5758-FADE-01D8-24836309EF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9DB5FF-B627-D79E-197B-7BDDD7570C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516276-AF92-59FF-7214-2F56F1C42ECA}"/>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8" name="Footer Placeholder 7">
            <a:extLst>
              <a:ext uri="{FF2B5EF4-FFF2-40B4-BE49-F238E27FC236}">
                <a16:creationId xmlns:a16="http://schemas.microsoft.com/office/drawing/2014/main" id="{13B8C50E-80DC-5E14-E304-64CC8EDD35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655A0-ABA7-BA78-2D84-BAF2321543EF}"/>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8330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1E5F-9800-D726-2196-8664EF4DB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718CA-C32B-89F0-E5F2-FA3135C6D424}"/>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4" name="Footer Placeholder 3">
            <a:extLst>
              <a:ext uri="{FF2B5EF4-FFF2-40B4-BE49-F238E27FC236}">
                <a16:creationId xmlns:a16="http://schemas.microsoft.com/office/drawing/2014/main" id="{754CB75E-FEE9-ABB2-AA4D-44E9D781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32FA5-F59C-1875-D0B7-8F1AFD9252E4}"/>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2086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F95CA-AF45-3110-18F0-DDF80E0B5770}"/>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3" name="Footer Placeholder 2">
            <a:extLst>
              <a:ext uri="{FF2B5EF4-FFF2-40B4-BE49-F238E27FC236}">
                <a16:creationId xmlns:a16="http://schemas.microsoft.com/office/drawing/2014/main" id="{2F3CF7AC-27A1-6D06-021A-58C69BBA6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AE19B7-4F42-3B26-0B69-B2E0AB85D985}"/>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3979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14B-206A-2909-B3BC-89910E4AE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DC523-1058-5F8C-633D-86AD55CC9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556BD3-E480-D440-1EE9-C75D7953C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9A168-0296-2B02-ED06-82E2936A431C}"/>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6" name="Footer Placeholder 5">
            <a:extLst>
              <a:ext uri="{FF2B5EF4-FFF2-40B4-BE49-F238E27FC236}">
                <a16:creationId xmlns:a16="http://schemas.microsoft.com/office/drawing/2014/main" id="{A5741030-F4FA-6030-9F1A-E9785458D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5FF13-F81E-4F66-D41A-A0D2939F797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8114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0D44-F56C-1498-1CB6-CC360B6024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EE1216-B5FB-B754-29A3-497CCA6436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DF9832-29C0-89FB-D390-FA0ED2863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DB024-E0A6-29C5-487C-5B796365837E}"/>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6" name="Footer Placeholder 5">
            <a:extLst>
              <a:ext uri="{FF2B5EF4-FFF2-40B4-BE49-F238E27FC236}">
                <a16:creationId xmlns:a16="http://schemas.microsoft.com/office/drawing/2014/main" id="{02BE9994-0BC0-5D92-B8EC-1F69C2AAA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C3F50-3200-9B68-3F0B-CD68FEE813E7}"/>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024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5D68-BA8A-233C-F30B-5F12689920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4C1A8-D89B-8331-E8BC-04A239919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97D5ED-632F-84ED-C493-56DC5F847E17}"/>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5" name="Footer Placeholder 4">
            <a:extLst>
              <a:ext uri="{FF2B5EF4-FFF2-40B4-BE49-F238E27FC236}">
                <a16:creationId xmlns:a16="http://schemas.microsoft.com/office/drawing/2014/main" id="{147E38DB-0CFC-6AC0-0E67-73FE87F62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D4F3-AADB-EB79-383B-986AAD69CFF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5307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D96AF-2B88-D3C4-5F6F-2D354E7591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3C4A17-B489-4E1B-1433-466311F60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D3F75A-96D8-C4DF-DC5F-CCAD9269A51A}"/>
              </a:ext>
            </a:extLst>
          </p:cNvPr>
          <p:cNvSpPr>
            <a:spLocks noGrp="1"/>
          </p:cNvSpPr>
          <p:nvPr>
            <p:ph type="dt" sz="half" idx="10"/>
          </p:nvPr>
        </p:nvSpPr>
        <p:spPr/>
        <p:txBody>
          <a:bodyPr/>
          <a:lstStyle/>
          <a:p>
            <a:fld id="{1449AA12-8195-4182-A7AC-2E7E59DFBDAF}" type="datetimeFigureOut">
              <a:rPr lang="en-US" smtClean="0"/>
              <a:t>9/13/2024</a:t>
            </a:fld>
            <a:endParaRPr lang="en-US"/>
          </a:p>
        </p:txBody>
      </p:sp>
      <p:sp>
        <p:nvSpPr>
          <p:cNvPr id="5" name="Footer Placeholder 4">
            <a:extLst>
              <a:ext uri="{FF2B5EF4-FFF2-40B4-BE49-F238E27FC236}">
                <a16:creationId xmlns:a16="http://schemas.microsoft.com/office/drawing/2014/main" id="{28941887-66B8-875F-2149-6E3C16D8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37944-D705-C176-52B8-9D3202E31B6A}"/>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04793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8D2B2-2E20-32EB-CE83-DC06FF392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DF370E-C8E0-91FA-2CA8-7286C4D0E7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DFAAF-5F84-02B1-9C60-8DC6E86C3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9AA12-8195-4182-A7AC-2E7E59DFBDAF}" type="datetimeFigureOut">
              <a:rPr lang="en-US" smtClean="0"/>
              <a:pPr/>
              <a:t>9/13/2024</a:t>
            </a:fld>
            <a:endParaRPr lang="en-US"/>
          </a:p>
        </p:txBody>
      </p:sp>
      <p:sp>
        <p:nvSpPr>
          <p:cNvPr id="5" name="Footer Placeholder 4">
            <a:extLst>
              <a:ext uri="{FF2B5EF4-FFF2-40B4-BE49-F238E27FC236}">
                <a16:creationId xmlns:a16="http://schemas.microsoft.com/office/drawing/2014/main" id="{77DFBCF1-EFBC-2276-31AA-B6BD8A8AA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7D1167-6D8F-4785-77B4-269961FE3C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97507950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earthstories.uk/"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https://youtu.be/DluIdRpIRnc" TargetMode="External"/><Relationship Id="rId3" Type="http://schemas.openxmlformats.org/officeDocument/2006/relationships/hyperlink" Target="https://youtu.be/xAlW2yQbbHI" TargetMode="External"/><Relationship Id="rId7" Type="http://schemas.openxmlformats.org/officeDocument/2006/relationships/hyperlink" Target="https://youtu.be/Z2Z5x8TpGk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naturallybirmingham.org/health-and-wellbeing-guides/" TargetMode="External"/><Relationship Id="rId5" Type="http://schemas.openxmlformats.org/officeDocument/2006/relationships/hyperlink" Target="https://youtu.be/UKp66nv0rvc" TargetMode="External"/><Relationship Id="rId4" Type="http://schemas.openxmlformats.org/officeDocument/2006/relationships/hyperlink" Target="https://youtu.be/JfRgyURuCt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ur01.safelinks.protection.outlook.com/?url=https%3A%2F%2Fnaturallybirmingham.org%2F&amp;data=05%7C01%7Cnick.grayson%40birmingham.gov.uk%7Cb5402d4c743a48b164fc08dabcc7ee64%7C699ace67d2e44bcdb303d2bbe2b9bbf1%7C0%7C0%7C638029864144661575%7CUnknown%7CTWFpbGZsb3d8eyJWIjoiMC4wLjAwMDAiLCJQIjoiV2luMzIiLCJBTiI6Ik1haWwiLCJXVCI6Mn0%3D%7C3000%7C%7C%7C&amp;sdata=Tcf97CYuyquSVItrcNuKB0Sq1CHEEXJ67tlv0k%2BFx28%3D&amp;reserved=0" TargetMode="External"/><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8029214" y="5873578"/>
            <a:ext cx="3381412" cy="468057"/>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16" y="5098571"/>
            <a:ext cx="5046570" cy="1243064"/>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640597" y="2841687"/>
            <a:ext cx="10910806" cy="2409302"/>
          </a:xfrm>
          <a:prstGeom prst="rect">
            <a:avLst/>
          </a:prstGeom>
        </p:spPr>
        <p:txBody>
          <a:bodyP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Communication Workshop – Earth Stories and Green Champions</a:t>
            </a:r>
            <a:br>
              <a:rPr lang="en-GB" dirty="0">
                <a:solidFill>
                  <a:srgbClr val="0070C0"/>
                </a:solidFill>
              </a:rPr>
            </a:br>
            <a:endParaRPr lang="en-GB" dirty="0">
              <a:solidFill>
                <a:srgbClr val="0070C0"/>
              </a:solidFill>
            </a:endParaRPr>
          </a:p>
        </p:txBody>
      </p:sp>
      <p:pic>
        <p:nvPicPr>
          <p:cNvPr id="7" name="Picture 6">
            <a:extLst>
              <a:ext uri="{FF2B5EF4-FFF2-40B4-BE49-F238E27FC236}">
                <a16:creationId xmlns:a16="http://schemas.microsoft.com/office/drawing/2014/main" id="{36E92FB4-CFB1-27A9-35C4-726158FCC053}"/>
              </a:ext>
            </a:extLst>
          </p:cNvPr>
          <p:cNvPicPr>
            <a:picLocks noChangeAspect="1"/>
          </p:cNvPicPr>
          <p:nvPr/>
        </p:nvPicPr>
        <p:blipFill>
          <a:blip r:embed="rId6"/>
          <a:stretch>
            <a:fillRect/>
          </a:stretch>
        </p:blipFill>
        <p:spPr>
          <a:xfrm>
            <a:off x="6096000" y="772591"/>
            <a:ext cx="4444993" cy="1446507"/>
          </a:xfrm>
          <a:prstGeom prst="rect">
            <a:avLst/>
          </a:prstGeom>
        </p:spPr>
      </p:pic>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769874" y="350485"/>
            <a:ext cx="5251316" cy="1807305"/>
          </a:xfrm>
        </p:spPr>
        <p:txBody>
          <a:bodyPr vert="horz" lIns="91440" tIns="45720" rIns="91440" bIns="45720" rtlCol="0" anchor="ctr">
            <a:normAutofit fontScale="90000"/>
          </a:bodyPr>
          <a:lstStyle/>
          <a:p>
            <a:pPr algn="l"/>
            <a:br>
              <a:rPr lang="en-US" sz="3100" dirty="0"/>
            </a:br>
            <a:r>
              <a:rPr lang="en-US" sz="3100" dirty="0"/>
              <a:t>Involving people in the delivery of the City of Nature Plan actions requires good communication</a:t>
            </a:r>
          </a:p>
        </p:txBody>
      </p:sp>
      <p:sp>
        <p:nvSpPr>
          <p:cNvPr id="8" name="TextBox 7">
            <a:extLst>
              <a:ext uri="{FF2B5EF4-FFF2-40B4-BE49-F238E27FC236}">
                <a16:creationId xmlns:a16="http://schemas.microsoft.com/office/drawing/2014/main" id="{64002940-ED1C-4296-A4E9-B7692550CA87}"/>
              </a:ext>
            </a:extLst>
          </p:cNvPr>
          <p:cNvSpPr txBox="1"/>
          <p:nvPr/>
        </p:nvSpPr>
        <p:spPr>
          <a:xfrm>
            <a:off x="769874" y="2508275"/>
            <a:ext cx="5387967" cy="3610303"/>
          </a:xfrm>
          <a:prstGeom prst="rect">
            <a:avLst/>
          </a:prstGeom>
        </p:spPr>
        <p:txBody>
          <a:bodyPr vert="horz" lIns="91440" tIns="45720" rIns="91440" bIns="45720" rtlCol="0">
            <a:normAutofit/>
          </a:bodyPr>
          <a:lstStyle/>
          <a:p>
            <a:pPr marL="57150">
              <a:lnSpc>
                <a:spcPct val="90000"/>
              </a:lnSpc>
              <a:spcAft>
                <a:spcPts val="1000"/>
              </a:spcAft>
            </a:pPr>
            <a:r>
              <a:rPr lang="en-US" sz="6000" dirty="0"/>
              <a:t>Earth Stories and Green Champions.</a:t>
            </a:r>
          </a:p>
        </p:txBody>
      </p:sp>
      <p:pic>
        <p:nvPicPr>
          <p:cNvPr id="3" name="Picture 2" descr="Woman reading book amid flowers">
            <a:extLst>
              <a:ext uri="{FF2B5EF4-FFF2-40B4-BE49-F238E27FC236}">
                <a16:creationId xmlns:a16="http://schemas.microsoft.com/office/drawing/2014/main" id="{88436D62-8E5E-AAAE-2B7E-F81F259072F7}"/>
              </a:ext>
            </a:extLst>
          </p:cNvPr>
          <p:cNvPicPr>
            <a:picLocks noChangeAspect="1"/>
          </p:cNvPicPr>
          <p:nvPr/>
        </p:nvPicPr>
        <p:blipFill>
          <a:blip r:embed="rId3">
            <a:extLst>
              <a:ext uri="{28A0092B-C50C-407E-A947-70E740481C1C}">
                <a14:useLocalDpi xmlns:a14="http://schemas.microsoft.com/office/drawing/2010/main" val="0"/>
              </a:ext>
            </a:extLst>
          </a:blip>
          <a:srcRect l="18882" r="1888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11806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53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1D5E02D-089C-AC5F-B774-CEE75F55DF53}"/>
              </a:ext>
            </a:extLst>
          </p:cNvPr>
          <p:cNvPicPr>
            <a:picLocks noChangeAspect="1"/>
          </p:cNvPicPr>
          <p:nvPr/>
        </p:nvPicPr>
        <p:blipFill>
          <a:blip r:embed="rId3"/>
          <a:stretch>
            <a:fillRect/>
          </a:stretch>
        </p:blipFill>
        <p:spPr>
          <a:xfrm>
            <a:off x="2155640" y="1013464"/>
            <a:ext cx="8015921" cy="5240580"/>
          </a:xfrm>
          <a:prstGeom prst="rect">
            <a:avLst/>
          </a:prstGeom>
        </p:spPr>
      </p:pic>
      <p:pic>
        <p:nvPicPr>
          <p:cNvPr id="4" name="Picture 3">
            <a:extLst>
              <a:ext uri="{FF2B5EF4-FFF2-40B4-BE49-F238E27FC236}">
                <a16:creationId xmlns:a16="http://schemas.microsoft.com/office/drawing/2014/main" id="{A30FD2B1-F112-5720-2ED0-E8143B6FBAB4}"/>
              </a:ext>
            </a:extLst>
          </p:cNvPr>
          <p:cNvPicPr>
            <a:picLocks noChangeAspect="1"/>
          </p:cNvPicPr>
          <p:nvPr/>
        </p:nvPicPr>
        <p:blipFill>
          <a:blip r:embed="rId4"/>
          <a:stretch>
            <a:fillRect/>
          </a:stretch>
        </p:blipFill>
        <p:spPr>
          <a:xfrm>
            <a:off x="612213" y="603956"/>
            <a:ext cx="3448531" cy="790685"/>
          </a:xfrm>
          <a:prstGeom prst="rect">
            <a:avLst/>
          </a:prstGeom>
        </p:spPr>
      </p:pic>
    </p:spTree>
    <p:extLst>
      <p:ext uri="{BB962C8B-B14F-4D97-AF65-F5344CB8AC3E}">
        <p14:creationId xmlns:p14="http://schemas.microsoft.com/office/powerpoint/2010/main" val="243029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1028700" y="1967266"/>
            <a:ext cx="2628900" cy="2547257"/>
          </a:xfrm>
          <a:noFill/>
        </p:spPr>
        <p:txBody>
          <a:bodyPr vert="horz" lIns="91440" tIns="45720" rIns="91440" bIns="45720" rtlCol="0" anchor="ctr">
            <a:normAutofit fontScale="90000"/>
          </a:bodyPr>
          <a:lstStyle/>
          <a:p>
            <a:r>
              <a:rPr lang="en-US" sz="3600" kern="1200" dirty="0">
                <a:solidFill>
                  <a:srgbClr val="FFFFFF"/>
                </a:solidFill>
                <a:latin typeface="+mj-lt"/>
                <a:ea typeface="+mj-ea"/>
                <a:cs typeface="+mj-cs"/>
              </a:rPr>
              <a:t>Community Network story collection model</a:t>
            </a:r>
          </a:p>
        </p:txBody>
      </p:sp>
      <p:pic>
        <p:nvPicPr>
          <p:cNvPr id="4" name="Picture 3">
            <a:extLst>
              <a:ext uri="{FF2B5EF4-FFF2-40B4-BE49-F238E27FC236}">
                <a16:creationId xmlns:a16="http://schemas.microsoft.com/office/drawing/2014/main" id="{F4B2D8EF-5249-47C6-D1FF-7F5AE9BA272F}"/>
              </a:ext>
            </a:extLst>
          </p:cNvPr>
          <p:cNvPicPr>
            <a:picLocks noChangeAspect="1"/>
          </p:cNvPicPr>
          <p:nvPr/>
        </p:nvPicPr>
        <p:blipFill>
          <a:blip r:embed="rId3"/>
          <a:stretch>
            <a:fillRect/>
          </a:stretch>
        </p:blipFill>
        <p:spPr>
          <a:xfrm>
            <a:off x="4777316" y="1291915"/>
            <a:ext cx="6780700" cy="4271840"/>
          </a:xfrm>
          <a:prstGeom prst="rect">
            <a:avLst/>
          </a:prstGeom>
        </p:spPr>
      </p:pic>
    </p:spTree>
    <p:extLst>
      <p:ext uri="{BB962C8B-B14F-4D97-AF65-F5344CB8AC3E}">
        <p14:creationId xmlns:p14="http://schemas.microsoft.com/office/powerpoint/2010/main" val="281359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54F3D6-8330-E07E-1941-84CE1832A59E}"/>
              </a:ext>
            </a:extLst>
          </p:cNvPr>
          <p:cNvPicPr>
            <a:picLocks noChangeAspect="1"/>
          </p:cNvPicPr>
          <p:nvPr/>
        </p:nvPicPr>
        <p:blipFill>
          <a:blip r:embed="rId3"/>
          <a:stretch>
            <a:fillRect/>
          </a:stretch>
        </p:blipFill>
        <p:spPr>
          <a:xfrm>
            <a:off x="1304256" y="161469"/>
            <a:ext cx="9583487" cy="6535062"/>
          </a:xfrm>
          <a:prstGeom prst="rect">
            <a:avLst/>
          </a:prstGeom>
        </p:spPr>
      </p:pic>
    </p:spTree>
    <p:extLst>
      <p:ext uri="{BB962C8B-B14F-4D97-AF65-F5344CB8AC3E}">
        <p14:creationId xmlns:p14="http://schemas.microsoft.com/office/powerpoint/2010/main" val="352002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DC3836-859C-5EC2-3D96-CBCC25F0F714}"/>
              </a:ext>
            </a:extLst>
          </p:cNvPr>
          <p:cNvPicPr>
            <a:picLocks noChangeAspect="1"/>
          </p:cNvPicPr>
          <p:nvPr/>
        </p:nvPicPr>
        <p:blipFill rotWithShape="1">
          <a:blip r:embed="rId3"/>
          <a:srcRect l="1342"/>
          <a:stretch/>
        </p:blipFill>
        <p:spPr>
          <a:xfrm>
            <a:off x="1608667" y="82413"/>
            <a:ext cx="8974666" cy="6693174"/>
          </a:xfrm>
          <a:prstGeom prst="rect">
            <a:avLst/>
          </a:prstGeom>
        </p:spPr>
      </p:pic>
    </p:spTree>
    <p:extLst>
      <p:ext uri="{BB962C8B-B14F-4D97-AF65-F5344CB8AC3E}">
        <p14:creationId xmlns:p14="http://schemas.microsoft.com/office/powerpoint/2010/main" val="23037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838198" y="4428000"/>
            <a:ext cx="8783322" cy="1400400"/>
          </a:xfrm>
        </p:spPr>
        <p:txBody>
          <a:bodyPr wrap="square" anchor="b">
            <a:normAutofit fontScale="90000"/>
          </a:bodyPr>
          <a:lstStyle/>
          <a:p>
            <a:pPr algn="l"/>
            <a:r>
              <a:rPr lang="en-GB" sz="3900" dirty="0">
                <a:solidFill>
                  <a:schemeClr val="bg1"/>
                </a:solidFill>
              </a:rPr>
              <a:t>What is important to people. </a:t>
            </a:r>
            <a:br>
              <a:rPr lang="en-GB" sz="3900" dirty="0">
                <a:solidFill>
                  <a:schemeClr val="bg1"/>
                </a:solidFill>
              </a:rPr>
            </a:br>
            <a:r>
              <a:rPr lang="en-GB" sz="3900" dirty="0">
                <a:solidFill>
                  <a:schemeClr val="bg1"/>
                </a:solidFill>
              </a:rPr>
              <a:t>Helps us to understand how to engage them.</a:t>
            </a:r>
          </a:p>
        </p:txBody>
      </p:sp>
      <p:pic>
        <p:nvPicPr>
          <p:cNvPr id="7" name="Picture 6" descr="Woman wearing colorful shirt">
            <a:extLst>
              <a:ext uri="{FF2B5EF4-FFF2-40B4-BE49-F238E27FC236}">
                <a16:creationId xmlns:a16="http://schemas.microsoft.com/office/drawing/2014/main" id="{D372FDDD-305C-AD80-17F9-6C8296712248}"/>
              </a:ext>
            </a:extLst>
          </p:cNvPr>
          <p:cNvPicPr>
            <a:picLocks noChangeAspect="1"/>
          </p:cNvPicPr>
          <p:nvPr/>
        </p:nvPicPr>
        <p:blipFill>
          <a:blip r:embed="rId3">
            <a:extLst>
              <a:ext uri="{28A0092B-C50C-407E-A947-70E740481C1C}">
                <a14:useLocalDpi xmlns:a14="http://schemas.microsoft.com/office/drawing/2010/main" val="0"/>
              </a:ext>
            </a:extLst>
          </a:blip>
          <a:srcRect t="2339" r="1" b="1"/>
          <a:stretch/>
        </p:blipFill>
        <p:spPr>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3" name="Picture 2">
            <a:extLst>
              <a:ext uri="{FF2B5EF4-FFF2-40B4-BE49-F238E27FC236}">
                <a16:creationId xmlns:a16="http://schemas.microsoft.com/office/drawing/2014/main" id="{F0D175F0-D1CA-38FE-9DC9-DEBD996BFD90}"/>
              </a:ext>
            </a:extLst>
          </p:cNvPr>
          <p:cNvPicPr>
            <a:picLocks noChangeAspect="1"/>
          </p:cNvPicPr>
          <p:nvPr/>
        </p:nvPicPr>
        <p:blipFill>
          <a:blip r:embed="rId4"/>
          <a:srcRect t="13126" r="1" b="1"/>
          <a:stretch/>
        </p:blipFill>
        <p:spPr>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grpSp>
        <p:nvGrpSpPr>
          <p:cNvPr id="16" name="Group 15">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7" name="Freeform: Shape 16">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50778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5E2D56-B97B-0456-CC79-6F11098A2339}"/>
              </a:ext>
            </a:extLst>
          </p:cNvPr>
          <p:cNvSpPr txBox="1"/>
          <p:nvPr/>
        </p:nvSpPr>
        <p:spPr>
          <a:xfrm>
            <a:off x="10547391" y="6397228"/>
            <a:ext cx="1544320" cy="369332"/>
          </a:xfrm>
          <a:prstGeom prst="rect">
            <a:avLst/>
          </a:prstGeom>
          <a:noFill/>
        </p:spPr>
        <p:txBody>
          <a:bodyPr wrap="square">
            <a:spAutoFit/>
          </a:bodyPr>
          <a:lstStyle/>
          <a:p>
            <a:r>
              <a:rPr lang="en-GB"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Earth Stories</a:t>
            </a:r>
            <a:endParaRPr lang="en-GB" dirty="0"/>
          </a:p>
        </p:txBody>
      </p:sp>
      <p:pic>
        <p:nvPicPr>
          <p:cNvPr id="5" name="Picture 4">
            <a:extLst>
              <a:ext uri="{FF2B5EF4-FFF2-40B4-BE49-F238E27FC236}">
                <a16:creationId xmlns:a16="http://schemas.microsoft.com/office/drawing/2014/main" id="{04729A66-90BA-C7C2-0347-A8B4E7DC085A}"/>
              </a:ext>
            </a:extLst>
          </p:cNvPr>
          <p:cNvPicPr>
            <a:picLocks noChangeAspect="1"/>
          </p:cNvPicPr>
          <p:nvPr/>
        </p:nvPicPr>
        <p:blipFill>
          <a:blip r:embed="rId3"/>
          <a:stretch>
            <a:fillRect/>
          </a:stretch>
        </p:blipFill>
        <p:spPr>
          <a:xfrm>
            <a:off x="100289" y="108466"/>
            <a:ext cx="10280670" cy="6658094"/>
          </a:xfrm>
          <a:prstGeom prst="rect">
            <a:avLst/>
          </a:prstGeom>
        </p:spPr>
      </p:pic>
    </p:spTree>
    <p:extLst>
      <p:ext uri="{BB962C8B-B14F-4D97-AF65-F5344CB8AC3E}">
        <p14:creationId xmlns:p14="http://schemas.microsoft.com/office/powerpoint/2010/main" val="384147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E76C24-3BCD-6D96-49FB-4DBF96CEE0FE}"/>
              </a:ext>
            </a:extLst>
          </p:cNvPr>
          <p:cNvPicPr>
            <a:picLocks noChangeAspect="1"/>
          </p:cNvPicPr>
          <p:nvPr/>
        </p:nvPicPr>
        <p:blipFill>
          <a:blip r:embed="rId2"/>
          <a:srcRect t="28148"/>
          <a:stretch/>
        </p:blipFill>
        <p:spPr>
          <a:xfrm>
            <a:off x="484800" y="152400"/>
            <a:ext cx="11067120" cy="6358810"/>
          </a:xfrm>
          <a:prstGeom prst="rect">
            <a:avLst/>
          </a:prstGeom>
        </p:spPr>
      </p:pic>
    </p:spTree>
    <p:extLst>
      <p:ext uri="{BB962C8B-B14F-4D97-AF65-F5344CB8AC3E}">
        <p14:creationId xmlns:p14="http://schemas.microsoft.com/office/powerpoint/2010/main" val="115239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09BD51-DCF3-E79D-2D80-3A3A9F2BA16A}"/>
              </a:ext>
            </a:extLst>
          </p:cNvPr>
          <p:cNvPicPr>
            <a:picLocks noChangeAspect="1"/>
          </p:cNvPicPr>
          <p:nvPr/>
        </p:nvPicPr>
        <p:blipFill>
          <a:blip r:embed="rId2"/>
          <a:stretch>
            <a:fillRect/>
          </a:stretch>
        </p:blipFill>
        <p:spPr>
          <a:xfrm>
            <a:off x="5317068" y="163779"/>
            <a:ext cx="5870222" cy="6530442"/>
          </a:xfrm>
          <a:prstGeom prst="rect">
            <a:avLst/>
          </a:prstGeom>
        </p:spPr>
      </p:pic>
      <p:pic>
        <p:nvPicPr>
          <p:cNvPr id="7" name="Picture 6">
            <a:extLst>
              <a:ext uri="{FF2B5EF4-FFF2-40B4-BE49-F238E27FC236}">
                <a16:creationId xmlns:a16="http://schemas.microsoft.com/office/drawing/2014/main" id="{51AF1B31-D067-56AC-0D9D-D76A5BD756D0}"/>
              </a:ext>
            </a:extLst>
          </p:cNvPr>
          <p:cNvPicPr>
            <a:picLocks noChangeAspect="1"/>
          </p:cNvPicPr>
          <p:nvPr/>
        </p:nvPicPr>
        <p:blipFill>
          <a:blip r:embed="rId3"/>
          <a:stretch>
            <a:fillRect/>
          </a:stretch>
        </p:blipFill>
        <p:spPr>
          <a:xfrm>
            <a:off x="307630" y="397868"/>
            <a:ext cx="3919851" cy="1487375"/>
          </a:xfrm>
          <a:prstGeom prst="rect">
            <a:avLst/>
          </a:prstGeom>
        </p:spPr>
      </p:pic>
      <p:sp>
        <p:nvSpPr>
          <p:cNvPr id="8" name="TextBox 7">
            <a:extLst>
              <a:ext uri="{FF2B5EF4-FFF2-40B4-BE49-F238E27FC236}">
                <a16:creationId xmlns:a16="http://schemas.microsoft.com/office/drawing/2014/main" id="{7D5C183F-C118-32BD-E4BC-8780B5A4856C}"/>
              </a:ext>
            </a:extLst>
          </p:cNvPr>
          <p:cNvSpPr txBox="1"/>
          <p:nvPr/>
        </p:nvSpPr>
        <p:spPr>
          <a:xfrm>
            <a:off x="677333" y="2122311"/>
            <a:ext cx="3919851" cy="3785652"/>
          </a:xfrm>
          <a:prstGeom prst="rect">
            <a:avLst/>
          </a:prstGeom>
          <a:noFill/>
        </p:spPr>
        <p:txBody>
          <a:bodyPr wrap="square" rtlCol="0">
            <a:spAutoFit/>
          </a:bodyPr>
          <a:lstStyle/>
          <a:p>
            <a:r>
              <a:rPr lang="en-GB" sz="8000" dirty="0">
                <a:latin typeface="Freestyle Script" panose="030804020302050B0404" pitchFamily="66" charset="0"/>
              </a:rPr>
              <a:t>Green Champion Programme</a:t>
            </a:r>
          </a:p>
        </p:txBody>
      </p:sp>
    </p:spTree>
    <p:extLst>
      <p:ext uri="{BB962C8B-B14F-4D97-AF65-F5344CB8AC3E}">
        <p14:creationId xmlns:p14="http://schemas.microsoft.com/office/powerpoint/2010/main" val="326477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684464D-4F5B-2BD0-C4D6-305AE125FBCE}"/>
              </a:ext>
            </a:extLst>
          </p:cNvPr>
          <p:cNvSpPr txBox="1"/>
          <p:nvPr/>
        </p:nvSpPr>
        <p:spPr>
          <a:xfrm>
            <a:off x="304218" y="406052"/>
            <a:ext cx="11048870" cy="707886"/>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Why Green Champions and not Park Stars?</a:t>
            </a:r>
          </a:p>
        </p:txBody>
      </p:sp>
      <p:sp>
        <p:nvSpPr>
          <p:cNvPr id="8" name="TextBox 7">
            <a:extLst>
              <a:ext uri="{FF2B5EF4-FFF2-40B4-BE49-F238E27FC236}">
                <a16:creationId xmlns:a16="http://schemas.microsoft.com/office/drawing/2014/main" id="{D8CBF244-F1DA-2659-BA39-43DD131CE75B}"/>
              </a:ext>
            </a:extLst>
          </p:cNvPr>
          <p:cNvSpPr txBox="1"/>
          <p:nvPr/>
        </p:nvSpPr>
        <p:spPr>
          <a:xfrm>
            <a:off x="304218" y="1247359"/>
            <a:ext cx="11515250" cy="5262979"/>
          </a:xfrm>
          <a:prstGeom prst="rect">
            <a:avLst/>
          </a:prstGeom>
          <a:noFill/>
        </p:spPr>
        <p:txBody>
          <a:bodyPr wrap="square" rtlCol="0">
            <a:spAutoFit/>
          </a:bodyPr>
          <a:lstStyle/>
          <a:p>
            <a:r>
              <a:rPr lang="en-GB" sz="1400" dirty="0"/>
              <a:t>After a few iterations it was decided to go with the name Green Champions rather than the original “Park Stars” and “Park Ambassadors” that followed some consultation sessions with younger adults as part of the Jobs and Skills Pilot. If you say people can decide on a name you may end up with “Parky </a:t>
            </a:r>
            <a:r>
              <a:rPr lang="en-GB" sz="1400" dirty="0" err="1"/>
              <a:t>McPark</a:t>
            </a:r>
            <a:r>
              <a:rPr lang="en-GB" sz="1400" dirty="0"/>
              <a:t> Face” so there needs to be a wide enough consultation process to ensure the name is as inclusive as possible.</a:t>
            </a:r>
          </a:p>
          <a:p>
            <a:endParaRPr lang="en-GB" sz="1400" dirty="0"/>
          </a:p>
          <a:p>
            <a:r>
              <a:rPr lang="en-GB" sz="1400" dirty="0"/>
              <a:t>Looking at champion first it can mean:</a:t>
            </a:r>
          </a:p>
          <a:p>
            <a:pPr algn="l"/>
            <a:r>
              <a:rPr lang="en-GB" sz="1400" dirty="0"/>
              <a:t>A person, animal, or team that wins a competition:</a:t>
            </a:r>
          </a:p>
          <a:p>
            <a:pPr marL="285750" indent="-285750" algn="l">
              <a:buFont typeface="Arial" panose="020B0604020202020204" pitchFamily="34" charset="0"/>
              <a:buChar char="•"/>
            </a:pPr>
            <a:r>
              <a:rPr lang="en-GB" sz="1400" dirty="0"/>
              <a:t>An Olympic champion</a:t>
            </a:r>
          </a:p>
          <a:p>
            <a:pPr marL="285750" indent="-285750" algn="l">
              <a:buFont typeface="Arial" panose="020B0604020202020204" pitchFamily="34" charset="0"/>
              <a:buChar char="•"/>
            </a:pPr>
            <a:r>
              <a:rPr lang="en-GB" sz="1400" dirty="0"/>
              <a:t>World champions</a:t>
            </a:r>
          </a:p>
          <a:p>
            <a:pPr algn="l"/>
            <a:endParaRPr lang="en-GB" sz="1400" dirty="0"/>
          </a:p>
          <a:p>
            <a:pPr algn="l"/>
            <a:r>
              <a:rPr lang="en-GB" sz="1400" dirty="0"/>
              <a:t>But it can also mean:</a:t>
            </a:r>
          </a:p>
          <a:p>
            <a:pPr algn="l"/>
            <a:r>
              <a:rPr lang="en-GB" sz="1400" dirty="0"/>
              <a:t>A person who enthusiastically supports, defends, or fights for a person, belief, right, or principle:</a:t>
            </a:r>
          </a:p>
          <a:p>
            <a:pPr marL="285750" indent="-285750" algn="l">
              <a:buFont typeface="Arial" panose="020B0604020202020204" pitchFamily="34" charset="0"/>
              <a:buChar char="•"/>
            </a:pPr>
            <a:r>
              <a:rPr lang="en-GB" sz="1400" dirty="0"/>
              <a:t>She has long been a champion of prisoners' rights</a:t>
            </a:r>
          </a:p>
          <a:p>
            <a:endParaRPr lang="en-GB" sz="1400" dirty="0"/>
          </a:p>
          <a:p>
            <a:r>
              <a:rPr lang="en-GB" sz="1400" dirty="0"/>
              <a:t>To start with the Green Champion programme was more closely linked to the jobs and skills pilot for younger adults which included leadership skills, volunteer coordinator skills, community engagement and leading conservation work party skills. Volunteering in the programme was seen more as a way young people could get experience in “Green Jobs” so an economic focus rather than the more environmental or social benefits of volunteering. Although these would be added benefits.</a:t>
            </a:r>
          </a:p>
          <a:p>
            <a:endParaRPr lang="en-GB" sz="1400" dirty="0"/>
          </a:p>
          <a:p>
            <a:r>
              <a:rPr lang="en-GB" sz="1400" dirty="0"/>
              <a:t>But then the question was asked, what if you don’t want to access the programme to further your career, what if you just want learn more or do more for yourself and your community. There was a challenge around including older people who wanted to develop themselves, keep up to date, grow their confidence and make a real difference. It wasn’t just in parks either but also community gardens, allotments, cemeteries all kinds of green and grey spaces.</a:t>
            </a:r>
          </a:p>
          <a:p>
            <a:endParaRPr lang="en-GB" sz="1400" dirty="0"/>
          </a:p>
          <a:p>
            <a:r>
              <a:rPr lang="en-GB" sz="1400" dirty="0"/>
              <a:t>So rather than a specific Parks Jobs and skills programme (parks professionals of the future) it became the Green Champions Programme, a much more inclusive programme that anyone who wanted to do something more than they did now could sign up to.</a:t>
            </a:r>
          </a:p>
        </p:txBody>
      </p:sp>
      <p:pic>
        <p:nvPicPr>
          <p:cNvPr id="13" name="Graphic 12" descr="Stars with solid fill">
            <a:extLst>
              <a:ext uri="{FF2B5EF4-FFF2-40B4-BE49-F238E27FC236}">
                <a16:creationId xmlns:a16="http://schemas.microsoft.com/office/drawing/2014/main" id="{4524D525-09B2-5B0F-A23F-90DEA69827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99599" y="79839"/>
            <a:ext cx="1360311" cy="1360311"/>
          </a:xfrm>
          <a:prstGeom prst="rect">
            <a:avLst/>
          </a:prstGeom>
        </p:spPr>
      </p:pic>
    </p:spTree>
    <p:extLst>
      <p:ext uri="{BB962C8B-B14F-4D97-AF65-F5344CB8AC3E}">
        <p14:creationId xmlns:p14="http://schemas.microsoft.com/office/powerpoint/2010/main" val="361871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488949" y="3068320"/>
            <a:ext cx="5737217" cy="1807305"/>
          </a:xfrm>
        </p:spPr>
        <p:txBody>
          <a:bodyPr vert="horz" lIns="91440" tIns="45720" rIns="91440" bIns="45720" rtlCol="0" anchor="ctr">
            <a:normAutofit fontScale="90000"/>
          </a:bodyPr>
          <a:lstStyle/>
          <a:p>
            <a:pPr marR="0" lvl="0" algn="l" eaLnBrk="1" fontAlgn="base" hangingPunct="1">
              <a:lnSpc>
                <a:spcPct val="90000"/>
              </a:lnSpc>
              <a:spcBef>
                <a:spcPct val="0"/>
              </a:spcBef>
              <a:spcAft>
                <a:spcPts val="600"/>
              </a:spcAft>
              <a:buClrTx/>
              <a:buSzTx/>
              <a:tabLst/>
            </a:pPr>
            <a:r>
              <a:rPr kumimoji="0" lang="en-US" altLang="en-US" sz="1600" b="0" i="0" u="none" strike="noStrike" cap="none" normalizeH="0" baseline="0" dirty="0">
                <a:ln>
                  <a:noFill/>
                </a:ln>
                <a:effectLst/>
                <a:latin typeface="Arial" panose="020B0604020202020204" pitchFamily="34" charset="0"/>
                <a:cs typeface="Arial" panose="020B0604020202020204" pitchFamily="34" charset="0"/>
              </a:rPr>
              <a:t>“In short, green living is a means of developing sustainable habits in one’s daily life so that their daily routines work alongside the resources of nature instead of depleting them or doing more long-term damage to the environment or ecological system.</a:t>
            </a:r>
            <a:r>
              <a:rPr lang="en-US" altLang="en-US" sz="1600" dirty="0">
                <a:latin typeface="Arial" panose="020B0604020202020204" pitchFamily="34" charset="0"/>
                <a:cs typeface="Arial" panose="020B0604020202020204" pitchFamily="34" charset="0"/>
              </a:rPr>
              <a:t> The most common way that people become more cognizant of the vital aspects to green living are through the need to reduce pollution, to protect our wildlife from going extinct, and to preserve our conservation of natural resources. Predominantly, people recognize that green living can alleviate the rapidly increasing rates of climate change and global warming.” - </a:t>
            </a:r>
            <a:r>
              <a:rPr lang="en-US" altLang="en-US" sz="1600" i="1" dirty="0" err="1">
                <a:latin typeface="Arial" panose="020B0604020202020204" pitchFamily="34" charset="0"/>
                <a:cs typeface="Arial" panose="020B0604020202020204" pitchFamily="34" charset="0"/>
              </a:rPr>
              <a:t>Greenly.Institute</a:t>
            </a:r>
            <a:br>
              <a:rPr lang="en-US" altLang="en-US" sz="1600" dirty="0">
                <a:latin typeface="Arial" panose="020B0604020202020204" pitchFamily="34" charset="0"/>
                <a:cs typeface="Arial" panose="020B0604020202020204" pitchFamily="34" charset="0"/>
              </a:rPr>
            </a:br>
            <a:br>
              <a:rPr lang="en-US" altLang="en-US" sz="3200" dirty="0">
                <a:latin typeface="+mn-lt"/>
              </a:rPr>
            </a:br>
            <a:r>
              <a:rPr lang="en-US" altLang="en-US" sz="1600" dirty="0">
                <a:latin typeface="Arial" panose="020B0604020202020204" pitchFamily="34" charset="0"/>
                <a:cs typeface="Arial" panose="020B0604020202020204" pitchFamily="34" charset="0"/>
              </a:rPr>
              <a:t>So not just Park Champions but we didn’t want to use the term Sustainability Champions; Nature Champions didn’t feel wide enough. The council used the expressions Greener Cleaner and Bolder Greener.</a:t>
            </a:r>
            <a:br>
              <a:rPr lang="en-US" altLang="en-US" sz="1600" dirty="0">
                <a:latin typeface="Arial" panose="020B0604020202020204" pitchFamily="34" charset="0"/>
                <a:cs typeface="Arial" panose="020B0604020202020204" pitchFamily="34" charset="0"/>
              </a:rPr>
            </a:b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The term Green Spaces is often used, although many people consulted didn’t know what was meant by that. There is even the negative expression – Green Washing when organisations are trying to appear more sustainable than they are.</a:t>
            </a:r>
            <a:br>
              <a:rPr lang="en-US" altLang="en-US" sz="1600" dirty="0">
                <a:latin typeface="Arial" panose="020B0604020202020204" pitchFamily="34" charset="0"/>
                <a:cs typeface="Arial" panose="020B0604020202020204" pitchFamily="34" charset="0"/>
              </a:rPr>
            </a:b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Planet Champions / Earth Champions sounded like too bigger job, City of Nature Champions – yes but too long.</a:t>
            </a:r>
            <a:br>
              <a:rPr lang="en-US" altLang="en-US" sz="1600" dirty="0">
                <a:latin typeface="Arial" panose="020B0604020202020204" pitchFamily="34" charset="0"/>
                <a:cs typeface="Arial" panose="020B0604020202020204" pitchFamily="34" charset="0"/>
              </a:rPr>
            </a:b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So </a:t>
            </a:r>
            <a:r>
              <a:rPr lang="en-US" altLang="en-US" sz="1600" u="sng" dirty="0">
                <a:latin typeface="Arial" panose="020B0604020202020204" pitchFamily="34" charset="0"/>
                <a:cs typeface="Arial" panose="020B0604020202020204" pitchFamily="34" charset="0"/>
              </a:rPr>
              <a:t>Green </a:t>
            </a:r>
            <a:r>
              <a:rPr lang="en-US" altLang="en-US" sz="1600" dirty="0">
                <a:latin typeface="Arial" panose="020B0604020202020204" pitchFamily="34" charset="0"/>
                <a:cs typeface="Arial" panose="020B0604020202020204" pitchFamily="34" charset="0"/>
              </a:rPr>
              <a:t>Champions it was. </a:t>
            </a: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People who are living and helping other to live more sustainable lives.</a:t>
            </a:r>
            <a:br>
              <a:rPr lang="en-US" altLang="en-US" sz="1600" dirty="0">
                <a:latin typeface="Arial" panose="020B0604020202020204" pitchFamily="34" charset="0"/>
                <a:cs typeface="Arial" panose="020B0604020202020204" pitchFamily="34" charset="0"/>
              </a:rPr>
            </a:br>
            <a:br>
              <a:rPr lang="en-US" altLang="en-US"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pic>
        <p:nvPicPr>
          <p:cNvPr id="3" name="Picture 2" descr="Child's painting">
            <a:extLst>
              <a:ext uri="{FF2B5EF4-FFF2-40B4-BE49-F238E27FC236}">
                <a16:creationId xmlns:a16="http://schemas.microsoft.com/office/drawing/2014/main" id="{88436D62-8E5E-AAAE-2B7E-F81F259072F7}"/>
              </a:ext>
            </a:extLst>
          </p:cNvPr>
          <p:cNvPicPr>
            <a:picLocks noChangeAspect="1"/>
          </p:cNvPicPr>
          <p:nvPr/>
        </p:nvPicPr>
        <p:blipFill>
          <a:blip r:embed="rId3">
            <a:extLst>
              <a:ext uri="{28A0092B-C50C-407E-A947-70E740481C1C}">
                <a14:useLocalDpi xmlns:a14="http://schemas.microsoft.com/office/drawing/2010/main" val="0"/>
              </a:ext>
            </a:extLst>
          </a:blip>
          <a:srcRect l="21018" r="21018"/>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extBox 1">
            <a:extLst>
              <a:ext uri="{FF2B5EF4-FFF2-40B4-BE49-F238E27FC236}">
                <a16:creationId xmlns:a16="http://schemas.microsoft.com/office/drawing/2014/main" id="{76B5E056-1C1D-04CA-4399-B7CBE9189805}"/>
              </a:ext>
            </a:extLst>
          </p:cNvPr>
          <p:cNvSpPr txBox="1"/>
          <p:nvPr/>
        </p:nvSpPr>
        <p:spPr>
          <a:xfrm>
            <a:off x="438351" y="162212"/>
            <a:ext cx="11048870" cy="707886"/>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What do we mean by Green?</a:t>
            </a:r>
          </a:p>
        </p:txBody>
      </p:sp>
    </p:spTree>
    <p:extLst>
      <p:ext uri="{BB962C8B-B14F-4D97-AF65-F5344CB8AC3E}">
        <p14:creationId xmlns:p14="http://schemas.microsoft.com/office/powerpoint/2010/main" val="421543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1028700" y="1967266"/>
            <a:ext cx="2628900" cy="2547257"/>
          </a:xfrm>
          <a:noFill/>
        </p:spPr>
        <p:txBody>
          <a:bodyPr vert="horz" lIns="91440" tIns="45720" rIns="91440" bIns="45720" rtlCol="0" anchor="ctr">
            <a:normAutofit/>
          </a:bodyPr>
          <a:lstStyle/>
          <a:p>
            <a:r>
              <a:rPr lang="en-US" sz="3600" kern="1200" dirty="0">
                <a:solidFill>
                  <a:srgbClr val="FFFFFF"/>
                </a:solidFill>
                <a:latin typeface="+mj-lt"/>
                <a:ea typeface="+mj-ea"/>
                <a:cs typeface="+mj-cs"/>
              </a:rPr>
              <a:t>Who are Green Champions</a:t>
            </a:r>
          </a:p>
        </p:txBody>
      </p:sp>
      <p:pic>
        <p:nvPicPr>
          <p:cNvPr id="3" name="Picture 2" descr="Woman with down syndrome lying on grass in park">
            <a:extLst>
              <a:ext uri="{FF2B5EF4-FFF2-40B4-BE49-F238E27FC236}">
                <a16:creationId xmlns:a16="http://schemas.microsoft.com/office/drawing/2014/main" id="{48B391D6-1F6E-22CE-686E-6ECD1057F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7644" y="1574020"/>
            <a:ext cx="4997605" cy="3335052"/>
          </a:xfrm>
          <a:prstGeom prst="rect">
            <a:avLst/>
          </a:prstGeom>
        </p:spPr>
      </p:pic>
    </p:spTree>
    <p:extLst>
      <p:ext uri="{BB962C8B-B14F-4D97-AF65-F5344CB8AC3E}">
        <p14:creationId xmlns:p14="http://schemas.microsoft.com/office/powerpoint/2010/main" val="238826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684464D-4F5B-2BD0-C4D6-305AE125FBCE}"/>
              </a:ext>
            </a:extLst>
          </p:cNvPr>
          <p:cNvSpPr txBox="1"/>
          <p:nvPr/>
        </p:nvSpPr>
        <p:spPr>
          <a:xfrm>
            <a:off x="304218" y="406052"/>
            <a:ext cx="11048870" cy="707886"/>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What is the Green Champion Programme?</a:t>
            </a:r>
          </a:p>
        </p:txBody>
      </p:sp>
      <p:sp>
        <p:nvSpPr>
          <p:cNvPr id="3" name="TextBox 2">
            <a:extLst>
              <a:ext uri="{FF2B5EF4-FFF2-40B4-BE49-F238E27FC236}">
                <a16:creationId xmlns:a16="http://schemas.microsoft.com/office/drawing/2014/main" id="{AD3A0AFD-5BB8-2FED-36AF-3C306E54D1BE}"/>
              </a:ext>
            </a:extLst>
          </p:cNvPr>
          <p:cNvSpPr txBox="1"/>
          <p:nvPr/>
        </p:nvSpPr>
        <p:spPr>
          <a:xfrm>
            <a:off x="304218" y="1308313"/>
            <a:ext cx="11048870" cy="5355312"/>
          </a:xfrm>
          <a:prstGeom prst="rect">
            <a:avLst/>
          </a:prstGeom>
          <a:noFill/>
        </p:spPr>
        <p:txBody>
          <a:bodyPr wrap="square">
            <a:spAutoFit/>
          </a:bodyPr>
          <a:lstStyle/>
          <a:p>
            <a:r>
              <a:rPr lang="en-GB" sz="1400" dirty="0"/>
              <a:t>The City of Nature Plan says:</a:t>
            </a:r>
          </a:p>
          <a:p>
            <a:r>
              <a:rPr lang="en-GB" sz="1400" dirty="0"/>
              <a:t>• Our most passionate advocates of nature will become Green Champions - recognising the importance of their work looking after our blue and green spaces. </a:t>
            </a:r>
          </a:p>
          <a:p>
            <a:r>
              <a:rPr lang="en-GB" sz="1400" dirty="0"/>
              <a:t>• Our children will learn about the wonders of nature as Young Green Champions. </a:t>
            </a:r>
          </a:p>
          <a:p>
            <a:r>
              <a:rPr lang="en-GB" sz="1400" dirty="0"/>
              <a:t>• Citizens will be encouraged to bring their local green spaces to life using nature focused activities.</a:t>
            </a:r>
          </a:p>
          <a:p>
            <a:endParaRPr lang="en-GB" sz="1400" dirty="0"/>
          </a:p>
          <a:p>
            <a:r>
              <a:rPr lang="en-GB" sz="1400" dirty="0"/>
              <a:t>This is more than participating in events like community picnics, walks and talks, family activities and litter picks. This is about having some responsibility beyond yourself and your family. </a:t>
            </a:r>
          </a:p>
          <a:p>
            <a:endParaRPr lang="en-GB" sz="1400" dirty="0"/>
          </a:p>
          <a:p>
            <a:r>
              <a:rPr lang="en-GB" sz="1400" dirty="0"/>
              <a:t>You can’t do these things without having the knowledge and skills to do them. We want to offer the opportunities to get these skills. The most important part of the Green Champion idea is that anyone / everyone can be involved in the City of Nature Plan somehow. But we can’t expect that people can just get on with that on their own. So – we want to ensure that if they want to do something (if they aspire to do something), even if it is just one thing, they can find the support they need to achieve that. Not only children and young people but anyone who wants to do more.</a:t>
            </a:r>
          </a:p>
          <a:p>
            <a:endParaRPr lang="en-GB" sz="1400" dirty="0"/>
          </a:p>
          <a:p>
            <a:pPr marL="285750" indent="-285750">
              <a:buFont typeface="Arial" panose="020B0604020202020204" pitchFamily="34" charset="0"/>
              <a:buChar char="•"/>
            </a:pPr>
            <a:r>
              <a:rPr lang="en-GB" sz="1400" dirty="0"/>
              <a:t>A list of set opportunities to learn new skills.</a:t>
            </a:r>
          </a:p>
          <a:p>
            <a:pPr marL="285750" indent="-285750">
              <a:buFont typeface="Arial" panose="020B0604020202020204" pitchFamily="34" charset="0"/>
              <a:buChar char="•"/>
            </a:pPr>
            <a:r>
              <a:rPr lang="en-GB" sz="1400" dirty="0"/>
              <a:t>An “interview” process for free courses.</a:t>
            </a:r>
          </a:p>
          <a:p>
            <a:pPr marL="285750" indent="-285750">
              <a:buFont typeface="Arial" panose="020B0604020202020204" pitchFamily="34" charset="0"/>
              <a:buChar char="•"/>
            </a:pPr>
            <a:r>
              <a:rPr lang="en-GB" sz="1400" dirty="0"/>
              <a:t>Sign post to opportunities to sign up as a long-term volunteer with any organisation –  Agree to sign up to that organisation’s volunteer process</a:t>
            </a:r>
          </a:p>
          <a:p>
            <a:pPr marL="285750" indent="-285750">
              <a:buFont typeface="Arial" panose="020B0604020202020204" pitchFamily="34" charset="0"/>
              <a:buChar char="•"/>
            </a:pPr>
            <a:r>
              <a:rPr lang="en-GB" sz="1400" dirty="0"/>
              <a:t>Payback social value if you receive a free course, i.e. one / two days volunteering.</a:t>
            </a:r>
          </a:p>
          <a:p>
            <a:pPr marL="285750" indent="-285750">
              <a:buFont typeface="Arial" panose="020B0604020202020204" pitchFamily="34" charset="0"/>
              <a:buChar char="•"/>
            </a:pPr>
            <a:r>
              <a:rPr lang="en-GB" sz="1400" dirty="0"/>
              <a:t>Receive monthly newsletter </a:t>
            </a:r>
          </a:p>
          <a:p>
            <a:pPr marL="285750" indent="-285750">
              <a:buFont typeface="Arial" panose="020B0604020202020204" pitchFamily="34" charset="0"/>
              <a:buChar char="•"/>
            </a:pPr>
            <a:r>
              <a:rPr lang="en-GB" sz="1400" dirty="0"/>
              <a:t>Monthly online meetings.</a:t>
            </a:r>
          </a:p>
          <a:p>
            <a:pPr marL="285750" indent="-285750">
              <a:buFont typeface="Arial" panose="020B0604020202020204" pitchFamily="34" charset="0"/>
              <a:buChar char="•"/>
            </a:pPr>
            <a:r>
              <a:rPr lang="en-GB" sz="1400" dirty="0"/>
              <a:t>Notification of any opportunities, training / jobs etc.</a:t>
            </a:r>
          </a:p>
          <a:p>
            <a:pPr marL="285750" indent="-285750">
              <a:buFont typeface="Arial" panose="020B0604020202020204" pitchFamily="34" charset="0"/>
              <a:buChar char="•"/>
            </a:pPr>
            <a:r>
              <a:rPr lang="en-GB" sz="1400" dirty="0"/>
              <a:t>Invited to an annual in person meeting.</a:t>
            </a:r>
          </a:p>
          <a:p>
            <a:pPr marL="285750" indent="-285750">
              <a:buFont typeface="Arial" panose="020B0604020202020204" pitchFamily="34" charset="0"/>
              <a:buChar char="•"/>
            </a:pPr>
            <a:endParaRPr lang="en-GB" sz="1400" dirty="0"/>
          </a:p>
          <a:p>
            <a:r>
              <a:rPr lang="en-GB" sz="2000" dirty="0"/>
              <a:t>Single point of contact ?? Green Champion Coordinator Role ( Volunteer / Training Coordinator )</a:t>
            </a:r>
          </a:p>
        </p:txBody>
      </p:sp>
    </p:spTree>
    <p:extLst>
      <p:ext uri="{BB962C8B-B14F-4D97-AF65-F5344CB8AC3E}">
        <p14:creationId xmlns:p14="http://schemas.microsoft.com/office/powerpoint/2010/main" val="226907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643468" y="643467"/>
            <a:ext cx="4620584" cy="4567137"/>
          </a:xfrm>
        </p:spPr>
        <p:txBody>
          <a:bodyPr vert="horz" lIns="91440" tIns="45720" rIns="91440" bIns="45720" rtlCol="0">
            <a:normAutofit/>
          </a:bodyPr>
          <a:lstStyle/>
          <a:p>
            <a:pPr algn="l"/>
            <a:r>
              <a:rPr lang="en-US" sz="4400"/>
              <a:t>How many</a:t>
            </a:r>
            <a:r>
              <a:rPr lang="en-US" sz="4400" kern="1200">
                <a:latin typeface="+mj-lt"/>
                <a:ea typeface="+mj-ea"/>
                <a:cs typeface="+mj-cs"/>
              </a:rPr>
              <a:t> Green Champions do we have?</a:t>
            </a:r>
          </a:p>
        </p:txBody>
      </p:sp>
      <p:pic>
        <p:nvPicPr>
          <p:cNvPr id="3" name="Picture 2" descr="Adult with rainbow headband under tree">
            <a:extLst>
              <a:ext uri="{FF2B5EF4-FFF2-40B4-BE49-F238E27FC236}">
                <a16:creationId xmlns:a16="http://schemas.microsoft.com/office/drawing/2014/main" id="{48B391D6-1F6E-22CE-686E-6ECD1057F598}"/>
              </a:ext>
            </a:extLst>
          </p:cNvPr>
          <p:cNvPicPr>
            <a:picLocks noChangeAspect="1"/>
          </p:cNvPicPr>
          <p:nvPr/>
        </p:nvPicPr>
        <p:blipFill>
          <a:blip r:embed="rId3">
            <a:extLst>
              <a:ext uri="{28A0092B-C50C-407E-A947-70E740481C1C}">
                <a14:useLocalDpi xmlns:a14="http://schemas.microsoft.com/office/drawing/2010/main" val="0"/>
              </a:ext>
            </a:extLst>
          </a:blip>
          <a:srcRect l="18982" r="2298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6698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684464D-4F5B-2BD0-C4D6-305AE125FBCE}"/>
              </a:ext>
            </a:extLst>
          </p:cNvPr>
          <p:cNvSpPr txBox="1"/>
          <p:nvPr/>
        </p:nvSpPr>
        <p:spPr>
          <a:xfrm>
            <a:off x="304218" y="406052"/>
            <a:ext cx="11048870" cy="1323439"/>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What opportunities for learning have been offered so far?</a:t>
            </a:r>
          </a:p>
        </p:txBody>
      </p:sp>
      <p:sp>
        <p:nvSpPr>
          <p:cNvPr id="3" name="TextBox 2">
            <a:extLst>
              <a:ext uri="{FF2B5EF4-FFF2-40B4-BE49-F238E27FC236}">
                <a16:creationId xmlns:a16="http://schemas.microsoft.com/office/drawing/2014/main" id="{AD3A0AFD-5BB8-2FED-36AF-3C306E54D1BE}"/>
              </a:ext>
            </a:extLst>
          </p:cNvPr>
          <p:cNvSpPr txBox="1"/>
          <p:nvPr/>
        </p:nvSpPr>
        <p:spPr>
          <a:xfrm>
            <a:off x="304218" y="2135543"/>
            <a:ext cx="11048870" cy="4616648"/>
          </a:xfrm>
          <a:prstGeom prst="rect">
            <a:avLst/>
          </a:prstGeom>
          <a:noFill/>
        </p:spPr>
        <p:txBody>
          <a:bodyPr wrap="square">
            <a:spAutoFit/>
          </a:bodyPr>
          <a:lstStyle/>
          <a:p>
            <a:r>
              <a:rPr lang="en-GB" sz="1400" dirty="0"/>
              <a:t>Green Champion Leadership Course: Provided by BCC City of Nature Team</a:t>
            </a:r>
          </a:p>
          <a:p>
            <a:endParaRPr lang="en-GB" sz="1400" dirty="0"/>
          </a:p>
          <a:p>
            <a:r>
              <a:rPr lang="en-GB" sz="1400" dirty="0"/>
              <a:t>Therapeutic Horticulture Introduction: Provided by Thrive.</a:t>
            </a:r>
          </a:p>
          <a:p>
            <a:endParaRPr lang="en-GB" sz="1400" dirty="0"/>
          </a:p>
          <a:p>
            <a:r>
              <a:rPr lang="en-GB" sz="1400" dirty="0"/>
              <a:t>Urban Forester Training: Provided by Birmingham </a:t>
            </a:r>
            <a:r>
              <a:rPr lang="en-GB" sz="1400" dirty="0" err="1"/>
              <a:t>TreePeople</a:t>
            </a:r>
            <a:r>
              <a:rPr lang="en-GB" sz="1400" dirty="0"/>
              <a:t>					</a:t>
            </a:r>
            <a:r>
              <a:rPr lang="en-GB" sz="1400" dirty="0">
                <a:hlinkClick r:id="rId3"/>
              </a:rPr>
              <a:t>https://youtu.be/xAlW2yQbbHI</a:t>
            </a:r>
            <a:r>
              <a:rPr lang="en-GB" sz="1400" dirty="0"/>
              <a:t> </a:t>
            </a:r>
          </a:p>
          <a:p>
            <a:endParaRPr lang="en-GB" sz="1400" dirty="0"/>
          </a:p>
          <a:p>
            <a:r>
              <a:rPr lang="en-GB" sz="1400" dirty="0"/>
              <a:t>Nature Conservation and Recovery: Provided by the Wildlife Trust for Birmingham and Black Country		</a:t>
            </a:r>
            <a:r>
              <a:rPr lang="en-GB" sz="1400" dirty="0">
                <a:hlinkClick r:id="rId4"/>
              </a:rPr>
              <a:t>https://youtu.be/JfRgyURuCtI</a:t>
            </a:r>
            <a:r>
              <a:rPr lang="en-GB" sz="1400" dirty="0"/>
              <a:t> </a:t>
            </a:r>
          </a:p>
          <a:p>
            <a:endParaRPr lang="en-GB" sz="1400" dirty="0"/>
          </a:p>
          <a:p>
            <a:r>
              <a:rPr lang="en-GB" sz="1400" dirty="0"/>
              <a:t>Leading Volunteers and Community Gardening: Provided by Birmingham Open Spaces Forum		</a:t>
            </a:r>
            <a:r>
              <a:rPr lang="en-GB" sz="1400" dirty="0">
                <a:hlinkClick r:id="rId5"/>
              </a:rPr>
              <a:t>https://youtu.be/UKp66nv0rvc</a:t>
            </a:r>
            <a:r>
              <a:rPr lang="en-GB" sz="1400" dirty="0"/>
              <a:t> </a:t>
            </a:r>
          </a:p>
          <a:p>
            <a:endParaRPr lang="en-GB" sz="1400" dirty="0"/>
          </a:p>
          <a:p>
            <a:r>
              <a:rPr lang="en-GB" sz="1400" dirty="0"/>
              <a:t>Connecting with Nature for Health: Provided by BCC Public Health GP Registrars</a:t>
            </a:r>
          </a:p>
          <a:p>
            <a:r>
              <a:rPr lang="en-GB" sz="1400" dirty="0">
                <a:hlinkClick r:id="rId6"/>
              </a:rPr>
              <a:t>Health and Wellbeing Guides – Naturally Birmingham Future Parks Project</a:t>
            </a:r>
            <a:endParaRPr lang="en-GB" sz="1400" dirty="0"/>
          </a:p>
          <a:p>
            <a:endParaRPr lang="en-GB" sz="1400" dirty="0"/>
          </a:p>
          <a:p>
            <a:r>
              <a:rPr lang="en-GB" sz="1400" dirty="0"/>
              <a:t>Story Telling: Provided by BCC City of Nature Team </a:t>
            </a:r>
          </a:p>
          <a:p>
            <a:endParaRPr lang="en-GB" sz="1400" dirty="0"/>
          </a:p>
          <a:p>
            <a:r>
              <a:rPr lang="en-GB" sz="1400" dirty="0"/>
              <a:t>Early Years Outdoors: Provided by BCC Early Years Team					</a:t>
            </a:r>
            <a:r>
              <a:rPr lang="en-GB" sz="1400" dirty="0">
                <a:hlinkClick r:id="rId7"/>
              </a:rPr>
              <a:t>https://youtu.be/Z2Z5x8TpGk0</a:t>
            </a:r>
            <a:r>
              <a:rPr lang="en-GB" sz="1400" dirty="0"/>
              <a:t> 					</a:t>
            </a:r>
          </a:p>
          <a:p>
            <a:r>
              <a:rPr lang="en-GB" sz="1400" dirty="0"/>
              <a:t>Walk Leader Training: Provided by Legacy WM						</a:t>
            </a:r>
            <a:r>
              <a:rPr lang="en-GB" sz="1400" dirty="0">
                <a:hlinkClick r:id="rId8"/>
              </a:rPr>
              <a:t>https://youtu.be/DluIdRpIRnc</a:t>
            </a:r>
            <a:r>
              <a:rPr lang="en-GB" sz="1400" dirty="0"/>
              <a:t> </a:t>
            </a:r>
          </a:p>
          <a:p>
            <a:endParaRPr lang="en-GB" sz="1400" dirty="0"/>
          </a:p>
          <a:p>
            <a:r>
              <a:rPr lang="en-GB" sz="1400" dirty="0"/>
              <a:t>Outdoor Education Teacher Training: Provided by Learning Journey</a:t>
            </a:r>
          </a:p>
          <a:p>
            <a:endParaRPr lang="en-GB" sz="1400" dirty="0"/>
          </a:p>
        </p:txBody>
      </p:sp>
    </p:spTree>
    <p:extLst>
      <p:ext uri="{BB962C8B-B14F-4D97-AF65-F5344CB8AC3E}">
        <p14:creationId xmlns:p14="http://schemas.microsoft.com/office/powerpoint/2010/main" val="97342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holding a puzzle piece">
            <a:extLst>
              <a:ext uri="{FF2B5EF4-FFF2-40B4-BE49-F238E27FC236}">
                <a16:creationId xmlns:a16="http://schemas.microsoft.com/office/drawing/2014/main" id="{048880ED-61AC-9468-92B0-4F74A1ABFE26}"/>
              </a:ext>
            </a:extLst>
          </p:cNvPr>
          <p:cNvPicPr>
            <a:picLocks noChangeAspect="1"/>
          </p:cNvPicPr>
          <p:nvPr/>
        </p:nvPicPr>
        <p:blipFill>
          <a:blip r:embed="rId3"/>
          <a:srcRect l="2399" r="2074" b="-1"/>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198120" y="-423736"/>
            <a:ext cx="9982200" cy="1899912"/>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3700" b="0" i="0" u="none" strike="noStrike" cap="none" spc="0" normalizeH="0" baseline="0" noProof="0" dirty="0">
                <a:ln>
                  <a:noFill/>
                </a:ln>
                <a:effectLst/>
                <a:uLnTx/>
                <a:uFillTx/>
                <a:latin typeface="+mj-lt"/>
                <a:ea typeface="+mj-ea"/>
                <a:cs typeface="+mj-cs"/>
              </a:rPr>
              <a:t>What next for the Green Champions Programme?</a:t>
            </a:r>
          </a:p>
        </p:txBody>
      </p:sp>
      <p:sp>
        <p:nvSpPr>
          <p:cNvPr id="6" name="TextBox 5">
            <a:extLst>
              <a:ext uri="{FF2B5EF4-FFF2-40B4-BE49-F238E27FC236}">
                <a16:creationId xmlns:a16="http://schemas.microsoft.com/office/drawing/2014/main" id="{2AFF8624-EA6F-2D47-4CCE-A731E23175DA}"/>
              </a:ext>
            </a:extLst>
          </p:cNvPr>
          <p:cNvSpPr txBox="1"/>
          <p:nvPr/>
        </p:nvSpPr>
        <p:spPr>
          <a:xfrm>
            <a:off x="288991" y="1052440"/>
            <a:ext cx="5684520" cy="5683629"/>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1300" b="1" dirty="0">
                <a:latin typeface="Arial" panose="020B0604020202020204" pitchFamily="34" charset="0"/>
                <a:cs typeface="Arial" panose="020B0604020202020204" pitchFamily="34" charset="0"/>
              </a:rPr>
              <a:t>1. </a:t>
            </a:r>
            <a:r>
              <a:rPr lang="en-US" sz="1300" b="1" dirty="0">
                <a:effectLst/>
                <a:latin typeface="Arial" panose="020B0604020202020204" pitchFamily="34" charset="0"/>
                <a:cs typeface="Arial" panose="020B0604020202020204" pitchFamily="34" charset="0"/>
              </a:rPr>
              <a:t>Program Structure</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b="1" dirty="0">
                <a:effectLst/>
                <a:latin typeface="Arial" panose="020B0604020202020204" pitchFamily="34" charset="0"/>
                <a:cs typeface="Arial" panose="020B0604020202020204" pitchFamily="34" charset="0"/>
              </a:rPr>
              <a:t>Leadership and Coordination</a:t>
            </a:r>
          </a:p>
          <a:p>
            <a:pPr>
              <a:lnSpc>
                <a:spcPct val="90000"/>
              </a:lnSpc>
              <a:spcAft>
                <a:spcPts val="600"/>
              </a:spcAft>
            </a:pPr>
            <a:endParaRPr lang="en-US" sz="1200" dirty="0">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Program Coordinator:</a:t>
            </a:r>
          </a:p>
          <a:p>
            <a:pPr>
              <a:lnSpc>
                <a:spcPct val="90000"/>
              </a:lnSpc>
              <a:spcAft>
                <a:spcPts val="600"/>
              </a:spcAft>
            </a:pPr>
            <a:r>
              <a:rPr lang="en-US" sz="1200" dirty="0">
                <a:effectLst/>
                <a:latin typeface="Arial" panose="020B0604020202020204" pitchFamily="34" charset="0"/>
                <a:cs typeface="Arial" panose="020B0604020202020204" pitchFamily="34" charset="0"/>
              </a:rPr>
              <a:t>     - Oversees the Green Champions Programme.</a:t>
            </a:r>
          </a:p>
          <a:p>
            <a:pPr>
              <a:lnSpc>
                <a:spcPct val="90000"/>
              </a:lnSpc>
              <a:spcAft>
                <a:spcPts val="600"/>
              </a:spcAft>
            </a:pPr>
            <a:r>
              <a:rPr lang="en-US" sz="1200" dirty="0">
                <a:effectLst/>
                <a:latin typeface="Arial" panose="020B0604020202020204" pitchFamily="34" charset="0"/>
                <a:cs typeface="Arial" panose="020B0604020202020204" pitchFamily="34" charset="0"/>
              </a:rPr>
              <a:t>     - Acts as the main point of contact for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 Provides resources, guidance, and support.</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Steering Committee:</a:t>
            </a:r>
          </a:p>
          <a:p>
            <a:pPr>
              <a:lnSpc>
                <a:spcPct val="90000"/>
              </a:lnSpc>
              <a:spcAft>
                <a:spcPts val="600"/>
              </a:spcAft>
            </a:pPr>
            <a:r>
              <a:rPr lang="en-US" sz="1200" dirty="0">
                <a:effectLst/>
                <a:latin typeface="Arial" panose="020B0604020202020204" pitchFamily="34" charset="0"/>
                <a:cs typeface="Arial" panose="020B0604020202020204" pitchFamily="34" charset="0"/>
              </a:rPr>
              <a:t>     - Composed of senior leaders, </a:t>
            </a:r>
            <a:r>
              <a:rPr lang="en-US" sz="1200" dirty="0">
                <a:latin typeface="Arial" panose="020B0604020202020204" pitchFamily="34" charset="0"/>
                <a:cs typeface="Arial" panose="020B0604020202020204" pitchFamily="34" charset="0"/>
              </a:rPr>
              <a:t>green</a:t>
            </a:r>
            <a:r>
              <a:rPr lang="en-US" sz="1200" dirty="0">
                <a:effectLst/>
                <a:latin typeface="Arial" panose="020B0604020202020204" pitchFamily="34" charset="0"/>
                <a:cs typeface="Arial" panose="020B0604020202020204" pitchFamily="34" charset="0"/>
              </a:rPr>
              <a:t> experts, and representatives from various departments and organisations.</a:t>
            </a:r>
          </a:p>
          <a:p>
            <a:pPr>
              <a:lnSpc>
                <a:spcPct val="90000"/>
              </a:lnSpc>
              <a:spcAft>
                <a:spcPts val="600"/>
              </a:spcAft>
            </a:pPr>
            <a:r>
              <a:rPr lang="en-US" sz="1200" dirty="0">
                <a:effectLst/>
                <a:latin typeface="Arial" panose="020B0604020202020204" pitchFamily="34" charset="0"/>
                <a:cs typeface="Arial" panose="020B0604020202020204" pitchFamily="34" charset="0"/>
              </a:rPr>
              <a:t>     - Provides strategic direction and aligns the program with organizational goals.</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b="1" dirty="0">
                <a:effectLst/>
                <a:latin typeface="Arial" panose="020B0604020202020204" pitchFamily="34" charset="0"/>
                <a:cs typeface="Arial" panose="020B0604020202020204" pitchFamily="34" charset="0"/>
              </a:rPr>
              <a:t>2. Green Champions Roles</a:t>
            </a:r>
          </a:p>
          <a:p>
            <a:pPr>
              <a:lnSpc>
                <a:spcPct val="90000"/>
              </a:lnSpc>
              <a:spcAft>
                <a:spcPts val="600"/>
              </a:spcAft>
            </a:pPr>
            <a:endParaRPr lang="en-US" sz="1200" b="1"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Green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 </a:t>
            </a:r>
            <a:r>
              <a:rPr lang="en-US" sz="1200" u="sng" dirty="0">
                <a:effectLst/>
                <a:latin typeface="Arial" panose="020B0604020202020204" pitchFamily="34" charset="0"/>
                <a:cs typeface="Arial" panose="020B0604020202020204" pitchFamily="34" charset="0"/>
              </a:rPr>
              <a:t>Volunteers</a:t>
            </a:r>
            <a:r>
              <a:rPr lang="en-US" sz="1200" dirty="0">
                <a:effectLst/>
                <a:latin typeface="Arial" panose="020B0604020202020204" pitchFamily="34" charset="0"/>
                <a:cs typeface="Arial" panose="020B0604020202020204" pitchFamily="34" charset="0"/>
              </a:rPr>
              <a:t> from different organisations, BCC departments or community groups or individuals.</a:t>
            </a:r>
          </a:p>
          <a:p>
            <a:pPr>
              <a:lnSpc>
                <a:spcPct val="90000"/>
              </a:lnSpc>
              <a:spcAft>
                <a:spcPts val="600"/>
              </a:spcAft>
            </a:pPr>
            <a:r>
              <a:rPr lang="en-US" sz="1200" dirty="0">
                <a:effectLst/>
                <a:latin typeface="Arial" panose="020B0604020202020204" pitchFamily="34" charset="0"/>
                <a:cs typeface="Arial" panose="020B0604020202020204" pitchFamily="34" charset="0"/>
              </a:rPr>
              <a:t>     - Act as advocates, leading or delivering green initiatives within their “teams”.</a:t>
            </a:r>
          </a:p>
          <a:p>
            <a:pPr>
              <a:lnSpc>
                <a:spcPct val="90000"/>
              </a:lnSpc>
              <a:spcAft>
                <a:spcPts val="600"/>
              </a:spcAft>
            </a:pPr>
            <a:r>
              <a:rPr lang="en-US" sz="1200" dirty="0">
                <a:effectLst/>
                <a:latin typeface="Arial" panose="020B0604020202020204" pitchFamily="34" charset="0"/>
                <a:cs typeface="Arial" panose="020B0604020202020204" pitchFamily="34" charset="0"/>
              </a:rPr>
              <a:t>     - Encourage colleagues or wider community to adopt City of Nature practices.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Green Champi</a:t>
            </a:r>
            <a:r>
              <a:rPr lang="en-US" sz="1200" dirty="0">
                <a:latin typeface="Arial" panose="020B0604020202020204" pitchFamily="34" charset="0"/>
                <a:cs typeface="Arial" panose="020B0604020202020204" pitchFamily="34" charset="0"/>
              </a:rPr>
              <a:t>on </a:t>
            </a:r>
            <a:r>
              <a:rPr lang="en-US" sz="1200" i="1" dirty="0">
                <a:latin typeface="Arial" panose="020B0604020202020204" pitchFamily="34" charset="0"/>
                <a:cs typeface="Arial" panose="020B0604020202020204" pitchFamily="34" charset="0"/>
              </a:rPr>
              <a:t>Leaders</a:t>
            </a:r>
            <a:r>
              <a:rPr lang="en-US" sz="1200" dirty="0">
                <a:latin typeface="Arial" panose="020B0604020202020204" pitchFamily="34" charset="0"/>
                <a:cs typeface="Arial" panose="020B0604020202020204" pitchFamily="34" charset="0"/>
              </a:rPr>
              <a:t> </a:t>
            </a: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a:t>
            </a:r>
            <a:r>
              <a:rPr lang="en-US" sz="1200" dirty="0">
                <a:effectLst/>
                <a:latin typeface="Arial" panose="020B0604020202020204" pitchFamily="34" charset="0"/>
                <a:cs typeface="Arial" panose="020B0604020202020204" pitchFamily="34" charset="0"/>
              </a:rPr>
              <a:t>hampions who provide mentorship to others.</a:t>
            </a:r>
          </a:p>
          <a:p>
            <a:pPr>
              <a:lnSpc>
                <a:spcPct val="90000"/>
              </a:lnSpc>
              <a:spcAft>
                <a:spcPts val="600"/>
              </a:spcAft>
            </a:pPr>
            <a:r>
              <a:rPr lang="en-US" sz="1200" dirty="0">
                <a:effectLst/>
                <a:latin typeface="Arial" panose="020B0604020202020204" pitchFamily="34" charset="0"/>
                <a:cs typeface="Arial" panose="020B0604020202020204" pitchFamily="34" charset="0"/>
              </a:rPr>
              <a:t>     - Liaise between champions and the steering committee.</a:t>
            </a:r>
          </a:p>
          <a:p>
            <a:pPr>
              <a:lnSpc>
                <a:spcPct val="90000"/>
              </a:lnSpc>
              <a:spcAft>
                <a:spcPts val="600"/>
              </a:spcAft>
            </a:pPr>
            <a:r>
              <a:rPr lang="en-US" sz="1200" dirty="0">
                <a:effectLst/>
                <a:latin typeface="Arial" panose="020B0604020202020204" pitchFamily="34" charset="0"/>
                <a:cs typeface="Arial" panose="020B0604020202020204" pitchFamily="34" charset="0"/>
              </a:rPr>
              <a:t>     - Lead larger, cross-departmental / community initiatives.</a:t>
            </a:r>
          </a:p>
        </p:txBody>
      </p:sp>
    </p:spTree>
    <p:extLst>
      <p:ext uri="{BB962C8B-B14F-4D97-AF65-F5344CB8AC3E}">
        <p14:creationId xmlns:p14="http://schemas.microsoft.com/office/powerpoint/2010/main" val="40470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olourful carved figures of humans">
            <a:extLst>
              <a:ext uri="{FF2B5EF4-FFF2-40B4-BE49-F238E27FC236}">
                <a16:creationId xmlns:a16="http://schemas.microsoft.com/office/drawing/2014/main" id="{3A727583-C84E-A8F3-4EE8-98A28D16842E}"/>
              </a:ext>
            </a:extLst>
          </p:cNvPr>
          <p:cNvPicPr>
            <a:picLocks noChangeAspect="1"/>
          </p:cNvPicPr>
          <p:nvPr/>
        </p:nvPicPr>
        <p:blipFill>
          <a:blip r:embed="rId3"/>
          <a:srcRect t="459"/>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208280" y="-462276"/>
            <a:ext cx="9941560" cy="1899912"/>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3700" b="0" i="0" u="none" strike="noStrike" cap="none" spc="0" normalizeH="0" baseline="0" noProof="0" dirty="0">
                <a:ln>
                  <a:noFill/>
                </a:ln>
                <a:effectLst/>
                <a:uLnTx/>
                <a:uFillTx/>
                <a:latin typeface="+mj-lt"/>
                <a:ea typeface="+mj-ea"/>
                <a:cs typeface="+mj-cs"/>
              </a:rPr>
              <a:t>What next for the Green Champions Programme?</a:t>
            </a:r>
          </a:p>
        </p:txBody>
      </p:sp>
      <p:sp>
        <p:nvSpPr>
          <p:cNvPr id="6" name="TextBox 5">
            <a:extLst>
              <a:ext uri="{FF2B5EF4-FFF2-40B4-BE49-F238E27FC236}">
                <a16:creationId xmlns:a16="http://schemas.microsoft.com/office/drawing/2014/main" id="{2AFF8624-EA6F-2D47-4CCE-A731E23175DA}"/>
              </a:ext>
            </a:extLst>
          </p:cNvPr>
          <p:cNvSpPr txBox="1"/>
          <p:nvPr/>
        </p:nvSpPr>
        <p:spPr>
          <a:xfrm>
            <a:off x="350516" y="843281"/>
            <a:ext cx="7127243" cy="6014710"/>
          </a:xfrm>
          <a:prstGeom prst="rect">
            <a:avLst/>
          </a:prstGeom>
        </p:spPr>
        <p:txBody>
          <a:bodyPr vert="horz" lIns="91440" tIns="45720" rIns="91440" bIns="45720" rtlCol="0">
            <a:normAutofit fontScale="55000" lnSpcReduction="20000"/>
          </a:bodyPr>
          <a:lstStyle/>
          <a:p>
            <a:pPr>
              <a:lnSpc>
                <a:spcPct val="90000"/>
              </a:lnSpc>
              <a:spcAft>
                <a:spcPts val="600"/>
              </a:spcAft>
            </a:pPr>
            <a:r>
              <a:rPr lang="en-US" sz="2200" b="1" dirty="0">
                <a:effectLst/>
              </a:rPr>
              <a:t>3</a:t>
            </a:r>
            <a:r>
              <a:rPr lang="en-US" sz="2200" b="1" dirty="0">
                <a:effectLst/>
                <a:latin typeface="Arial" panose="020B0604020202020204" pitchFamily="34" charset="0"/>
                <a:cs typeface="Arial" panose="020B0604020202020204" pitchFamily="34" charset="0"/>
              </a:rPr>
              <a:t>. Recruitment and Selection of Leaders</a:t>
            </a:r>
          </a:p>
          <a:p>
            <a:pPr indent="-228600">
              <a:lnSpc>
                <a:spcPct val="90000"/>
              </a:lnSpc>
              <a:spcAft>
                <a:spcPts val="600"/>
              </a:spcAft>
              <a:buFont typeface="Arial" panose="020B0604020202020204" pitchFamily="34" charset="0"/>
              <a:buChar char="•"/>
            </a:pPr>
            <a:endParaRPr lang="en-US" sz="2200" dirty="0">
              <a:effectLst/>
              <a:latin typeface="Arial" panose="020B0604020202020204" pitchFamily="34" charset="0"/>
              <a:cs typeface="Arial" panose="020B0604020202020204" pitchFamily="34" charset="0"/>
            </a:endParaRPr>
          </a:p>
          <a:p>
            <a:pPr>
              <a:lnSpc>
                <a:spcPct val="90000"/>
              </a:lnSpc>
              <a:spcAft>
                <a:spcPts val="600"/>
              </a:spcAft>
            </a:pPr>
            <a:r>
              <a:rPr lang="en-US" sz="2200" dirty="0">
                <a:effectLst/>
                <a:latin typeface="Arial" panose="020B0604020202020204" pitchFamily="34" charset="0"/>
                <a:cs typeface="Arial" panose="020B0604020202020204" pitchFamily="34" charset="0"/>
              </a:rPr>
              <a:t> Open Call for Volunteers</a:t>
            </a:r>
          </a:p>
          <a:p>
            <a:pPr>
              <a:lnSpc>
                <a:spcPct val="90000"/>
              </a:lnSpc>
              <a:spcAft>
                <a:spcPts val="600"/>
              </a:spcAft>
            </a:pPr>
            <a:r>
              <a:rPr lang="en-US" sz="2200" dirty="0">
                <a:effectLst/>
                <a:latin typeface="Arial" panose="020B0604020202020204" pitchFamily="34" charset="0"/>
                <a:cs typeface="Arial" panose="020B0604020202020204" pitchFamily="34" charset="0"/>
              </a:rPr>
              <a:t>     - Invite employees or community members to join the program.</a:t>
            </a:r>
          </a:p>
          <a:p>
            <a:pPr>
              <a:lnSpc>
                <a:spcPct val="90000"/>
              </a:lnSpc>
              <a:spcAft>
                <a:spcPts val="600"/>
              </a:spcAft>
            </a:pPr>
            <a:r>
              <a:rPr lang="en-US" sz="2200" dirty="0">
                <a:effectLst/>
                <a:latin typeface="Arial" panose="020B0604020202020204" pitchFamily="34" charset="0"/>
                <a:cs typeface="Arial" panose="020B0604020202020204" pitchFamily="34" charset="0"/>
              </a:rPr>
              <a:t>     - Highlight the benefits of participation, such as skill development and networking.</a:t>
            </a:r>
          </a:p>
          <a:p>
            <a:pPr>
              <a:lnSpc>
                <a:spcPct val="90000"/>
              </a:lnSpc>
              <a:spcAft>
                <a:spcPts val="600"/>
              </a:spcAft>
            </a:pPr>
            <a:r>
              <a:rPr lang="en-US" sz="2200" dirty="0">
                <a:effectLst/>
                <a:latin typeface="Arial" panose="020B0604020202020204" pitchFamily="34" charset="0"/>
                <a:cs typeface="Arial" panose="020B0604020202020204" pitchFamily="34" charset="0"/>
              </a:rPr>
              <a:t>   </a:t>
            </a:r>
          </a:p>
          <a:p>
            <a:pPr>
              <a:lnSpc>
                <a:spcPct val="90000"/>
              </a:lnSpc>
              <a:spcAft>
                <a:spcPts val="600"/>
              </a:spcAft>
            </a:pPr>
            <a:r>
              <a:rPr lang="en-US" sz="2200" dirty="0">
                <a:effectLst/>
                <a:latin typeface="Arial" panose="020B0604020202020204" pitchFamily="34" charset="0"/>
                <a:cs typeface="Arial" panose="020B0604020202020204" pitchFamily="34" charset="0"/>
              </a:rPr>
              <a:t>  Nomination Process </a:t>
            </a:r>
          </a:p>
          <a:p>
            <a:pPr>
              <a:lnSpc>
                <a:spcPct val="90000"/>
              </a:lnSpc>
              <a:spcAft>
                <a:spcPts val="600"/>
              </a:spcAft>
            </a:pPr>
            <a:r>
              <a:rPr lang="en-US" sz="2200" dirty="0">
                <a:effectLst/>
                <a:latin typeface="Arial" panose="020B0604020202020204" pitchFamily="34" charset="0"/>
                <a:cs typeface="Arial" panose="020B0604020202020204" pitchFamily="34" charset="0"/>
              </a:rPr>
              <a:t>     - Allow departments or teams to nominate individuals who are passionate about sustainability.</a:t>
            </a:r>
          </a:p>
          <a:p>
            <a:pPr>
              <a:lnSpc>
                <a:spcPct val="90000"/>
              </a:lnSpc>
              <a:spcAft>
                <a:spcPts val="600"/>
              </a:spcAft>
            </a:pPr>
            <a:r>
              <a:rPr lang="en-US" sz="2200" dirty="0">
                <a:effectLst/>
                <a:latin typeface="Arial" panose="020B0604020202020204" pitchFamily="34" charset="0"/>
                <a:cs typeface="Arial" panose="020B0604020202020204" pitchFamily="34" charset="0"/>
              </a:rPr>
              <a:t>     - Consider diversity in roles, departments, and expertise.</a:t>
            </a:r>
          </a:p>
          <a:p>
            <a:pPr>
              <a:lnSpc>
                <a:spcPct val="90000"/>
              </a:lnSpc>
              <a:spcAft>
                <a:spcPts val="600"/>
              </a:spcAft>
            </a:pPr>
            <a:r>
              <a:rPr lang="en-US" sz="2200" dirty="0">
                <a:effectLst/>
                <a:latin typeface="Arial" panose="020B0604020202020204" pitchFamily="34" charset="0"/>
                <a:cs typeface="Arial" panose="020B0604020202020204" pitchFamily="34" charset="0"/>
              </a:rPr>
              <a:t> </a:t>
            </a:r>
          </a:p>
          <a:p>
            <a:pPr>
              <a:lnSpc>
                <a:spcPct val="90000"/>
              </a:lnSpc>
              <a:spcAft>
                <a:spcPts val="600"/>
              </a:spcAft>
            </a:pPr>
            <a:r>
              <a:rPr lang="en-US" sz="2200" dirty="0">
                <a:effectLst/>
                <a:latin typeface="Arial" panose="020B0604020202020204" pitchFamily="34" charset="0"/>
                <a:cs typeface="Arial" panose="020B0604020202020204" pitchFamily="34" charset="0"/>
              </a:rPr>
              <a:t>   Selection Criteria</a:t>
            </a:r>
          </a:p>
          <a:p>
            <a:pPr>
              <a:lnSpc>
                <a:spcPct val="90000"/>
              </a:lnSpc>
              <a:spcAft>
                <a:spcPts val="600"/>
              </a:spcAft>
            </a:pPr>
            <a:r>
              <a:rPr lang="en-US" sz="2200" dirty="0">
                <a:effectLst/>
                <a:latin typeface="Arial" panose="020B0604020202020204" pitchFamily="34" charset="0"/>
                <a:cs typeface="Arial" panose="020B0604020202020204" pitchFamily="34" charset="0"/>
              </a:rPr>
              <a:t>     - Enthusiasm for sustainability.</a:t>
            </a:r>
          </a:p>
          <a:p>
            <a:pPr>
              <a:lnSpc>
                <a:spcPct val="90000"/>
              </a:lnSpc>
              <a:spcAft>
                <a:spcPts val="600"/>
              </a:spcAft>
            </a:pPr>
            <a:r>
              <a:rPr lang="en-US" sz="2200" dirty="0">
                <a:effectLst/>
                <a:latin typeface="Arial" panose="020B0604020202020204" pitchFamily="34" charset="0"/>
                <a:cs typeface="Arial" panose="020B0604020202020204" pitchFamily="34" charset="0"/>
              </a:rPr>
              <a:t>     - Ability to influence others.</a:t>
            </a:r>
          </a:p>
          <a:p>
            <a:pPr>
              <a:lnSpc>
                <a:spcPct val="90000"/>
              </a:lnSpc>
              <a:spcAft>
                <a:spcPts val="600"/>
              </a:spcAft>
            </a:pPr>
            <a:r>
              <a:rPr lang="en-US" sz="2200" dirty="0">
                <a:effectLst/>
                <a:latin typeface="Arial" panose="020B0604020202020204" pitchFamily="34" charset="0"/>
                <a:cs typeface="Arial" panose="020B0604020202020204" pitchFamily="34" charset="0"/>
              </a:rPr>
              <a:t>     - Commitment to the organization’s environmental goals.</a:t>
            </a:r>
          </a:p>
          <a:p>
            <a:pPr>
              <a:lnSpc>
                <a:spcPct val="90000"/>
              </a:lnSpc>
              <a:spcAft>
                <a:spcPts val="600"/>
              </a:spcAft>
            </a:pPr>
            <a:r>
              <a:rPr lang="en-US" sz="2200" dirty="0">
                <a:effectLst/>
                <a:latin typeface="Arial" panose="020B0604020202020204" pitchFamily="34" charset="0"/>
                <a:cs typeface="Arial" panose="020B0604020202020204" pitchFamily="34" charset="0"/>
              </a:rPr>
              <a:t> </a:t>
            </a:r>
          </a:p>
          <a:p>
            <a:pPr>
              <a:lnSpc>
                <a:spcPct val="90000"/>
              </a:lnSpc>
              <a:spcAft>
                <a:spcPts val="600"/>
              </a:spcAft>
            </a:pPr>
            <a:r>
              <a:rPr lang="en-US" sz="2200" b="1" dirty="0">
                <a:effectLst/>
                <a:latin typeface="Arial" panose="020B0604020202020204" pitchFamily="34" charset="0"/>
                <a:cs typeface="Arial" panose="020B0604020202020204" pitchFamily="34" charset="0"/>
              </a:rPr>
              <a:t>4. Training and Development</a:t>
            </a:r>
          </a:p>
          <a:p>
            <a:pPr>
              <a:lnSpc>
                <a:spcPct val="90000"/>
              </a:lnSpc>
              <a:spcAft>
                <a:spcPts val="600"/>
              </a:spcAft>
            </a:pPr>
            <a:endParaRPr lang="en-US" sz="2200" b="1" dirty="0">
              <a:effectLst/>
              <a:latin typeface="Arial" panose="020B0604020202020204" pitchFamily="34" charset="0"/>
              <a:cs typeface="Arial" panose="020B0604020202020204" pitchFamily="34" charset="0"/>
            </a:endParaRPr>
          </a:p>
          <a:p>
            <a:pPr>
              <a:lnSpc>
                <a:spcPct val="90000"/>
              </a:lnSpc>
              <a:spcAft>
                <a:spcPts val="600"/>
              </a:spcAft>
            </a:pPr>
            <a:r>
              <a:rPr lang="en-US" sz="2200" dirty="0">
                <a:effectLst/>
                <a:latin typeface="Arial" panose="020B0604020202020204" pitchFamily="34" charset="0"/>
                <a:cs typeface="Arial" panose="020B0604020202020204" pitchFamily="34" charset="0"/>
              </a:rPr>
              <a:t>    Introductory Workshops</a:t>
            </a:r>
          </a:p>
          <a:p>
            <a:pPr>
              <a:lnSpc>
                <a:spcPct val="90000"/>
              </a:lnSpc>
              <a:spcAft>
                <a:spcPts val="600"/>
              </a:spcAft>
            </a:pPr>
            <a:r>
              <a:rPr lang="en-US" sz="2200" dirty="0">
                <a:effectLst/>
                <a:latin typeface="Arial" panose="020B0604020202020204" pitchFamily="34" charset="0"/>
                <a:cs typeface="Arial" panose="020B0604020202020204" pitchFamily="34" charset="0"/>
              </a:rPr>
              <a:t>     - Provide an overview of sustainability principles and the organization’s environmental goals.</a:t>
            </a:r>
          </a:p>
          <a:p>
            <a:pPr>
              <a:lnSpc>
                <a:spcPct val="90000"/>
              </a:lnSpc>
              <a:spcAft>
                <a:spcPts val="600"/>
              </a:spcAft>
            </a:pPr>
            <a:r>
              <a:rPr lang="en-US" sz="2200" dirty="0">
                <a:effectLst/>
                <a:latin typeface="Arial" panose="020B0604020202020204" pitchFamily="34" charset="0"/>
                <a:cs typeface="Arial" panose="020B0604020202020204" pitchFamily="34" charset="0"/>
              </a:rPr>
              <a:t>     - Teach champions how to identify opportunities for improvement and initiate projects.</a:t>
            </a:r>
          </a:p>
          <a:p>
            <a:pPr>
              <a:lnSpc>
                <a:spcPct val="90000"/>
              </a:lnSpc>
              <a:spcAft>
                <a:spcPts val="600"/>
              </a:spcAft>
            </a:pPr>
            <a:r>
              <a:rPr lang="en-US" sz="2200" dirty="0">
                <a:effectLst/>
                <a:latin typeface="Arial" panose="020B0604020202020204" pitchFamily="34" charset="0"/>
                <a:cs typeface="Arial" panose="020B0604020202020204" pitchFamily="34" charset="0"/>
              </a:rPr>
              <a:t>   </a:t>
            </a:r>
          </a:p>
          <a:p>
            <a:pPr>
              <a:lnSpc>
                <a:spcPct val="90000"/>
              </a:lnSpc>
              <a:spcAft>
                <a:spcPts val="600"/>
              </a:spcAft>
            </a:pPr>
            <a:r>
              <a:rPr lang="en-US" sz="2200" dirty="0">
                <a:effectLst/>
                <a:latin typeface="Arial" panose="020B0604020202020204" pitchFamily="34" charset="0"/>
                <a:cs typeface="Arial" panose="020B0604020202020204" pitchFamily="34" charset="0"/>
              </a:rPr>
              <a:t>    Specialized Training</a:t>
            </a:r>
          </a:p>
          <a:p>
            <a:pPr>
              <a:lnSpc>
                <a:spcPct val="90000"/>
              </a:lnSpc>
              <a:spcAft>
                <a:spcPts val="600"/>
              </a:spcAft>
            </a:pPr>
            <a:r>
              <a:rPr lang="en-US" sz="2200" dirty="0">
                <a:effectLst/>
                <a:latin typeface="Arial" panose="020B0604020202020204" pitchFamily="34" charset="0"/>
                <a:cs typeface="Arial" panose="020B0604020202020204" pitchFamily="34" charset="0"/>
              </a:rPr>
              <a:t>     - Offer </a:t>
            </a:r>
            <a:r>
              <a:rPr lang="en-US" sz="2200" dirty="0">
                <a:latin typeface="Arial" panose="020B0604020202020204" pitchFamily="34" charset="0"/>
                <a:cs typeface="Arial" panose="020B0604020202020204" pitchFamily="34" charset="0"/>
              </a:rPr>
              <a:t>free to join </a:t>
            </a:r>
            <a:r>
              <a:rPr lang="en-US" sz="2200" dirty="0">
                <a:effectLst/>
                <a:latin typeface="Arial" panose="020B0604020202020204" pitchFamily="34" charset="0"/>
                <a:cs typeface="Arial" panose="020B0604020202020204" pitchFamily="34" charset="0"/>
              </a:rPr>
              <a:t>modules on City of Nature Themes.      </a:t>
            </a:r>
          </a:p>
          <a:p>
            <a:pPr>
              <a:lnSpc>
                <a:spcPct val="90000"/>
              </a:lnSpc>
              <a:spcAft>
                <a:spcPts val="600"/>
              </a:spcAft>
            </a:pPr>
            <a:r>
              <a:rPr lang="en-US" sz="2200" dirty="0">
                <a:effectLst/>
                <a:latin typeface="Arial" panose="020B0604020202020204" pitchFamily="34" charset="0"/>
                <a:cs typeface="Arial" panose="020B0604020202020204" pitchFamily="34" charset="0"/>
              </a:rPr>
              <a:t>     - Provide tools and resources, binoculars, bat detectors, litter pickers, ID sheets. First Aid Kits etc.</a:t>
            </a:r>
          </a:p>
          <a:p>
            <a:pPr>
              <a:lnSpc>
                <a:spcPct val="90000"/>
              </a:lnSpc>
              <a:spcAft>
                <a:spcPts val="600"/>
              </a:spcAft>
            </a:pPr>
            <a:r>
              <a:rPr lang="en-US" sz="2200" dirty="0">
                <a:effectLst/>
                <a:latin typeface="Arial" panose="020B0604020202020204" pitchFamily="34" charset="0"/>
                <a:cs typeface="Arial" panose="020B0604020202020204" pitchFamily="34" charset="0"/>
              </a:rPr>
              <a:t> </a:t>
            </a:r>
          </a:p>
          <a:p>
            <a:pPr>
              <a:lnSpc>
                <a:spcPct val="90000"/>
              </a:lnSpc>
              <a:spcAft>
                <a:spcPts val="600"/>
              </a:spcAft>
            </a:pPr>
            <a:r>
              <a:rPr lang="en-US" sz="2200" dirty="0">
                <a:effectLst/>
                <a:latin typeface="Arial" panose="020B0604020202020204" pitchFamily="34" charset="0"/>
                <a:cs typeface="Arial" panose="020B0604020202020204" pitchFamily="34" charset="0"/>
              </a:rPr>
              <a:t>    Ongoing Learning</a:t>
            </a:r>
          </a:p>
          <a:p>
            <a:pPr>
              <a:lnSpc>
                <a:spcPct val="90000"/>
              </a:lnSpc>
              <a:spcAft>
                <a:spcPts val="600"/>
              </a:spcAft>
            </a:pPr>
            <a:r>
              <a:rPr lang="en-US" sz="2200" dirty="0">
                <a:effectLst/>
                <a:latin typeface="Arial" panose="020B0604020202020204" pitchFamily="34" charset="0"/>
                <a:cs typeface="Arial" panose="020B0604020202020204" pitchFamily="34" charset="0"/>
              </a:rPr>
              <a:t>     - Organize regular webinars, guest lectures, and field trips to enhance champions' knowledge.</a:t>
            </a:r>
          </a:p>
          <a:p>
            <a:pPr>
              <a:lnSpc>
                <a:spcPct val="90000"/>
              </a:lnSpc>
              <a:spcAft>
                <a:spcPts val="600"/>
              </a:spcAft>
            </a:pPr>
            <a:r>
              <a:rPr lang="en-US" sz="2200" dirty="0">
                <a:effectLst/>
                <a:latin typeface="Arial" panose="020B0604020202020204" pitchFamily="34" charset="0"/>
                <a:cs typeface="Arial" panose="020B0604020202020204" pitchFamily="34" charset="0"/>
              </a:rPr>
              <a:t>     - Encourage champions to share experiences and best practices.</a:t>
            </a:r>
          </a:p>
          <a:p>
            <a:pPr indent="-228600">
              <a:lnSpc>
                <a:spcPct val="90000"/>
              </a:lnSpc>
              <a:spcAft>
                <a:spcPts val="600"/>
              </a:spcAft>
              <a:buFont typeface="Arial" panose="020B0604020202020204" pitchFamily="34" charset="0"/>
              <a:buChar char="•"/>
            </a:pPr>
            <a:endParaRPr lang="en-US" sz="500" dirty="0">
              <a:effectLst/>
            </a:endParaRPr>
          </a:p>
        </p:txBody>
      </p:sp>
    </p:spTree>
    <p:extLst>
      <p:ext uri="{BB962C8B-B14F-4D97-AF65-F5344CB8AC3E}">
        <p14:creationId xmlns:p14="http://schemas.microsoft.com/office/powerpoint/2010/main" val="250890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orful pile of yarn turned into a yellow yarn light bulb">
            <a:extLst>
              <a:ext uri="{FF2B5EF4-FFF2-40B4-BE49-F238E27FC236}">
                <a16:creationId xmlns:a16="http://schemas.microsoft.com/office/drawing/2014/main" id="{301AA3BA-3F02-5834-5B59-1FF872949792}"/>
              </a:ext>
            </a:extLst>
          </p:cNvPr>
          <p:cNvPicPr>
            <a:picLocks noChangeAspect="1"/>
          </p:cNvPicPr>
          <p:nvPr/>
        </p:nvPicPr>
        <p:blipFill>
          <a:blip r:embed="rId3">
            <a:extLst>
              <a:ext uri="{28A0092B-C50C-407E-A947-70E740481C1C}">
                <a14:useLocalDpi xmlns:a14="http://schemas.microsoft.com/office/drawing/2010/main" val="0"/>
              </a:ext>
            </a:extLst>
          </a:blip>
          <a:srcRect r="5882" b="-1"/>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436880" y="-340673"/>
            <a:ext cx="9669642" cy="1899912"/>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000" b="1" dirty="0">
                <a:effectLst/>
                <a:latin typeface="+mj-lt"/>
                <a:ea typeface="+mj-ea"/>
                <a:cs typeface="+mj-cs"/>
              </a:rPr>
              <a:t>Initiative Development and Implementation</a:t>
            </a:r>
            <a:endParaRPr kumimoji="0" lang="en-US" sz="4000" b="0" i="0" u="none" strike="noStrike" cap="none" spc="0" normalizeH="0" baseline="0" noProof="0" dirty="0">
              <a:ln>
                <a:noFill/>
              </a:ln>
              <a:effectLst/>
              <a:uLnTx/>
              <a:uFillTx/>
              <a:latin typeface="+mj-lt"/>
              <a:ea typeface="+mj-ea"/>
              <a:cs typeface="+mj-cs"/>
            </a:endParaRPr>
          </a:p>
        </p:txBody>
      </p:sp>
      <p:sp>
        <p:nvSpPr>
          <p:cNvPr id="6" name="TextBox 5">
            <a:extLst>
              <a:ext uri="{FF2B5EF4-FFF2-40B4-BE49-F238E27FC236}">
                <a16:creationId xmlns:a16="http://schemas.microsoft.com/office/drawing/2014/main" id="{2AFF8624-EA6F-2D47-4CCE-A731E23175DA}"/>
              </a:ext>
            </a:extLst>
          </p:cNvPr>
          <p:cNvSpPr txBox="1"/>
          <p:nvPr/>
        </p:nvSpPr>
        <p:spPr>
          <a:xfrm>
            <a:off x="436880" y="1290320"/>
            <a:ext cx="4653280" cy="4886643"/>
          </a:xfrm>
          <a:prstGeom prst="rect">
            <a:avLst/>
          </a:prstGeom>
        </p:spPr>
        <p:txBody>
          <a:bodyPr vert="horz" lIns="91440" tIns="45720" rIns="91440" bIns="45720" rtlCol="0">
            <a:normAutofit/>
          </a:bodyPr>
          <a:lstStyle/>
          <a:p>
            <a:pPr>
              <a:lnSpc>
                <a:spcPct val="90000"/>
              </a:lnSpc>
              <a:spcAft>
                <a:spcPts val="600"/>
              </a:spcAft>
            </a:pPr>
            <a:r>
              <a:rPr lang="en-US" sz="1400" b="1" dirty="0">
                <a:effectLst/>
                <a:latin typeface="Arial" panose="020B0604020202020204" pitchFamily="34" charset="0"/>
                <a:cs typeface="Arial" panose="020B0604020202020204" pitchFamily="34" charset="0"/>
              </a:rPr>
              <a:t>5. Initiative Development and Implementation</a:t>
            </a:r>
          </a:p>
          <a:p>
            <a:pPr>
              <a:lnSpc>
                <a:spcPct val="90000"/>
              </a:lnSpc>
              <a:spcAft>
                <a:spcPts val="600"/>
              </a:spcAft>
            </a:pPr>
            <a:endParaRPr lang="en-US" sz="1400" dirty="0">
              <a:effectLst/>
              <a:latin typeface="Arial" panose="020B0604020202020204" pitchFamily="34" charset="0"/>
              <a:cs typeface="Arial" panose="020B0604020202020204" pitchFamily="34" charset="0"/>
            </a:endParaRPr>
          </a:p>
          <a:p>
            <a:pPr>
              <a:lnSpc>
                <a:spcPct val="90000"/>
              </a:lnSpc>
              <a:spcAft>
                <a:spcPts val="600"/>
              </a:spcAft>
            </a:pPr>
            <a:r>
              <a:rPr lang="en-US" sz="1400" dirty="0">
                <a:effectLst/>
                <a:latin typeface="Arial" panose="020B0604020202020204" pitchFamily="34" charset="0"/>
                <a:cs typeface="Arial" panose="020B0604020202020204" pitchFamily="34" charset="0"/>
              </a:rPr>
              <a:t>   Idea Generation</a:t>
            </a:r>
          </a:p>
          <a:p>
            <a:pPr>
              <a:lnSpc>
                <a:spcPct val="90000"/>
              </a:lnSpc>
              <a:spcAft>
                <a:spcPts val="600"/>
              </a:spcAft>
            </a:pPr>
            <a:r>
              <a:rPr lang="en-US" sz="1400" dirty="0">
                <a:effectLst/>
                <a:latin typeface="Arial" panose="020B0604020202020204" pitchFamily="34" charset="0"/>
                <a:cs typeface="Arial" panose="020B0604020202020204" pitchFamily="34" charset="0"/>
              </a:rPr>
              <a:t>     - Encourage champions to brainstorm and propose green initiatives, such as reducing single-use plastics, promoting cycling to work, or energy-saving campaigns.</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dirty="0">
                <a:effectLst/>
                <a:latin typeface="Arial" panose="020B0604020202020204" pitchFamily="34" charset="0"/>
                <a:cs typeface="Arial" panose="020B0604020202020204" pitchFamily="34" charset="0"/>
              </a:rPr>
              <a:t>   Project Planning</a:t>
            </a:r>
          </a:p>
          <a:p>
            <a:pPr>
              <a:lnSpc>
                <a:spcPct val="90000"/>
              </a:lnSpc>
              <a:spcAft>
                <a:spcPts val="600"/>
              </a:spcAft>
            </a:pPr>
            <a:r>
              <a:rPr lang="en-US" sz="1400" dirty="0">
                <a:effectLst/>
                <a:latin typeface="Arial" panose="020B0604020202020204" pitchFamily="34" charset="0"/>
                <a:cs typeface="Arial" panose="020B0604020202020204" pitchFamily="34" charset="0"/>
              </a:rPr>
              <a:t>     - Support champions in developing action plans for their initiatives.</a:t>
            </a:r>
          </a:p>
          <a:p>
            <a:pPr>
              <a:lnSpc>
                <a:spcPct val="90000"/>
              </a:lnSpc>
              <a:spcAft>
                <a:spcPts val="600"/>
              </a:spcAft>
            </a:pPr>
            <a:r>
              <a:rPr lang="en-US" sz="1400" dirty="0">
                <a:effectLst/>
                <a:latin typeface="Arial" panose="020B0604020202020204" pitchFamily="34" charset="0"/>
                <a:cs typeface="Arial" panose="020B0604020202020204" pitchFamily="34" charset="0"/>
              </a:rPr>
              <a:t>     - Assign roles, set timelines, and identify necessary resources.</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dirty="0">
                <a:effectLst/>
                <a:latin typeface="Arial" panose="020B0604020202020204" pitchFamily="34" charset="0"/>
                <a:cs typeface="Arial" panose="020B0604020202020204" pitchFamily="34" charset="0"/>
              </a:rPr>
              <a:t>   Implementation</a:t>
            </a:r>
          </a:p>
          <a:p>
            <a:pPr>
              <a:lnSpc>
                <a:spcPct val="90000"/>
              </a:lnSpc>
              <a:spcAft>
                <a:spcPts val="600"/>
              </a:spcAft>
            </a:pPr>
            <a:r>
              <a:rPr lang="en-US" sz="1400" dirty="0">
                <a:effectLst/>
                <a:latin typeface="Arial" panose="020B0604020202020204" pitchFamily="34" charset="0"/>
                <a:cs typeface="Arial" panose="020B0604020202020204" pitchFamily="34" charset="0"/>
              </a:rPr>
              <a:t>     - Champions lead their initiatives, with regular check-ins and support from the Program Coordinator.</a:t>
            </a:r>
          </a:p>
          <a:p>
            <a:pPr>
              <a:lnSpc>
                <a:spcPct val="90000"/>
              </a:lnSpc>
              <a:spcAft>
                <a:spcPts val="600"/>
              </a:spcAft>
            </a:pPr>
            <a:r>
              <a:rPr lang="en-US" sz="1400" dirty="0">
                <a:effectLst/>
                <a:latin typeface="Arial" panose="020B0604020202020204" pitchFamily="34" charset="0"/>
                <a:cs typeface="Arial" panose="020B0604020202020204" pitchFamily="34" charset="0"/>
              </a:rPr>
              <a:t>     - Collaborate with relevant departments to integrate initiatives into broader organizational practices.</a:t>
            </a:r>
          </a:p>
          <a:p>
            <a:pPr indent="-228600">
              <a:lnSpc>
                <a:spcPct val="90000"/>
              </a:lnSpc>
              <a:spcAft>
                <a:spcPts val="600"/>
              </a:spcAft>
              <a:buFont typeface="Arial" panose="020B0604020202020204" pitchFamily="34" charset="0"/>
              <a:buChar char="•"/>
            </a:pPr>
            <a:endParaRPr lang="en-US" sz="1100" dirty="0">
              <a:effectLst/>
            </a:endParaRPr>
          </a:p>
        </p:txBody>
      </p:sp>
    </p:spTree>
    <p:extLst>
      <p:ext uri="{BB962C8B-B14F-4D97-AF65-F5344CB8AC3E}">
        <p14:creationId xmlns:p14="http://schemas.microsoft.com/office/powerpoint/2010/main" val="187838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uzzle pieces">
            <a:extLst>
              <a:ext uri="{FF2B5EF4-FFF2-40B4-BE49-F238E27FC236}">
                <a16:creationId xmlns:a16="http://schemas.microsoft.com/office/drawing/2014/main" id="{6C5D250A-76DC-B377-E34E-028AA6546F4C}"/>
              </a:ext>
            </a:extLst>
          </p:cNvPr>
          <p:cNvPicPr>
            <a:picLocks noChangeAspect="1"/>
          </p:cNvPicPr>
          <p:nvPr/>
        </p:nvPicPr>
        <p:blipFill>
          <a:blip r:embed="rId3"/>
          <a:srcRect l="6236"/>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208280" y="-415672"/>
            <a:ext cx="8366760" cy="1899912"/>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000" b="1" dirty="0">
                <a:effectLst/>
                <a:latin typeface="+mj-lt"/>
                <a:ea typeface="+mj-ea"/>
                <a:cs typeface="+mj-cs"/>
              </a:rPr>
              <a:t>Communication and Engagement</a:t>
            </a:r>
            <a:endParaRPr kumimoji="0" lang="en-US" sz="4000" b="0" i="0" u="none" strike="noStrike" cap="none" spc="0" normalizeH="0" baseline="0" noProof="0" dirty="0">
              <a:ln>
                <a:noFill/>
              </a:ln>
              <a:effectLst/>
              <a:uLnTx/>
              <a:uFillTx/>
              <a:latin typeface="+mj-lt"/>
              <a:ea typeface="+mj-ea"/>
              <a:cs typeface="+mj-cs"/>
            </a:endParaRPr>
          </a:p>
        </p:txBody>
      </p:sp>
      <p:sp>
        <p:nvSpPr>
          <p:cNvPr id="6" name="TextBox 5">
            <a:extLst>
              <a:ext uri="{FF2B5EF4-FFF2-40B4-BE49-F238E27FC236}">
                <a16:creationId xmlns:a16="http://schemas.microsoft.com/office/drawing/2014/main" id="{2AFF8624-EA6F-2D47-4CCE-A731E23175DA}"/>
              </a:ext>
            </a:extLst>
          </p:cNvPr>
          <p:cNvSpPr txBox="1"/>
          <p:nvPr/>
        </p:nvSpPr>
        <p:spPr>
          <a:xfrm>
            <a:off x="438984" y="1215000"/>
            <a:ext cx="5003800" cy="5002919"/>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1400" b="1" dirty="0">
                <a:effectLst/>
                <a:latin typeface="Arial" panose="020B0604020202020204" pitchFamily="34" charset="0"/>
                <a:cs typeface="Arial" panose="020B0604020202020204" pitchFamily="34" charset="0"/>
              </a:rPr>
              <a:t>6. </a:t>
            </a:r>
            <a:r>
              <a:rPr lang="en-US" sz="1600" b="1" dirty="0">
                <a:effectLst/>
                <a:latin typeface="Arial" panose="020B0604020202020204" pitchFamily="34" charset="0"/>
                <a:cs typeface="Arial" panose="020B0604020202020204" pitchFamily="34" charset="0"/>
              </a:rPr>
              <a:t>Communication and Engagement</a:t>
            </a:r>
          </a:p>
          <a:p>
            <a:pPr>
              <a:lnSpc>
                <a:spcPct val="90000"/>
              </a:lnSpc>
              <a:spcAft>
                <a:spcPts val="600"/>
              </a:spcAft>
            </a:pPr>
            <a:endParaRPr lang="en-US" sz="1600" dirty="0">
              <a:effectLst/>
              <a:latin typeface="Arial" panose="020B0604020202020204" pitchFamily="34" charset="0"/>
              <a:cs typeface="Arial" panose="020B0604020202020204" pitchFamily="34" charset="0"/>
            </a:endParaRPr>
          </a:p>
          <a:p>
            <a:pPr>
              <a:lnSpc>
                <a:spcPct val="90000"/>
              </a:lnSpc>
              <a:spcAft>
                <a:spcPts val="600"/>
              </a:spcAft>
            </a:pPr>
            <a:r>
              <a:rPr lang="en-US" sz="1600" dirty="0">
                <a:effectLst/>
                <a:latin typeface="Arial" panose="020B0604020202020204" pitchFamily="34" charset="0"/>
                <a:cs typeface="Arial" panose="020B0604020202020204" pitchFamily="34" charset="0"/>
              </a:rPr>
              <a:t>   Internal Communication</a:t>
            </a:r>
          </a:p>
          <a:p>
            <a:pPr>
              <a:lnSpc>
                <a:spcPct val="90000"/>
              </a:lnSpc>
              <a:spcAft>
                <a:spcPts val="600"/>
              </a:spcAft>
            </a:pPr>
            <a:r>
              <a:rPr lang="en-US" sz="1600" dirty="0">
                <a:effectLst/>
                <a:latin typeface="Arial" panose="020B0604020202020204" pitchFamily="34" charset="0"/>
                <a:cs typeface="Arial" panose="020B0604020202020204" pitchFamily="34" charset="0"/>
              </a:rPr>
              <a:t>     - Regularly update all employees or community members on the program’s progress.</a:t>
            </a:r>
          </a:p>
          <a:p>
            <a:pPr>
              <a:lnSpc>
                <a:spcPct val="90000"/>
              </a:lnSpc>
              <a:spcAft>
                <a:spcPts val="600"/>
              </a:spcAft>
            </a:pPr>
            <a:r>
              <a:rPr lang="en-US" sz="1600" dirty="0">
                <a:effectLst/>
                <a:latin typeface="Arial" panose="020B0604020202020204" pitchFamily="34" charset="0"/>
                <a:cs typeface="Arial" panose="020B0604020202020204" pitchFamily="34" charset="0"/>
              </a:rPr>
              <a:t>     - Use newsletters, intranet posts, and meetings to share successes and upcoming events.</a:t>
            </a:r>
          </a:p>
          <a:p>
            <a:pPr>
              <a:lnSpc>
                <a:spcPct val="90000"/>
              </a:lnSpc>
              <a:spcAft>
                <a:spcPts val="600"/>
              </a:spcAft>
            </a:pPr>
            <a:r>
              <a:rPr lang="en-US" sz="1600" dirty="0">
                <a:effectLst/>
                <a:latin typeface="Arial" panose="020B0604020202020204" pitchFamily="34" charset="0"/>
                <a:cs typeface="Arial" panose="020B0604020202020204" pitchFamily="34" charset="0"/>
              </a:rPr>
              <a:t> </a:t>
            </a:r>
          </a:p>
          <a:p>
            <a:pPr>
              <a:lnSpc>
                <a:spcPct val="90000"/>
              </a:lnSpc>
              <a:spcAft>
                <a:spcPts val="600"/>
              </a:spcAft>
            </a:pPr>
            <a:r>
              <a:rPr lang="en-US" sz="1600" dirty="0">
                <a:effectLst/>
                <a:latin typeface="Arial" panose="020B0604020202020204" pitchFamily="34" charset="0"/>
                <a:cs typeface="Arial" panose="020B0604020202020204" pitchFamily="34" charset="0"/>
              </a:rPr>
              <a:t>   Recognition and Incentives</a:t>
            </a:r>
          </a:p>
          <a:p>
            <a:pPr>
              <a:lnSpc>
                <a:spcPct val="90000"/>
              </a:lnSpc>
              <a:spcAft>
                <a:spcPts val="600"/>
              </a:spcAft>
            </a:pPr>
            <a:r>
              <a:rPr lang="en-US" sz="1600" dirty="0">
                <a:effectLst/>
                <a:latin typeface="Arial" panose="020B0604020202020204" pitchFamily="34" charset="0"/>
                <a:cs typeface="Arial" panose="020B0604020202020204" pitchFamily="34" charset="0"/>
              </a:rPr>
              <a:t>     - Celebrate achievements through awards, certificates, or public recognition.</a:t>
            </a:r>
          </a:p>
          <a:p>
            <a:pPr>
              <a:lnSpc>
                <a:spcPct val="90000"/>
              </a:lnSpc>
              <a:spcAft>
                <a:spcPts val="600"/>
              </a:spcAft>
            </a:pPr>
            <a:r>
              <a:rPr lang="en-US" sz="1600" dirty="0">
                <a:effectLst/>
                <a:latin typeface="Arial" panose="020B0604020202020204" pitchFamily="34" charset="0"/>
                <a:cs typeface="Arial" panose="020B0604020202020204" pitchFamily="34" charset="0"/>
              </a:rPr>
              <a:t>     - Consider small incentives, like vouchers or extra time off, for outstanding contributions.</a:t>
            </a:r>
          </a:p>
          <a:p>
            <a:pPr>
              <a:lnSpc>
                <a:spcPct val="90000"/>
              </a:lnSpc>
              <a:spcAft>
                <a:spcPts val="600"/>
              </a:spcAft>
            </a:pPr>
            <a:r>
              <a:rPr lang="en-US" sz="1600" dirty="0">
                <a:effectLst/>
                <a:latin typeface="Arial" panose="020B0604020202020204" pitchFamily="34" charset="0"/>
                <a:cs typeface="Arial" panose="020B0604020202020204" pitchFamily="34" charset="0"/>
              </a:rPr>
              <a:t> </a:t>
            </a:r>
          </a:p>
          <a:p>
            <a:pPr>
              <a:lnSpc>
                <a:spcPct val="90000"/>
              </a:lnSpc>
              <a:spcAft>
                <a:spcPts val="600"/>
              </a:spcAft>
            </a:pPr>
            <a:r>
              <a:rPr lang="en-US" sz="1600" dirty="0">
                <a:effectLst/>
                <a:latin typeface="Arial" panose="020B0604020202020204" pitchFamily="34" charset="0"/>
                <a:cs typeface="Arial" panose="020B0604020202020204" pitchFamily="34" charset="0"/>
              </a:rPr>
              <a:t>   Community Building</a:t>
            </a:r>
          </a:p>
          <a:p>
            <a:pPr>
              <a:lnSpc>
                <a:spcPct val="90000"/>
              </a:lnSpc>
              <a:spcAft>
                <a:spcPts val="600"/>
              </a:spcAft>
            </a:pPr>
            <a:r>
              <a:rPr lang="en-US" sz="1600" dirty="0">
                <a:effectLst/>
                <a:latin typeface="Arial" panose="020B0604020202020204" pitchFamily="34" charset="0"/>
                <a:cs typeface="Arial" panose="020B0604020202020204" pitchFamily="34" charset="0"/>
              </a:rPr>
              <a:t>     - Create a network or forum for champions to share ideas and support each other.</a:t>
            </a:r>
          </a:p>
          <a:p>
            <a:pPr>
              <a:lnSpc>
                <a:spcPct val="90000"/>
              </a:lnSpc>
              <a:spcAft>
                <a:spcPts val="600"/>
              </a:spcAft>
            </a:pPr>
            <a:r>
              <a:rPr lang="en-US" sz="1600" dirty="0">
                <a:effectLst/>
                <a:latin typeface="Arial" panose="020B0604020202020204" pitchFamily="34" charset="0"/>
                <a:cs typeface="Arial" panose="020B0604020202020204" pitchFamily="34" charset="0"/>
              </a:rPr>
              <a:t>     - </a:t>
            </a:r>
            <a:r>
              <a:rPr lang="en-US" sz="1600" dirty="0" err="1">
                <a:effectLst/>
                <a:latin typeface="Arial" panose="020B0604020202020204" pitchFamily="34" charset="0"/>
                <a:cs typeface="Arial" panose="020B0604020202020204" pitchFamily="34" charset="0"/>
              </a:rPr>
              <a:t>Organise</a:t>
            </a:r>
            <a:r>
              <a:rPr lang="en-US" sz="1600" dirty="0">
                <a:effectLst/>
                <a:latin typeface="Arial" panose="020B0604020202020204" pitchFamily="34" charset="0"/>
                <a:cs typeface="Arial" panose="020B0604020202020204" pitchFamily="34" charset="0"/>
              </a:rPr>
              <a:t> social events to strengthen the community and foster collaboration.</a:t>
            </a:r>
          </a:p>
          <a:p>
            <a:pPr>
              <a:lnSpc>
                <a:spcPct val="90000"/>
              </a:lnSpc>
              <a:spcAft>
                <a:spcPts val="600"/>
              </a:spcAft>
            </a:pPr>
            <a:r>
              <a:rPr lang="en-US" sz="1600" dirty="0">
                <a:effectLst/>
                <a:latin typeface="Arial" panose="020B0604020202020204" pitchFamily="34" charset="0"/>
                <a:cs typeface="Arial" panose="020B0604020202020204" pitchFamily="34" charset="0"/>
              </a:rPr>
              <a:t> </a:t>
            </a:r>
          </a:p>
          <a:p>
            <a:pPr indent="-228600">
              <a:lnSpc>
                <a:spcPct val="90000"/>
              </a:lnSpc>
              <a:spcAft>
                <a:spcPts val="600"/>
              </a:spcAft>
              <a:buFont typeface="Arial" panose="020B0604020202020204" pitchFamily="34" charset="0"/>
              <a:buChar char="•"/>
            </a:pPr>
            <a:endParaRPr lang="en-US" sz="800" dirty="0">
              <a:effectLst/>
            </a:endParaRPr>
          </a:p>
        </p:txBody>
      </p:sp>
    </p:spTree>
    <p:extLst>
      <p:ext uri="{BB962C8B-B14F-4D97-AF65-F5344CB8AC3E}">
        <p14:creationId xmlns:p14="http://schemas.microsoft.com/office/powerpoint/2010/main" val="269674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Graph on document with pen">
            <a:extLst>
              <a:ext uri="{FF2B5EF4-FFF2-40B4-BE49-F238E27FC236}">
                <a16:creationId xmlns:a16="http://schemas.microsoft.com/office/drawing/2014/main" id="{437F3113-0F6F-C0CC-D0A1-0CA24C7B4370}"/>
              </a:ext>
            </a:extLst>
          </p:cNvPr>
          <p:cNvPicPr>
            <a:picLocks noChangeAspect="1"/>
          </p:cNvPicPr>
          <p:nvPr/>
        </p:nvPicPr>
        <p:blipFill>
          <a:blip r:embed="rId3"/>
          <a:srcRect l="5884" r="-1"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279400" y="-146748"/>
            <a:ext cx="7390263" cy="1899912"/>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dirty="0">
                <a:effectLst/>
                <a:latin typeface="+mj-lt"/>
                <a:ea typeface="+mj-ea"/>
                <a:cs typeface="+mj-cs"/>
              </a:rPr>
              <a:t>Monitoring and Evaluation</a:t>
            </a:r>
          </a:p>
        </p:txBody>
      </p:sp>
      <p:sp>
        <p:nvSpPr>
          <p:cNvPr id="6" name="TextBox 5">
            <a:extLst>
              <a:ext uri="{FF2B5EF4-FFF2-40B4-BE49-F238E27FC236}">
                <a16:creationId xmlns:a16="http://schemas.microsoft.com/office/drawing/2014/main" id="{2AFF8624-EA6F-2D47-4CCE-A731E23175DA}"/>
              </a:ext>
            </a:extLst>
          </p:cNvPr>
          <p:cNvSpPr txBox="1"/>
          <p:nvPr/>
        </p:nvSpPr>
        <p:spPr>
          <a:xfrm>
            <a:off x="360680" y="1438520"/>
            <a:ext cx="5572760" cy="4992759"/>
          </a:xfrm>
          <a:prstGeom prst="rect">
            <a:avLst/>
          </a:prstGeom>
        </p:spPr>
        <p:txBody>
          <a:bodyPr vert="horz" lIns="91440" tIns="45720" rIns="91440" bIns="45720" rtlCol="0">
            <a:normAutofit lnSpcReduction="10000"/>
          </a:bodyPr>
          <a:lstStyle/>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b="1" dirty="0">
                <a:latin typeface="Arial" panose="020B0604020202020204" pitchFamily="34" charset="0"/>
                <a:cs typeface="Arial" panose="020B0604020202020204" pitchFamily="34" charset="0"/>
              </a:rPr>
              <a:t>7. </a:t>
            </a:r>
            <a:r>
              <a:rPr lang="en-US" sz="1400" b="1" dirty="0">
                <a:effectLst/>
                <a:latin typeface="Arial" panose="020B0604020202020204" pitchFamily="34" charset="0"/>
                <a:cs typeface="Arial" panose="020B0604020202020204" pitchFamily="34" charset="0"/>
              </a:rPr>
              <a:t>Monitoring and Evaluation</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dirty="0">
                <a:latin typeface="Arial" panose="020B0604020202020204" pitchFamily="34" charset="0"/>
                <a:cs typeface="Arial" panose="020B0604020202020204" pitchFamily="34" charset="0"/>
              </a:rPr>
              <a:t>       </a:t>
            </a:r>
            <a:r>
              <a:rPr lang="en-US" sz="1400" dirty="0">
                <a:effectLst/>
                <a:latin typeface="Arial" panose="020B0604020202020204" pitchFamily="34" charset="0"/>
                <a:cs typeface="Arial" panose="020B0604020202020204" pitchFamily="34" charset="0"/>
              </a:rPr>
              <a:t>Tracking Progress</a:t>
            </a:r>
          </a:p>
          <a:p>
            <a:pPr>
              <a:lnSpc>
                <a:spcPct val="90000"/>
              </a:lnSpc>
              <a:spcAft>
                <a:spcPts val="600"/>
              </a:spcAft>
            </a:pPr>
            <a:r>
              <a:rPr lang="en-US" sz="1400" dirty="0">
                <a:effectLst/>
                <a:latin typeface="Arial" panose="020B0604020202020204" pitchFamily="34" charset="0"/>
                <a:cs typeface="Arial" panose="020B0604020202020204" pitchFamily="34" charset="0"/>
              </a:rPr>
              <a:t>     - Develop key performance indicators (KPIs) to measure the impact of initiatives (e.g., reduction in energy use, waste diverted from landfill).</a:t>
            </a:r>
          </a:p>
          <a:p>
            <a:pPr>
              <a:lnSpc>
                <a:spcPct val="90000"/>
              </a:lnSpc>
              <a:spcAft>
                <a:spcPts val="600"/>
              </a:spcAft>
            </a:pPr>
            <a:r>
              <a:rPr lang="en-US" sz="1400" dirty="0">
                <a:effectLst/>
                <a:latin typeface="Arial" panose="020B0604020202020204" pitchFamily="34" charset="0"/>
                <a:cs typeface="Arial" panose="020B0604020202020204" pitchFamily="34" charset="0"/>
              </a:rPr>
              <a:t>     - Use surveys or feedback forms to gauge participant engagement and satisfaction.</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     </a:t>
            </a:r>
            <a:r>
              <a:rPr lang="en-US" sz="1400" dirty="0">
                <a:effectLst/>
                <a:latin typeface="Arial" panose="020B0604020202020204" pitchFamily="34" charset="0"/>
                <a:cs typeface="Arial" panose="020B0604020202020204" pitchFamily="34" charset="0"/>
              </a:rPr>
              <a:t>Regular Reporting</a:t>
            </a:r>
          </a:p>
          <a:p>
            <a:pPr>
              <a:lnSpc>
                <a:spcPct val="90000"/>
              </a:lnSpc>
              <a:spcAft>
                <a:spcPts val="600"/>
              </a:spcAft>
            </a:pPr>
            <a:r>
              <a:rPr lang="en-US" sz="1400" dirty="0">
                <a:effectLst/>
                <a:latin typeface="Arial" panose="020B0604020202020204" pitchFamily="34" charset="0"/>
                <a:cs typeface="Arial" panose="020B0604020202020204" pitchFamily="34" charset="0"/>
              </a:rPr>
              <a:t>     - Champions submit reports on their initiatives, highlighting challenges, successes, and lessons learned.</a:t>
            </a:r>
          </a:p>
          <a:p>
            <a:pPr>
              <a:lnSpc>
                <a:spcPct val="90000"/>
              </a:lnSpc>
              <a:spcAft>
                <a:spcPts val="600"/>
              </a:spcAft>
            </a:pPr>
            <a:r>
              <a:rPr lang="en-US" sz="1400" dirty="0">
                <a:effectLst/>
                <a:latin typeface="Arial" panose="020B0604020202020204" pitchFamily="34" charset="0"/>
                <a:cs typeface="Arial" panose="020B0604020202020204" pitchFamily="34" charset="0"/>
              </a:rPr>
              <a:t>     - The Program Coordinator compiles these into a broader sustainability report for senior management.</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p>
          <a:p>
            <a:pPr>
              <a:lnSpc>
                <a:spcPct val="90000"/>
              </a:lnSpc>
              <a:spcAft>
                <a:spcPts val="600"/>
              </a:spcAft>
            </a:pPr>
            <a:r>
              <a:rPr lang="en-US" sz="1400" dirty="0">
                <a:effectLst/>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     </a:t>
            </a:r>
            <a:r>
              <a:rPr lang="en-US" sz="1400" dirty="0">
                <a:effectLst/>
                <a:latin typeface="Arial" panose="020B0604020202020204" pitchFamily="34" charset="0"/>
                <a:cs typeface="Arial" panose="020B0604020202020204" pitchFamily="34" charset="0"/>
              </a:rPr>
              <a:t>Continuous Improvement</a:t>
            </a:r>
          </a:p>
          <a:p>
            <a:pPr>
              <a:lnSpc>
                <a:spcPct val="90000"/>
              </a:lnSpc>
              <a:spcAft>
                <a:spcPts val="600"/>
              </a:spcAft>
            </a:pPr>
            <a:r>
              <a:rPr lang="en-US" sz="1400" dirty="0">
                <a:effectLst/>
                <a:latin typeface="Arial" panose="020B0604020202020204" pitchFamily="34" charset="0"/>
                <a:cs typeface="Arial" panose="020B0604020202020204" pitchFamily="34" charset="0"/>
              </a:rPr>
              <a:t>     - Regularly review and refine the program based on feedback and performance data.</a:t>
            </a:r>
          </a:p>
          <a:p>
            <a:pPr>
              <a:lnSpc>
                <a:spcPct val="90000"/>
              </a:lnSpc>
              <a:spcAft>
                <a:spcPts val="600"/>
              </a:spcAft>
            </a:pPr>
            <a:r>
              <a:rPr lang="en-US" sz="1400" dirty="0">
                <a:effectLst/>
                <a:latin typeface="Arial" panose="020B0604020202020204" pitchFamily="34" charset="0"/>
                <a:cs typeface="Arial" panose="020B0604020202020204" pitchFamily="34" charset="0"/>
              </a:rPr>
              <a:t>     - Introduce new challenges or themes annually to keep the program dynamic and relevant.</a:t>
            </a:r>
          </a:p>
          <a:p>
            <a:pPr indent="-228600">
              <a:lnSpc>
                <a:spcPct val="90000"/>
              </a:lnSpc>
              <a:spcAft>
                <a:spcPts val="600"/>
              </a:spcAft>
              <a:buFont typeface="Arial" panose="020B0604020202020204" pitchFamily="34" charset="0"/>
              <a:buChar char="•"/>
            </a:pPr>
            <a:endParaRPr lang="en-US" sz="800" dirty="0">
              <a:effectLst/>
            </a:endParaRPr>
          </a:p>
        </p:txBody>
      </p:sp>
    </p:spTree>
    <p:extLst>
      <p:ext uri="{BB962C8B-B14F-4D97-AF65-F5344CB8AC3E}">
        <p14:creationId xmlns:p14="http://schemas.microsoft.com/office/powerpoint/2010/main" val="132328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ound rainbow">
            <a:extLst>
              <a:ext uri="{FF2B5EF4-FFF2-40B4-BE49-F238E27FC236}">
                <a16:creationId xmlns:a16="http://schemas.microsoft.com/office/drawing/2014/main" id="{B54C1F47-C6D4-F378-FD83-C4AECC87293D}"/>
              </a:ext>
            </a:extLst>
          </p:cNvPr>
          <p:cNvPicPr>
            <a:picLocks noChangeAspect="1"/>
          </p:cNvPicPr>
          <p:nvPr/>
        </p:nvPicPr>
        <p:blipFill>
          <a:blip r:embed="rId3">
            <a:extLst>
              <a:ext uri="{28A0092B-C50C-407E-A947-70E740481C1C}">
                <a14:useLocalDpi xmlns:a14="http://schemas.microsoft.com/office/drawing/2010/main" val="0"/>
              </a:ext>
            </a:extLst>
          </a:blip>
          <a:srcRect r="5882" b="-1"/>
          <a:stretch/>
        </p:blipFill>
        <p:spPr>
          <a:xfrm>
            <a:off x="2749294"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DF03113-C67C-E719-1B32-D4D2CC4B5AC3}"/>
              </a:ext>
            </a:extLst>
          </p:cNvPr>
          <p:cNvSpPr txBox="1"/>
          <p:nvPr/>
        </p:nvSpPr>
        <p:spPr>
          <a:xfrm>
            <a:off x="248920" y="-268919"/>
            <a:ext cx="10530840" cy="1899912"/>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3100" dirty="0">
                <a:effectLst/>
                <a:latin typeface="+mj-lt"/>
                <a:ea typeface="+mj-ea"/>
                <a:cs typeface="+mj-cs"/>
              </a:rPr>
              <a:t>Sustainability and Legacy - Partnerships and External Engagement</a:t>
            </a:r>
            <a:endParaRPr kumimoji="0" lang="en-US" sz="3100" b="0" i="0" u="none" strike="noStrike" cap="none" spc="0" normalizeH="0" baseline="0" noProof="0" dirty="0">
              <a:ln>
                <a:noFill/>
              </a:ln>
              <a:effectLst/>
              <a:uLnTx/>
              <a:uFillTx/>
              <a:latin typeface="+mj-lt"/>
              <a:ea typeface="+mj-ea"/>
              <a:cs typeface="+mj-cs"/>
            </a:endParaRPr>
          </a:p>
        </p:txBody>
      </p:sp>
      <p:sp>
        <p:nvSpPr>
          <p:cNvPr id="6" name="TextBox 5">
            <a:extLst>
              <a:ext uri="{FF2B5EF4-FFF2-40B4-BE49-F238E27FC236}">
                <a16:creationId xmlns:a16="http://schemas.microsoft.com/office/drawing/2014/main" id="{2AFF8624-EA6F-2D47-4CCE-A731E23175DA}"/>
              </a:ext>
            </a:extLst>
          </p:cNvPr>
          <p:cNvSpPr txBox="1"/>
          <p:nvPr/>
        </p:nvSpPr>
        <p:spPr>
          <a:xfrm>
            <a:off x="391160" y="1245480"/>
            <a:ext cx="5339080" cy="5348359"/>
          </a:xfrm>
          <a:prstGeom prst="rect">
            <a:avLst/>
          </a:prstGeom>
        </p:spPr>
        <p:txBody>
          <a:bodyPr vert="horz" lIns="91440" tIns="45720" rIns="91440" bIns="45720" rtlCol="0">
            <a:normAutofit/>
          </a:bodyPr>
          <a:lstStyle/>
          <a:p>
            <a:pPr>
              <a:lnSpc>
                <a:spcPct val="90000"/>
              </a:lnSpc>
              <a:spcAft>
                <a:spcPts val="600"/>
              </a:spcAft>
            </a:pPr>
            <a:r>
              <a:rPr lang="en-US" sz="1200" b="1" dirty="0">
                <a:effectLst/>
                <a:latin typeface="Arial" panose="020B0604020202020204" pitchFamily="34" charset="0"/>
                <a:cs typeface="Arial" panose="020B0604020202020204" pitchFamily="34" charset="0"/>
              </a:rPr>
              <a:t>8. Sustainability and Legacy</a:t>
            </a:r>
          </a:p>
          <a:p>
            <a:pPr>
              <a:lnSpc>
                <a:spcPct val="90000"/>
              </a:lnSpc>
              <a:spcAft>
                <a:spcPts val="600"/>
              </a:spcAft>
            </a:pPr>
            <a:endParaRPr lang="en-US" sz="1200"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Long-Term Integration</a:t>
            </a:r>
          </a:p>
          <a:p>
            <a:pPr>
              <a:lnSpc>
                <a:spcPct val="90000"/>
              </a:lnSpc>
              <a:spcAft>
                <a:spcPts val="600"/>
              </a:spcAft>
            </a:pPr>
            <a:r>
              <a:rPr lang="en-US" sz="1200" dirty="0">
                <a:effectLst/>
                <a:latin typeface="Arial" panose="020B0604020202020204" pitchFamily="34" charset="0"/>
                <a:cs typeface="Arial" panose="020B0604020202020204" pitchFamily="34" charset="0"/>
              </a:rPr>
              <a:t>     - Encourage the adoption of successful initiatives into standard operating procedures.</a:t>
            </a:r>
          </a:p>
          <a:p>
            <a:pPr>
              <a:lnSpc>
                <a:spcPct val="90000"/>
              </a:lnSpc>
              <a:spcAft>
                <a:spcPts val="600"/>
              </a:spcAft>
            </a:pPr>
            <a:r>
              <a:rPr lang="en-US" sz="1200" dirty="0">
                <a:effectLst/>
                <a:latin typeface="Arial" panose="020B0604020202020204" pitchFamily="34" charset="0"/>
                <a:cs typeface="Arial" panose="020B0604020202020204" pitchFamily="34" charset="0"/>
              </a:rPr>
              <a:t>     - Develop a succession plan to ensure the continuation of the Green Champions Programme.</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Alumni Network</a:t>
            </a:r>
          </a:p>
          <a:p>
            <a:pPr>
              <a:lnSpc>
                <a:spcPct val="90000"/>
              </a:lnSpc>
              <a:spcAft>
                <a:spcPts val="600"/>
              </a:spcAft>
            </a:pPr>
            <a:r>
              <a:rPr lang="en-US" sz="1200" dirty="0">
                <a:effectLst/>
                <a:latin typeface="Arial" panose="020B0604020202020204" pitchFamily="34" charset="0"/>
                <a:cs typeface="Arial" panose="020B0604020202020204" pitchFamily="34" charset="0"/>
              </a:rPr>
              <a:t>     - Create a network of former champions who can continue to contribute their expertise.</a:t>
            </a:r>
          </a:p>
          <a:p>
            <a:pPr>
              <a:lnSpc>
                <a:spcPct val="90000"/>
              </a:lnSpc>
              <a:spcAft>
                <a:spcPts val="600"/>
              </a:spcAft>
            </a:pPr>
            <a:r>
              <a:rPr lang="en-US" sz="1200" dirty="0">
                <a:effectLst/>
                <a:latin typeface="Arial" panose="020B0604020202020204" pitchFamily="34" charset="0"/>
                <a:cs typeface="Arial" panose="020B0604020202020204" pitchFamily="34" charset="0"/>
              </a:rPr>
              <a:t>     - Offer advanced roles or advisory positions for experienced champions.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b="1" dirty="0">
                <a:effectLst/>
                <a:latin typeface="Arial" panose="020B0604020202020204" pitchFamily="34" charset="0"/>
                <a:cs typeface="Arial" panose="020B0604020202020204" pitchFamily="34" charset="0"/>
              </a:rPr>
              <a:t>9. Partnerships and External Engagement</a:t>
            </a:r>
          </a:p>
          <a:p>
            <a:pPr>
              <a:lnSpc>
                <a:spcPct val="90000"/>
              </a:lnSpc>
              <a:spcAft>
                <a:spcPts val="600"/>
              </a:spcAft>
            </a:pPr>
            <a:endParaRPr lang="en-US" sz="1200" b="1" dirty="0">
              <a:effectLst/>
              <a:latin typeface="Arial" panose="020B0604020202020204" pitchFamily="34" charset="0"/>
              <a:cs typeface="Arial" panose="020B0604020202020204" pitchFamily="34" charset="0"/>
            </a:endParaRPr>
          </a:p>
          <a:p>
            <a:pPr>
              <a:lnSpc>
                <a:spcPct val="90000"/>
              </a:lnSpc>
              <a:spcAft>
                <a:spcPts val="600"/>
              </a:spcAft>
            </a:pPr>
            <a:r>
              <a:rPr lang="en-US" sz="1200" dirty="0">
                <a:effectLst/>
                <a:latin typeface="Arial" panose="020B0604020202020204" pitchFamily="34" charset="0"/>
                <a:cs typeface="Arial" panose="020B0604020202020204" pitchFamily="34" charset="0"/>
              </a:rPr>
              <a:t>   Collaborate with NGOs, local government, and other organizations</a:t>
            </a:r>
          </a:p>
          <a:p>
            <a:pPr>
              <a:lnSpc>
                <a:spcPct val="90000"/>
              </a:lnSpc>
              <a:spcAft>
                <a:spcPts val="600"/>
              </a:spcAft>
            </a:pPr>
            <a:r>
              <a:rPr lang="en-US" sz="1200" dirty="0">
                <a:effectLst/>
                <a:latin typeface="Arial" panose="020B0604020202020204" pitchFamily="34" charset="0"/>
                <a:cs typeface="Arial" panose="020B0604020202020204" pitchFamily="34" charset="0"/>
              </a:rPr>
              <a:t>     - Enhance the impact of initiatives through partnerships.</a:t>
            </a:r>
          </a:p>
          <a:p>
            <a:pPr>
              <a:lnSpc>
                <a:spcPct val="90000"/>
              </a:lnSpc>
              <a:spcAft>
                <a:spcPts val="600"/>
              </a:spcAft>
            </a:pPr>
            <a:r>
              <a:rPr lang="en-US" sz="1200" dirty="0">
                <a:effectLst/>
                <a:latin typeface="Arial" panose="020B0604020202020204" pitchFamily="34" charset="0"/>
                <a:cs typeface="Arial" panose="020B0604020202020204" pitchFamily="34" charset="0"/>
              </a:rPr>
              <a:t>     - Offer champions opportunities to participate in broader sustainability efforts.</a:t>
            </a:r>
          </a:p>
          <a:p>
            <a:pPr>
              <a:lnSpc>
                <a:spcPct val="90000"/>
              </a:lnSpc>
              <a:spcAft>
                <a:spcPts val="600"/>
              </a:spcAft>
            </a:pPr>
            <a:r>
              <a:rPr lang="en-US" sz="1200" dirty="0">
                <a:effectLst/>
                <a:latin typeface="Arial" panose="020B0604020202020204" pitchFamily="34" charset="0"/>
                <a:cs typeface="Arial" panose="020B0604020202020204" pitchFamily="34" charset="0"/>
              </a:rPr>
              <a:t> </a:t>
            </a:r>
          </a:p>
          <a:p>
            <a:pPr>
              <a:lnSpc>
                <a:spcPct val="90000"/>
              </a:lnSpc>
              <a:spcAft>
                <a:spcPts val="600"/>
              </a:spcAft>
            </a:pPr>
            <a:r>
              <a:rPr lang="en-US" sz="1200" dirty="0">
                <a:effectLst/>
                <a:latin typeface="Arial" panose="020B0604020202020204" pitchFamily="34" charset="0"/>
                <a:cs typeface="Arial" panose="020B0604020202020204" pitchFamily="34" charset="0"/>
              </a:rPr>
              <a:t>   External Resources</a:t>
            </a:r>
          </a:p>
          <a:p>
            <a:pPr>
              <a:lnSpc>
                <a:spcPct val="90000"/>
              </a:lnSpc>
              <a:spcAft>
                <a:spcPts val="600"/>
              </a:spcAft>
            </a:pPr>
            <a:r>
              <a:rPr lang="en-US" sz="1200" dirty="0">
                <a:effectLst/>
                <a:latin typeface="Arial" panose="020B0604020202020204" pitchFamily="34" charset="0"/>
                <a:cs typeface="Arial" panose="020B0604020202020204" pitchFamily="34" charset="0"/>
              </a:rPr>
              <a:t>     - Utilize grants, training programs, and certifications available from external organizations to enhance the program.</a:t>
            </a:r>
          </a:p>
          <a:p>
            <a:pPr indent="-228600">
              <a:lnSpc>
                <a:spcPct val="90000"/>
              </a:lnSpc>
              <a:spcAft>
                <a:spcPts val="600"/>
              </a:spcAft>
              <a:buFont typeface="Arial" panose="020B0604020202020204" pitchFamily="34" charset="0"/>
              <a:buChar char="•"/>
            </a:pPr>
            <a:endParaRPr lang="en-US" sz="700" dirty="0">
              <a:effectLst/>
            </a:endParaRPr>
          </a:p>
        </p:txBody>
      </p:sp>
    </p:spTree>
    <p:extLst>
      <p:ext uri="{BB962C8B-B14F-4D97-AF65-F5344CB8AC3E}">
        <p14:creationId xmlns:p14="http://schemas.microsoft.com/office/powerpoint/2010/main" val="4055923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6E2477-1F96-8A86-2477-6ED0AA753D35}"/>
              </a:ext>
            </a:extLst>
          </p:cNvPr>
          <p:cNvPicPr>
            <a:picLocks noChangeAspect="1"/>
          </p:cNvPicPr>
          <p:nvPr/>
        </p:nvPicPr>
        <p:blipFill>
          <a:blip r:embed="rId2"/>
          <a:stretch>
            <a:fillRect/>
          </a:stretch>
        </p:blipFill>
        <p:spPr>
          <a:xfrm>
            <a:off x="271024" y="1545177"/>
            <a:ext cx="3057952" cy="2867425"/>
          </a:xfrm>
          <a:prstGeom prst="rect">
            <a:avLst/>
          </a:prstGeom>
        </p:spPr>
      </p:pic>
      <p:sp>
        <p:nvSpPr>
          <p:cNvPr id="4" name="TextBox 3">
            <a:extLst>
              <a:ext uri="{FF2B5EF4-FFF2-40B4-BE49-F238E27FC236}">
                <a16:creationId xmlns:a16="http://schemas.microsoft.com/office/drawing/2014/main" id="{A2322C39-9D2A-CF01-159E-15690F6D2A7E}"/>
              </a:ext>
            </a:extLst>
          </p:cNvPr>
          <p:cNvSpPr txBox="1"/>
          <p:nvPr/>
        </p:nvSpPr>
        <p:spPr>
          <a:xfrm>
            <a:off x="4221298" y="1768524"/>
            <a:ext cx="3341370" cy="2585323"/>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rPr>
              <a:t>Debbie Needle,</a:t>
            </a:r>
          </a:p>
          <a:p>
            <a:r>
              <a:rPr lang="en-GB" sz="1800" dirty="0">
                <a:effectLst/>
                <a:latin typeface="Calibri" panose="020F0502020204030204" pitchFamily="34" charset="0"/>
                <a:ea typeface="Calibri" panose="020F0502020204030204" pitchFamily="34" charset="0"/>
              </a:rPr>
              <a:t>Community Facilitator</a:t>
            </a:r>
          </a:p>
          <a:p>
            <a:r>
              <a:rPr lang="en-GB" dirty="0">
                <a:latin typeface="Calibri" panose="020F0502020204030204" pitchFamily="34" charset="0"/>
                <a:ea typeface="Calibri" panose="020F0502020204030204" pitchFamily="34" charset="0"/>
              </a:rPr>
              <a:t>City of Nature Projects</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Email: </a:t>
            </a:r>
            <a:endParaRPr lang="en-GB" sz="1800" dirty="0">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Cityofnature@birmingham.gov.uk</a:t>
            </a:r>
          </a:p>
          <a:p>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dirty="0">
                <a:latin typeface="Calibri" panose="020F0502020204030204" pitchFamily="34" charset="0"/>
              </a:rPr>
              <a:t>Website:</a:t>
            </a:r>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https://naturallybirmingham.org/</a:t>
            </a:r>
            <a:r>
              <a:rPr lang="en-GB" sz="1800" dirty="0">
                <a:effectLst/>
                <a:latin typeface="Calibri" panose="020F0502020204030204" pitchFamily="34" charset="0"/>
                <a:ea typeface="Calibri" panose="020F0502020204030204" pitchFamily="34" charset="0"/>
              </a:rPr>
              <a:t> </a:t>
            </a:r>
          </a:p>
        </p:txBody>
      </p:sp>
      <p:pic>
        <p:nvPicPr>
          <p:cNvPr id="5" name="Picture 4">
            <a:extLst>
              <a:ext uri="{FF2B5EF4-FFF2-40B4-BE49-F238E27FC236}">
                <a16:creationId xmlns:a16="http://schemas.microsoft.com/office/drawing/2014/main" id="{D647AAA7-374B-A20E-33B9-3B503AD1B1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346" y="5089476"/>
            <a:ext cx="6805677" cy="1676365"/>
          </a:xfrm>
          <a:prstGeom prst="rect">
            <a:avLst/>
          </a:prstGeom>
        </p:spPr>
      </p:pic>
      <p:pic>
        <p:nvPicPr>
          <p:cNvPr id="6" name="Picture 5">
            <a:extLst>
              <a:ext uri="{FF2B5EF4-FFF2-40B4-BE49-F238E27FC236}">
                <a16:creationId xmlns:a16="http://schemas.microsoft.com/office/drawing/2014/main" id="{1D330145-8FB1-8798-D7CB-ABF31029D4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09988" y="453856"/>
            <a:ext cx="2648442" cy="1198984"/>
          </a:xfrm>
          <a:prstGeom prst="rect">
            <a:avLst/>
          </a:prstGeom>
        </p:spPr>
      </p:pic>
    </p:spTree>
    <p:extLst>
      <p:ext uri="{BB962C8B-B14F-4D97-AF65-F5344CB8AC3E}">
        <p14:creationId xmlns:p14="http://schemas.microsoft.com/office/powerpoint/2010/main" val="198649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32774</TotalTime>
  <Words>5130</Words>
  <Application>Microsoft Office PowerPoint</Application>
  <PresentationFormat>Widescreen</PresentationFormat>
  <Paragraphs>417</Paragraphs>
  <Slides>23</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Arial</vt:lpstr>
      <vt:lpstr>Calibri</vt:lpstr>
      <vt:lpstr>Calibri Light</vt:lpstr>
      <vt:lpstr>Freestyle Script</vt:lpstr>
      <vt:lpstr>Office Theme</vt:lpstr>
      <vt:lpstr>PowerPoint Presentation</vt:lpstr>
      <vt:lpstr> Involving people in the delivery of the City of Nature Plan actions requires good communication</vt:lpstr>
      <vt:lpstr>PowerPoint Presentation</vt:lpstr>
      <vt:lpstr>Community Network story collection model</vt:lpstr>
      <vt:lpstr>PowerPoint Presentation</vt:lpstr>
      <vt:lpstr>PowerPoint Presentation</vt:lpstr>
      <vt:lpstr>What is important to people.  Helps us to understand how to engage them.</vt:lpstr>
      <vt:lpstr>PowerPoint Presentation</vt:lpstr>
      <vt:lpstr>PowerPoint Presentation</vt:lpstr>
      <vt:lpstr>PowerPoint Presentation</vt:lpstr>
      <vt:lpstr>PowerPoint Presentation</vt:lpstr>
      <vt:lpstr>“In short, green living is a means of developing sustainable habits in one’s daily life so that their daily routines work alongside the resources of nature instead of depleting them or doing more long-term damage to the environment or ecological system. The most common way that people become more cognizant of the vital aspects to green living are through the need to reduce pollution, to protect our wildlife from going extinct, and to preserve our conservation of natural resources. Predominantly, people recognize that green living can alleviate the rapidly increasing rates of climate change and global warming.” - Greenly.Institute  So not just Park Champions but we didn’t want to use the term Sustainability Champions; Nature Champions didn’t feel wide enough. The council used the expressions Greener Cleaner and Bolder Greener.  The term Green Spaces is often used, although many people consulted didn’t know what was meant by that. There is even the negative expression – Green Washing when organisations are trying to appear more sustainable than they are.  Planet Champions / Earth Champions sounded like too bigger job, City of Nature Champions – yes but too long.  So Green Champions it was.  People who are living and helping other to live more sustainable lives.  </vt:lpstr>
      <vt:lpstr>Who are Green Champions</vt:lpstr>
      <vt:lpstr>PowerPoint Presentation</vt:lpstr>
      <vt:lpstr>How many Green Champions do we have?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AFTERNOON WORKSHOP  Creating a Partnership Alliance &amp; a Future Parks Standard</dc:title>
  <dc:creator>Deborah Needle</dc:creator>
  <cp:lastModifiedBy>Deborah NEEDLE</cp:lastModifiedBy>
  <cp:revision>51</cp:revision>
  <dcterms:created xsi:type="dcterms:W3CDTF">2022-11-04T09:25:55Z</dcterms:created>
  <dcterms:modified xsi:type="dcterms:W3CDTF">2024-09-14T16:29:12Z</dcterms:modified>
</cp:coreProperties>
</file>