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xml" ContentType="application/inkml+xml"/>
  <Override PartName="/ppt/ink/ink2.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49"/>
  </p:notesMasterIdLst>
  <p:sldIdLst>
    <p:sldId id="525" r:id="rId2"/>
    <p:sldId id="502" r:id="rId3"/>
    <p:sldId id="542" r:id="rId4"/>
    <p:sldId id="574" r:id="rId5"/>
    <p:sldId id="518" r:id="rId6"/>
    <p:sldId id="505" r:id="rId7"/>
    <p:sldId id="516" r:id="rId8"/>
    <p:sldId id="526" r:id="rId9"/>
    <p:sldId id="534" r:id="rId10"/>
    <p:sldId id="528" r:id="rId11"/>
    <p:sldId id="522" r:id="rId12"/>
    <p:sldId id="504" r:id="rId13"/>
    <p:sldId id="521" r:id="rId14"/>
    <p:sldId id="520" r:id="rId15"/>
    <p:sldId id="524" r:id="rId16"/>
    <p:sldId id="523" r:id="rId17"/>
    <p:sldId id="543" r:id="rId18"/>
    <p:sldId id="536" r:id="rId19"/>
    <p:sldId id="544" r:id="rId20"/>
    <p:sldId id="545" r:id="rId21"/>
    <p:sldId id="546" r:id="rId22"/>
    <p:sldId id="547" r:id="rId23"/>
    <p:sldId id="548" r:id="rId24"/>
    <p:sldId id="512" r:id="rId25"/>
    <p:sldId id="515" r:id="rId26"/>
    <p:sldId id="513" r:id="rId27"/>
    <p:sldId id="535" r:id="rId28"/>
    <p:sldId id="514" r:id="rId29"/>
    <p:sldId id="508" r:id="rId30"/>
    <p:sldId id="507" r:id="rId31"/>
    <p:sldId id="400" r:id="rId32"/>
    <p:sldId id="553" r:id="rId33"/>
    <p:sldId id="566" r:id="rId34"/>
    <p:sldId id="567" r:id="rId35"/>
    <p:sldId id="568" r:id="rId36"/>
    <p:sldId id="554" r:id="rId37"/>
    <p:sldId id="570" r:id="rId38"/>
    <p:sldId id="551" r:id="rId39"/>
    <p:sldId id="550" r:id="rId40"/>
    <p:sldId id="549" r:id="rId41"/>
    <p:sldId id="552" r:id="rId42"/>
    <p:sldId id="571" r:id="rId43"/>
    <p:sldId id="573" r:id="rId44"/>
    <p:sldId id="572" r:id="rId45"/>
    <p:sldId id="538" r:id="rId46"/>
    <p:sldId id="569" r:id="rId47"/>
    <p:sldId id="527"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E3F3"/>
    <a:srgbClr val="52808D"/>
    <a:srgbClr val="9AC3C2"/>
    <a:srgbClr val="84B4B4"/>
    <a:srgbClr val="14A4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87279" autoAdjust="0"/>
  </p:normalViewPr>
  <p:slideViewPr>
    <p:cSldViewPr snapToGrid="0">
      <p:cViewPr>
        <p:scale>
          <a:sx n="100" d="100"/>
          <a:sy n="100" d="100"/>
        </p:scale>
        <p:origin x="330"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6B123B-D76F-439F-96BB-77471CD3FD8A}"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A3D10380-862D-46C5-8DBF-C8DECC967CEC}">
      <dgm:prSet/>
      <dgm:spPr/>
      <dgm:t>
        <a:bodyPr/>
        <a:lstStyle/>
        <a:p>
          <a:r>
            <a:rPr lang="en-GB" b="0" i="0" baseline="0" dirty="0"/>
            <a:t>Over thirty years ago, at the Rio Summit in 1992, the world formally recognised how important the environment, biodiversity and sustainability would be as a new framework for 21st century living. Sustainability has three pillars, </a:t>
          </a:r>
          <a:r>
            <a:rPr lang="en-GB" b="1" i="0" baseline="0" dirty="0"/>
            <a:t>economical, ecological and social</a:t>
          </a:r>
          <a:r>
            <a:rPr lang="en-GB" b="0" i="0" baseline="0" dirty="0"/>
            <a:t>. Without all three being balanced, it will not work.</a:t>
          </a:r>
          <a:endParaRPr lang="en-US" dirty="0"/>
        </a:p>
      </dgm:t>
    </dgm:pt>
    <dgm:pt modelId="{1CFFF65C-5EA2-4C59-B867-5A113F2BF701}" type="parTrans" cxnId="{3B43A4DD-C6D8-48D6-B1B7-88EF1B98A816}">
      <dgm:prSet/>
      <dgm:spPr/>
      <dgm:t>
        <a:bodyPr/>
        <a:lstStyle/>
        <a:p>
          <a:endParaRPr lang="en-US"/>
        </a:p>
      </dgm:t>
    </dgm:pt>
    <dgm:pt modelId="{268561E8-4A54-4C40-9DF3-20287ACF195A}" type="sibTrans" cxnId="{3B43A4DD-C6D8-48D6-B1B7-88EF1B98A816}">
      <dgm:prSet/>
      <dgm:spPr/>
      <dgm:t>
        <a:bodyPr/>
        <a:lstStyle/>
        <a:p>
          <a:endParaRPr lang="en-US"/>
        </a:p>
      </dgm:t>
    </dgm:pt>
    <dgm:pt modelId="{2E6D1852-3E3D-4096-BD93-14BE1C857056}">
      <dgm:prSet/>
      <dgm:spPr/>
      <dgm:t>
        <a:bodyPr/>
        <a:lstStyle/>
        <a:p>
          <a:r>
            <a:rPr lang="en-GB" b="0" i="0" baseline="0" dirty="0"/>
            <a:t>Over the intervening 30 years Birmingham has undergone a significant transformation rebuilding its city centre and creating a vibrant economy. (Economic and Social)</a:t>
          </a:r>
          <a:endParaRPr lang="en-US" dirty="0"/>
        </a:p>
      </dgm:t>
    </dgm:pt>
    <dgm:pt modelId="{0E7655FC-4E67-4C23-B607-8506ABE8B39A}" type="parTrans" cxnId="{CE8E91B3-B221-483C-9162-27C2F5BE75C7}">
      <dgm:prSet/>
      <dgm:spPr/>
      <dgm:t>
        <a:bodyPr/>
        <a:lstStyle/>
        <a:p>
          <a:endParaRPr lang="en-US"/>
        </a:p>
      </dgm:t>
    </dgm:pt>
    <dgm:pt modelId="{8A4641CF-3D47-49DF-AEF4-DBE6E0D59E25}" type="sibTrans" cxnId="{CE8E91B3-B221-483C-9162-27C2F5BE75C7}">
      <dgm:prSet/>
      <dgm:spPr/>
      <dgm:t>
        <a:bodyPr/>
        <a:lstStyle/>
        <a:p>
          <a:endParaRPr lang="en-US"/>
        </a:p>
      </dgm:t>
    </dgm:pt>
    <dgm:pt modelId="{76446F0A-4DBF-40A1-9A5A-A1854A59BA28}">
      <dgm:prSet/>
      <dgm:spPr/>
      <dgm:t>
        <a:bodyPr/>
        <a:lstStyle/>
        <a:p>
          <a:r>
            <a:rPr lang="en-GB" b="0" i="0" baseline="0" dirty="0"/>
            <a:t>In 2019 we started out by deciding that </a:t>
          </a:r>
          <a:r>
            <a:rPr lang="en-GB" dirty="0"/>
            <a:t>o</a:t>
          </a:r>
          <a:r>
            <a:rPr lang="en-GB" b="0" i="0" baseline="0" dirty="0"/>
            <a:t>ver the next 30 years Birmingham </a:t>
          </a:r>
          <a:r>
            <a:rPr lang="en-GB" dirty="0"/>
            <a:t>would </a:t>
          </a:r>
          <a:r>
            <a:rPr lang="en-GB" b="0" i="0" baseline="0" dirty="0"/>
            <a:t>deliver its plan for the design, management and use of green infrastructure </a:t>
          </a:r>
          <a:r>
            <a:rPr lang="en-GB" dirty="0"/>
            <a:t>by</a:t>
          </a:r>
          <a:r>
            <a:rPr lang="en-GB" b="0" i="0" baseline="0" dirty="0"/>
            <a:t> creating </a:t>
          </a:r>
          <a:r>
            <a:rPr lang="en-GB" dirty="0"/>
            <a:t>a c</a:t>
          </a:r>
          <a:r>
            <a:rPr lang="en-GB" b="0" i="0" baseline="0" dirty="0"/>
            <a:t>ity of n</a:t>
          </a:r>
          <a:r>
            <a:rPr lang="en-GB" dirty="0"/>
            <a:t>ature. (Ecological) This will help to create the balance for a sustainable city.</a:t>
          </a:r>
          <a:endParaRPr lang="en-US" dirty="0"/>
        </a:p>
      </dgm:t>
    </dgm:pt>
    <dgm:pt modelId="{7E0AB05E-D5E7-46EF-92CE-97D36BD564F6}" type="parTrans" cxnId="{3A45D284-E422-4356-A5CF-2F4B045E4612}">
      <dgm:prSet/>
      <dgm:spPr/>
      <dgm:t>
        <a:bodyPr/>
        <a:lstStyle/>
        <a:p>
          <a:endParaRPr lang="en-US"/>
        </a:p>
      </dgm:t>
    </dgm:pt>
    <dgm:pt modelId="{155A37B4-750B-426E-BE53-44D89AFA9E05}" type="sibTrans" cxnId="{3A45D284-E422-4356-A5CF-2F4B045E4612}">
      <dgm:prSet/>
      <dgm:spPr/>
      <dgm:t>
        <a:bodyPr/>
        <a:lstStyle/>
        <a:p>
          <a:endParaRPr lang="en-US"/>
        </a:p>
      </dgm:t>
    </dgm:pt>
    <dgm:pt modelId="{D0F6DEEA-BD1E-4C35-BFE5-34D5648ED8BC}" type="pres">
      <dgm:prSet presAssocID="{946B123B-D76F-439F-96BB-77471CD3FD8A}" presName="linear" presStyleCnt="0">
        <dgm:presLayoutVars>
          <dgm:animLvl val="lvl"/>
          <dgm:resizeHandles val="exact"/>
        </dgm:presLayoutVars>
      </dgm:prSet>
      <dgm:spPr/>
    </dgm:pt>
    <dgm:pt modelId="{1FAC0B9F-70E8-4B10-8186-4E6AEDC40F8D}" type="pres">
      <dgm:prSet presAssocID="{A3D10380-862D-46C5-8DBF-C8DECC967CEC}" presName="parentText" presStyleLbl="node1" presStyleIdx="0" presStyleCnt="3">
        <dgm:presLayoutVars>
          <dgm:chMax val="0"/>
          <dgm:bulletEnabled val="1"/>
        </dgm:presLayoutVars>
      </dgm:prSet>
      <dgm:spPr/>
    </dgm:pt>
    <dgm:pt modelId="{60E8016B-E565-4113-8987-134459C43FA2}" type="pres">
      <dgm:prSet presAssocID="{268561E8-4A54-4C40-9DF3-20287ACF195A}" presName="spacer" presStyleCnt="0"/>
      <dgm:spPr/>
    </dgm:pt>
    <dgm:pt modelId="{8245EE1C-FFF7-4BB1-A356-90D9F386FB98}" type="pres">
      <dgm:prSet presAssocID="{2E6D1852-3E3D-4096-BD93-14BE1C857056}" presName="parentText" presStyleLbl="node1" presStyleIdx="1" presStyleCnt="3">
        <dgm:presLayoutVars>
          <dgm:chMax val="0"/>
          <dgm:bulletEnabled val="1"/>
        </dgm:presLayoutVars>
      </dgm:prSet>
      <dgm:spPr/>
    </dgm:pt>
    <dgm:pt modelId="{C37F718B-144C-4D2F-B189-03A9E8C1CA9C}" type="pres">
      <dgm:prSet presAssocID="{8A4641CF-3D47-49DF-AEF4-DBE6E0D59E25}" presName="spacer" presStyleCnt="0"/>
      <dgm:spPr/>
    </dgm:pt>
    <dgm:pt modelId="{22529759-5F8A-4964-B9AE-0540160981B4}" type="pres">
      <dgm:prSet presAssocID="{76446F0A-4DBF-40A1-9A5A-A1854A59BA28}" presName="parentText" presStyleLbl="node1" presStyleIdx="2" presStyleCnt="3">
        <dgm:presLayoutVars>
          <dgm:chMax val="0"/>
          <dgm:bulletEnabled val="1"/>
        </dgm:presLayoutVars>
      </dgm:prSet>
      <dgm:spPr/>
    </dgm:pt>
  </dgm:ptLst>
  <dgm:cxnLst>
    <dgm:cxn modelId="{EEEA4F28-1279-4840-A7CD-849A7191FED7}" type="presOf" srcId="{76446F0A-4DBF-40A1-9A5A-A1854A59BA28}" destId="{22529759-5F8A-4964-B9AE-0540160981B4}" srcOrd="0" destOrd="0" presId="urn:microsoft.com/office/officeart/2005/8/layout/vList2"/>
    <dgm:cxn modelId="{7103A383-A7E5-4181-91E4-288CBFBC8B05}" type="presOf" srcId="{946B123B-D76F-439F-96BB-77471CD3FD8A}" destId="{D0F6DEEA-BD1E-4C35-BFE5-34D5648ED8BC}" srcOrd="0" destOrd="0" presId="urn:microsoft.com/office/officeart/2005/8/layout/vList2"/>
    <dgm:cxn modelId="{3A45D284-E422-4356-A5CF-2F4B045E4612}" srcId="{946B123B-D76F-439F-96BB-77471CD3FD8A}" destId="{76446F0A-4DBF-40A1-9A5A-A1854A59BA28}" srcOrd="2" destOrd="0" parTransId="{7E0AB05E-D5E7-46EF-92CE-97D36BD564F6}" sibTransId="{155A37B4-750B-426E-BE53-44D89AFA9E05}"/>
    <dgm:cxn modelId="{403FEAAD-6361-4E68-BF8D-99A3389F880F}" type="presOf" srcId="{A3D10380-862D-46C5-8DBF-C8DECC967CEC}" destId="{1FAC0B9F-70E8-4B10-8186-4E6AEDC40F8D}" srcOrd="0" destOrd="0" presId="urn:microsoft.com/office/officeart/2005/8/layout/vList2"/>
    <dgm:cxn modelId="{8088DFB2-F5D2-4CEA-B8C4-5F6E4B225A82}" type="presOf" srcId="{2E6D1852-3E3D-4096-BD93-14BE1C857056}" destId="{8245EE1C-FFF7-4BB1-A356-90D9F386FB98}" srcOrd="0" destOrd="0" presId="urn:microsoft.com/office/officeart/2005/8/layout/vList2"/>
    <dgm:cxn modelId="{CE8E91B3-B221-483C-9162-27C2F5BE75C7}" srcId="{946B123B-D76F-439F-96BB-77471CD3FD8A}" destId="{2E6D1852-3E3D-4096-BD93-14BE1C857056}" srcOrd="1" destOrd="0" parTransId="{0E7655FC-4E67-4C23-B607-8506ABE8B39A}" sibTransId="{8A4641CF-3D47-49DF-AEF4-DBE6E0D59E25}"/>
    <dgm:cxn modelId="{3B43A4DD-C6D8-48D6-B1B7-88EF1B98A816}" srcId="{946B123B-D76F-439F-96BB-77471CD3FD8A}" destId="{A3D10380-862D-46C5-8DBF-C8DECC967CEC}" srcOrd="0" destOrd="0" parTransId="{1CFFF65C-5EA2-4C59-B867-5A113F2BF701}" sibTransId="{268561E8-4A54-4C40-9DF3-20287ACF195A}"/>
    <dgm:cxn modelId="{01481817-1218-421A-BE46-908DDE58C065}" type="presParOf" srcId="{D0F6DEEA-BD1E-4C35-BFE5-34D5648ED8BC}" destId="{1FAC0B9F-70E8-4B10-8186-4E6AEDC40F8D}" srcOrd="0" destOrd="0" presId="urn:microsoft.com/office/officeart/2005/8/layout/vList2"/>
    <dgm:cxn modelId="{84C1770F-BBBE-41F7-9A81-FD9C490FF9C4}" type="presParOf" srcId="{D0F6DEEA-BD1E-4C35-BFE5-34D5648ED8BC}" destId="{60E8016B-E565-4113-8987-134459C43FA2}" srcOrd="1" destOrd="0" presId="urn:microsoft.com/office/officeart/2005/8/layout/vList2"/>
    <dgm:cxn modelId="{B06D2695-597E-4D18-826A-AD5A443B07CB}" type="presParOf" srcId="{D0F6DEEA-BD1E-4C35-BFE5-34D5648ED8BC}" destId="{8245EE1C-FFF7-4BB1-A356-90D9F386FB98}" srcOrd="2" destOrd="0" presId="urn:microsoft.com/office/officeart/2005/8/layout/vList2"/>
    <dgm:cxn modelId="{6B5ABDB8-0CC8-433F-B6C5-40C964C9CEA1}" type="presParOf" srcId="{D0F6DEEA-BD1E-4C35-BFE5-34D5648ED8BC}" destId="{C37F718B-144C-4D2F-B189-03A9E8C1CA9C}" srcOrd="3" destOrd="0" presId="urn:microsoft.com/office/officeart/2005/8/layout/vList2"/>
    <dgm:cxn modelId="{C3155F9A-BDF7-48DB-992C-0657FDCD9459}" type="presParOf" srcId="{D0F6DEEA-BD1E-4C35-BFE5-34D5648ED8BC}" destId="{22529759-5F8A-4964-B9AE-0540160981B4}"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1DF6EC5-593F-4475-9A20-2C760FAC45F2}" type="doc">
      <dgm:prSet loTypeId="urn:microsoft.com/office/officeart/2005/8/layout/radial6" loCatId="cycle" qsTypeId="urn:microsoft.com/office/officeart/2005/8/quickstyle/3d1" qsCatId="3D" csTypeId="urn:microsoft.com/office/officeart/2005/8/colors/accent1_2" csCatId="accent1" phldr="1"/>
      <dgm:spPr/>
      <dgm:t>
        <a:bodyPr/>
        <a:lstStyle/>
        <a:p>
          <a:endParaRPr lang="en-GB"/>
        </a:p>
      </dgm:t>
    </dgm:pt>
    <dgm:pt modelId="{C04A6136-D953-4C24-8FCD-B11473090198}">
      <dgm:prSet phldrT="[Text]"/>
      <dgm:spPr>
        <a:solidFill>
          <a:schemeClr val="accent6">
            <a:lumMod val="75000"/>
          </a:schemeClr>
        </a:solidFill>
      </dgm:spPr>
      <dgm:t>
        <a:bodyPr/>
        <a:lstStyle/>
        <a:p>
          <a:r>
            <a:rPr lang="en-GB" dirty="0"/>
            <a:t>City of Nature  Alliance</a:t>
          </a:r>
        </a:p>
      </dgm:t>
    </dgm:pt>
    <dgm:pt modelId="{EE8B14B6-C216-4DCF-8489-4B52E7F4930C}" type="parTrans" cxnId="{39E406B4-39C8-4C19-80A0-02A3B667A46E}">
      <dgm:prSet/>
      <dgm:spPr/>
      <dgm:t>
        <a:bodyPr/>
        <a:lstStyle/>
        <a:p>
          <a:endParaRPr lang="en-GB"/>
        </a:p>
      </dgm:t>
    </dgm:pt>
    <dgm:pt modelId="{7D719BBE-7DEA-488C-A5B4-C0EEED7C80F9}" type="sibTrans" cxnId="{39E406B4-39C8-4C19-80A0-02A3B667A46E}">
      <dgm:prSet/>
      <dgm:spPr/>
      <dgm:t>
        <a:bodyPr/>
        <a:lstStyle/>
        <a:p>
          <a:endParaRPr lang="en-GB"/>
        </a:p>
      </dgm:t>
    </dgm:pt>
    <dgm:pt modelId="{A8FB63B9-AD09-47C9-BFBA-E503C0C418DD}">
      <dgm:prSet phldrT="[Text]"/>
      <dgm:spPr/>
      <dgm:t>
        <a:bodyPr/>
        <a:lstStyle/>
        <a:p>
          <a:r>
            <a:rPr lang="en-GB" dirty="0"/>
            <a:t>Birmingham Open Spaces Forum</a:t>
          </a:r>
        </a:p>
      </dgm:t>
    </dgm:pt>
    <dgm:pt modelId="{C9EFB194-C763-4A12-B741-04DFBAF9260D}" type="parTrans" cxnId="{5F7DE9F3-7E1A-47B2-9EA2-398F92313F62}">
      <dgm:prSet/>
      <dgm:spPr/>
      <dgm:t>
        <a:bodyPr/>
        <a:lstStyle/>
        <a:p>
          <a:endParaRPr lang="en-GB"/>
        </a:p>
      </dgm:t>
    </dgm:pt>
    <dgm:pt modelId="{92899897-140A-4481-BC9E-60B4CDC5864F}" type="sibTrans" cxnId="{5F7DE9F3-7E1A-47B2-9EA2-398F92313F62}">
      <dgm:prSet/>
      <dgm:spPr/>
      <dgm:t>
        <a:bodyPr/>
        <a:lstStyle/>
        <a:p>
          <a:endParaRPr lang="en-GB"/>
        </a:p>
      </dgm:t>
    </dgm:pt>
    <dgm:pt modelId="{B6E869FA-C934-45F7-A7DB-23408F8E4593}">
      <dgm:prSet phldrT="[Text]"/>
      <dgm:spPr/>
      <dgm:t>
        <a:bodyPr/>
        <a:lstStyle/>
        <a:p>
          <a:r>
            <a:rPr lang="en-GB" dirty="0"/>
            <a:t>The Active Wellbeing Society</a:t>
          </a:r>
        </a:p>
      </dgm:t>
    </dgm:pt>
    <dgm:pt modelId="{6109F997-0057-4AAD-9007-13FBD3EDA0F0}" type="parTrans" cxnId="{1C314CCF-ECFF-4626-AACC-47F0231167FF}">
      <dgm:prSet/>
      <dgm:spPr/>
      <dgm:t>
        <a:bodyPr/>
        <a:lstStyle/>
        <a:p>
          <a:endParaRPr lang="en-GB"/>
        </a:p>
      </dgm:t>
    </dgm:pt>
    <dgm:pt modelId="{86E5B18F-8D2F-449B-9DE9-D8BB9FF90D43}" type="sibTrans" cxnId="{1C314CCF-ECFF-4626-AACC-47F0231167FF}">
      <dgm:prSet/>
      <dgm:spPr/>
      <dgm:t>
        <a:bodyPr/>
        <a:lstStyle/>
        <a:p>
          <a:endParaRPr lang="en-GB"/>
        </a:p>
      </dgm:t>
    </dgm:pt>
    <dgm:pt modelId="{8F1403A2-5D4A-4968-AC11-EE2E14F9FDBD}">
      <dgm:prSet phldrT="[Text]"/>
      <dgm:spPr/>
      <dgm:t>
        <a:bodyPr/>
        <a:lstStyle/>
        <a:p>
          <a:r>
            <a:rPr lang="en-GB" dirty="0"/>
            <a:t>Legacy WM</a:t>
          </a:r>
        </a:p>
      </dgm:t>
    </dgm:pt>
    <dgm:pt modelId="{64C7DC12-6AAE-4320-B33B-480EE3B2D0B6}" type="parTrans" cxnId="{4B45DF71-522D-407B-A576-D0FB4456650C}">
      <dgm:prSet/>
      <dgm:spPr/>
      <dgm:t>
        <a:bodyPr/>
        <a:lstStyle/>
        <a:p>
          <a:endParaRPr lang="en-GB"/>
        </a:p>
      </dgm:t>
    </dgm:pt>
    <dgm:pt modelId="{8654440A-A479-474E-A5F6-0B9668D19D04}" type="sibTrans" cxnId="{4B45DF71-522D-407B-A576-D0FB4456650C}">
      <dgm:prSet/>
      <dgm:spPr/>
      <dgm:t>
        <a:bodyPr/>
        <a:lstStyle/>
        <a:p>
          <a:endParaRPr lang="en-GB"/>
        </a:p>
      </dgm:t>
    </dgm:pt>
    <dgm:pt modelId="{8B2EE88D-0D57-41F7-BB76-0699C93156AC}">
      <dgm:prSet phldrT="[Text]"/>
      <dgm:spPr/>
      <dgm:t>
        <a:bodyPr/>
        <a:lstStyle/>
        <a:p>
          <a:r>
            <a:rPr lang="en-GB" dirty="0"/>
            <a:t>Learning Journeys</a:t>
          </a:r>
        </a:p>
      </dgm:t>
    </dgm:pt>
    <dgm:pt modelId="{462B3CB4-FC35-43A2-9FBD-9CAAA5C4C2CF}" type="parTrans" cxnId="{C52A6957-5F7E-44DB-BE41-9B9F9EFD5769}">
      <dgm:prSet/>
      <dgm:spPr/>
      <dgm:t>
        <a:bodyPr/>
        <a:lstStyle/>
        <a:p>
          <a:endParaRPr lang="en-GB"/>
        </a:p>
      </dgm:t>
    </dgm:pt>
    <dgm:pt modelId="{2FFDAB12-9253-4CD6-8C81-4288BDDF69F2}" type="sibTrans" cxnId="{C52A6957-5F7E-44DB-BE41-9B9F9EFD5769}">
      <dgm:prSet/>
      <dgm:spPr/>
      <dgm:t>
        <a:bodyPr/>
        <a:lstStyle/>
        <a:p>
          <a:endParaRPr lang="en-GB"/>
        </a:p>
      </dgm:t>
    </dgm:pt>
    <dgm:pt modelId="{CDC1B66A-95A1-4024-B6FE-750BF42952F8}">
      <dgm:prSet/>
      <dgm:spPr/>
      <dgm:t>
        <a:bodyPr/>
        <a:lstStyle/>
        <a:p>
          <a:r>
            <a:rPr lang="en-GB" dirty="0"/>
            <a:t>Birmingham and Black Country Wildlife Trust</a:t>
          </a:r>
        </a:p>
      </dgm:t>
    </dgm:pt>
    <dgm:pt modelId="{9B3A9B4F-C8A0-488E-9E33-C3139ACB6532}" type="parTrans" cxnId="{6A7A4B0C-59F0-4EF0-A30E-6D0911BCF966}">
      <dgm:prSet/>
      <dgm:spPr/>
      <dgm:t>
        <a:bodyPr/>
        <a:lstStyle/>
        <a:p>
          <a:endParaRPr lang="en-GB"/>
        </a:p>
      </dgm:t>
    </dgm:pt>
    <dgm:pt modelId="{4A746674-11F1-4EFC-B6D3-00E999D8206E}" type="sibTrans" cxnId="{6A7A4B0C-59F0-4EF0-A30E-6D0911BCF966}">
      <dgm:prSet/>
      <dgm:spPr/>
      <dgm:t>
        <a:bodyPr/>
        <a:lstStyle/>
        <a:p>
          <a:endParaRPr lang="en-GB"/>
        </a:p>
      </dgm:t>
    </dgm:pt>
    <dgm:pt modelId="{822C4B8C-A92F-47FA-BA4C-760D40311F51}">
      <dgm:prSet/>
      <dgm:spPr/>
      <dgm:t>
        <a:bodyPr/>
        <a:lstStyle/>
        <a:p>
          <a:r>
            <a:rPr lang="en-GB" dirty="0"/>
            <a:t>Neighbourhood Networks</a:t>
          </a:r>
        </a:p>
      </dgm:t>
    </dgm:pt>
    <dgm:pt modelId="{F97047FF-4185-4AC4-979A-7C27ABB18205}" type="parTrans" cxnId="{782731E4-F5F1-48EE-B106-83B56BA15419}">
      <dgm:prSet/>
      <dgm:spPr/>
      <dgm:t>
        <a:bodyPr/>
        <a:lstStyle/>
        <a:p>
          <a:endParaRPr lang="en-GB"/>
        </a:p>
      </dgm:t>
    </dgm:pt>
    <dgm:pt modelId="{030DE8FE-623C-44C7-AEE3-6F4857F79F08}" type="sibTrans" cxnId="{782731E4-F5F1-48EE-B106-83B56BA15419}">
      <dgm:prSet/>
      <dgm:spPr/>
      <dgm:t>
        <a:bodyPr/>
        <a:lstStyle/>
        <a:p>
          <a:endParaRPr lang="en-GB"/>
        </a:p>
      </dgm:t>
    </dgm:pt>
    <dgm:pt modelId="{20BD7ECA-5252-4419-A072-2780E52AB63D}">
      <dgm:prSet/>
      <dgm:spPr/>
      <dgm:t>
        <a:bodyPr/>
        <a:lstStyle/>
        <a:p>
          <a:r>
            <a:rPr lang="en-GB" dirty="0"/>
            <a:t>Birmingham Tree People</a:t>
          </a:r>
        </a:p>
      </dgm:t>
    </dgm:pt>
    <dgm:pt modelId="{8A8954FD-051B-4049-AD1A-74409718CCF6}" type="parTrans" cxnId="{47BFA7B6-B166-46A3-9BF9-42AA27C797B1}">
      <dgm:prSet/>
      <dgm:spPr/>
      <dgm:t>
        <a:bodyPr/>
        <a:lstStyle/>
        <a:p>
          <a:endParaRPr lang="en-GB"/>
        </a:p>
      </dgm:t>
    </dgm:pt>
    <dgm:pt modelId="{1EDAB61E-7373-4B8E-9F2E-3DDF78EA00AC}" type="sibTrans" cxnId="{47BFA7B6-B166-46A3-9BF9-42AA27C797B1}">
      <dgm:prSet/>
      <dgm:spPr/>
      <dgm:t>
        <a:bodyPr/>
        <a:lstStyle/>
        <a:p>
          <a:endParaRPr lang="en-GB"/>
        </a:p>
      </dgm:t>
    </dgm:pt>
    <dgm:pt modelId="{518F404F-0410-4AFF-B2A8-E2111DCDEAB0}" type="pres">
      <dgm:prSet presAssocID="{D1DF6EC5-593F-4475-9A20-2C760FAC45F2}" presName="Name0" presStyleCnt="0">
        <dgm:presLayoutVars>
          <dgm:chMax val="1"/>
          <dgm:dir/>
          <dgm:animLvl val="ctr"/>
          <dgm:resizeHandles val="exact"/>
        </dgm:presLayoutVars>
      </dgm:prSet>
      <dgm:spPr/>
    </dgm:pt>
    <dgm:pt modelId="{1EDA3BE8-F183-470E-8FB4-71D7AD33771B}" type="pres">
      <dgm:prSet presAssocID="{C04A6136-D953-4C24-8FCD-B11473090198}" presName="centerShape" presStyleLbl="node0" presStyleIdx="0" presStyleCnt="1"/>
      <dgm:spPr/>
    </dgm:pt>
    <dgm:pt modelId="{EB986A52-9BCF-469D-A1E6-A88C0867D282}" type="pres">
      <dgm:prSet presAssocID="{A8FB63B9-AD09-47C9-BFBA-E503C0C418DD}" presName="node" presStyleLbl="node1" presStyleIdx="0" presStyleCnt="7">
        <dgm:presLayoutVars>
          <dgm:bulletEnabled val="1"/>
        </dgm:presLayoutVars>
      </dgm:prSet>
      <dgm:spPr/>
    </dgm:pt>
    <dgm:pt modelId="{D50D18D3-6E8A-47B4-AA29-5B99AD54710C}" type="pres">
      <dgm:prSet presAssocID="{A8FB63B9-AD09-47C9-BFBA-E503C0C418DD}" presName="dummy" presStyleCnt="0"/>
      <dgm:spPr/>
    </dgm:pt>
    <dgm:pt modelId="{71805E40-8FB6-4F0D-891A-75EE435FB2A3}" type="pres">
      <dgm:prSet presAssocID="{92899897-140A-4481-BC9E-60B4CDC5864F}" presName="sibTrans" presStyleLbl="sibTrans2D1" presStyleIdx="0" presStyleCnt="7"/>
      <dgm:spPr/>
    </dgm:pt>
    <dgm:pt modelId="{829B29FC-4398-4B31-B78C-7E85003D0C01}" type="pres">
      <dgm:prSet presAssocID="{CDC1B66A-95A1-4024-B6FE-750BF42952F8}" presName="node" presStyleLbl="node1" presStyleIdx="1" presStyleCnt="7">
        <dgm:presLayoutVars>
          <dgm:bulletEnabled val="1"/>
        </dgm:presLayoutVars>
      </dgm:prSet>
      <dgm:spPr/>
    </dgm:pt>
    <dgm:pt modelId="{8A2F77DA-1C29-48E5-9BF6-A509F465B6CA}" type="pres">
      <dgm:prSet presAssocID="{CDC1B66A-95A1-4024-B6FE-750BF42952F8}" presName="dummy" presStyleCnt="0"/>
      <dgm:spPr/>
    </dgm:pt>
    <dgm:pt modelId="{CAFA92B2-7F39-4306-B54A-C64FA778904A}" type="pres">
      <dgm:prSet presAssocID="{4A746674-11F1-4EFC-B6D3-00E999D8206E}" presName="sibTrans" presStyleLbl="sibTrans2D1" presStyleIdx="1" presStyleCnt="7"/>
      <dgm:spPr/>
    </dgm:pt>
    <dgm:pt modelId="{51352291-DC9E-4956-B328-7D281D26AEEF}" type="pres">
      <dgm:prSet presAssocID="{20BD7ECA-5252-4419-A072-2780E52AB63D}" presName="node" presStyleLbl="node1" presStyleIdx="2" presStyleCnt="7">
        <dgm:presLayoutVars>
          <dgm:bulletEnabled val="1"/>
        </dgm:presLayoutVars>
      </dgm:prSet>
      <dgm:spPr/>
    </dgm:pt>
    <dgm:pt modelId="{F5FB66F0-9EF5-44DA-9728-696C732D7754}" type="pres">
      <dgm:prSet presAssocID="{20BD7ECA-5252-4419-A072-2780E52AB63D}" presName="dummy" presStyleCnt="0"/>
      <dgm:spPr/>
    </dgm:pt>
    <dgm:pt modelId="{78A6E7AF-EDCD-4EDE-965B-47D8A4CA527B}" type="pres">
      <dgm:prSet presAssocID="{1EDAB61E-7373-4B8E-9F2E-3DDF78EA00AC}" presName="sibTrans" presStyleLbl="sibTrans2D1" presStyleIdx="2" presStyleCnt="7"/>
      <dgm:spPr/>
    </dgm:pt>
    <dgm:pt modelId="{787B7060-62B8-4141-8E91-B2CF6F6ACE0B}" type="pres">
      <dgm:prSet presAssocID="{B6E869FA-C934-45F7-A7DB-23408F8E4593}" presName="node" presStyleLbl="node1" presStyleIdx="3" presStyleCnt="7">
        <dgm:presLayoutVars>
          <dgm:bulletEnabled val="1"/>
        </dgm:presLayoutVars>
      </dgm:prSet>
      <dgm:spPr/>
    </dgm:pt>
    <dgm:pt modelId="{E1877252-1579-4AE9-97BA-E704E1466FC8}" type="pres">
      <dgm:prSet presAssocID="{B6E869FA-C934-45F7-A7DB-23408F8E4593}" presName="dummy" presStyleCnt="0"/>
      <dgm:spPr/>
    </dgm:pt>
    <dgm:pt modelId="{32A3649B-C4BE-4605-94C2-A748BB7D942C}" type="pres">
      <dgm:prSet presAssocID="{86E5B18F-8D2F-449B-9DE9-D8BB9FF90D43}" presName="sibTrans" presStyleLbl="sibTrans2D1" presStyleIdx="3" presStyleCnt="7"/>
      <dgm:spPr/>
    </dgm:pt>
    <dgm:pt modelId="{D6E203D5-46A7-4C5F-8933-FF7ADE5C369C}" type="pres">
      <dgm:prSet presAssocID="{8F1403A2-5D4A-4968-AC11-EE2E14F9FDBD}" presName="node" presStyleLbl="node1" presStyleIdx="4" presStyleCnt="7">
        <dgm:presLayoutVars>
          <dgm:bulletEnabled val="1"/>
        </dgm:presLayoutVars>
      </dgm:prSet>
      <dgm:spPr/>
    </dgm:pt>
    <dgm:pt modelId="{D69FD188-3A41-40A6-9E96-BF770FBC12D0}" type="pres">
      <dgm:prSet presAssocID="{8F1403A2-5D4A-4968-AC11-EE2E14F9FDBD}" presName="dummy" presStyleCnt="0"/>
      <dgm:spPr/>
    </dgm:pt>
    <dgm:pt modelId="{1E3CABA0-0C38-4B0C-8B2D-08E3A04067C8}" type="pres">
      <dgm:prSet presAssocID="{8654440A-A479-474E-A5F6-0B9668D19D04}" presName="sibTrans" presStyleLbl="sibTrans2D1" presStyleIdx="4" presStyleCnt="7"/>
      <dgm:spPr/>
    </dgm:pt>
    <dgm:pt modelId="{B4D0CD72-E22B-4CF4-B7A8-ED8CE77E9385}" type="pres">
      <dgm:prSet presAssocID="{8B2EE88D-0D57-41F7-BB76-0699C93156AC}" presName="node" presStyleLbl="node1" presStyleIdx="5" presStyleCnt="7">
        <dgm:presLayoutVars>
          <dgm:bulletEnabled val="1"/>
        </dgm:presLayoutVars>
      </dgm:prSet>
      <dgm:spPr/>
    </dgm:pt>
    <dgm:pt modelId="{310782F8-B9F8-48E0-B938-3E6992D524EC}" type="pres">
      <dgm:prSet presAssocID="{8B2EE88D-0D57-41F7-BB76-0699C93156AC}" presName="dummy" presStyleCnt="0"/>
      <dgm:spPr/>
    </dgm:pt>
    <dgm:pt modelId="{1D49C983-7005-4A87-B2AA-93E7CC9FEBE6}" type="pres">
      <dgm:prSet presAssocID="{2FFDAB12-9253-4CD6-8C81-4288BDDF69F2}" presName="sibTrans" presStyleLbl="sibTrans2D1" presStyleIdx="5" presStyleCnt="7"/>
      <dgm:spPr/>
    </dgm:pt>
    <dgm:pt modelId="{9564C2D6-F2EE-4716-A28A-16384B658FDB}" type="pres">
      <dgm:prSet presAssocID="{822C4B8C-A92F-47FA-BA4C-760D40311F51}" presName="node" presStyleLbl="node1" presStyleIdx="6" presStyleCnt="7">
        <dgm:presLayoutVars>
          <dgm:bulletEnabled val="1"/>
        </dgm:presLayoutVars>
      </dgm:prSet>
      <dgm:spPr/>
    </dgm:pt>
    <dgm:pt modelId="{505D6867-435C-4A35-ACA1-16EE683DF573}" type="pres">
      <dgm:prSet presAssocID="{822C4B8C-A92F-47FA-BA4C-760D40311F51}" presName="dummy" presStyleCnt="0"/>
      <dgm:spPr/>
    </dgm:pt>
    <dgm:pt modelId="{F9DBD7B4-6AE1-4873-BB6B-D37E0B171D80}" type="pres">
      <dgm:prSet presAssocID="{030DE8FE-623C-44C7-AEE3-6F4857F79F08}" presName="sibTrans" presStyleLbl="sibTrans2D1" presStyleIdx="6" presStyleCnt="7"/>
      <dgm:spPr/>
    </dgm:pt>
  </dgm:ptLst>
  <dgm:cxnLst>
    <dgm:cxn modelId="{6A7A4B0C-59F0-4EF0-A30E-6D0911BCF966}" srcId="{C04A6136-D953-4C24-8FCD-B11473090198}" destId="{CDC1B66A-95A1-4024-B6FE-750BF42952F8}" srcOrd="1" destOrd="0" parTransId="{9B3A9B4F-C8A0-488E-9E33-C3139ACB6532}" sibTransId="{4A746674-11F1-4EFC-B6D3-00E999D8206E}"/>
    <dgm:cxn modelId="{5501051C-26B4-43DB-93AE-1E739FFE8B7A}" type="presOf" srcId="{8654440A-A479-474E-A5F6-0B9668D19D04}" destId="{1E3CABA0-0C38-4B0C-8B2D-08E3A04067C8}" srcOrd="0" destOrd="0" presId="urn:microsoft.com/office/officeart/2005/8/layout/radial6"/>
    <dgm:cxn modelId="{A7D95729-7E6A-42C5-96EF-62B33F79946E}" type="presOf" srcId="{A8FB63B9-AD09-47C9-BFBA-E503C0C418DD}" destId="{EB986A52-9BCF-469D-A1E6-A88C0867D282}" srcOrd="0" destOrd="0" presId="urn:microsoft.com/office/officeart/2005/8/layout/radial6"/>
    <dgm:cxn modelId="{EAE1E135-D9FA-4B9A-8283-521C3C17B477}" type="presOf" srcId="{1EDAB61E-7373-4B8E-9F2E-3DDF78EA00AC}" destId="{78A6E7AF-EDCD-4EDE-965B-47D8A4CA527B}" srcOrd="0" destOrd="0" presId="urn:microsoft.com/office/officeart/2005/8/layout/radial6"/>
    <dgm:cxn modelId="{32178A4F-34CB-4FDD-92D8-1DD9F81BAEDE}" type="presOf" srcId="{B6E869FA-C934-45F7-A7DB-23408F8E4593}" destId="{787B7060-62B8-4141-8E91-B2CF6F6ACE0B}" srcOrd="0" destOrd="0" presId="urn:microsoft.com/office/officeart/2005/8/layout/radial6"/>
    <dgm:cxn modelId="{4B45DF71-522D-407B-A576-D0FB4456650C}" srcId="{C04A6136-D953-4C24-8FCD-B11473090198}" destId="{8F1403A2-5D4A-4968-AC11-EE2E14F9FDBD}" srcOrd="4" destOrd="0" parTransId="{64C7DC12-6AAE-4320-B33B-480EE3B2D0B6}" sibTransId="{8654440A-A479-474E-A5F6-0B9668D19D04}"/>
    <dgm:cxn modelId="{9F103173-24B0-4B32-B176-B58D0A9A5CCC}" type="presOf" srcId="{8B2EE88D-0D57-41F7-BB76-0699C93156AC}" destId="{B4D0CD72-E22B-4CF4-B7A8-ED8CE77E9385}" srcOrd="0" destOrd="0" presId="urn:microsoft.com/office/officeart/2005/8/layout/radial6"/>
    <dgm:cxn modelId="{907F1B57-696D-4E15-971E-349DC320E6CD}" type="presOf" srcId="{CDC1B66A-95A1-4024-B6FE-750BF42952F8}" destId="{829B29FC-4398-4B31-B78C-7E85003D0C01}" srcOrd="0" destOrd="0" presId="urn:microsoft.com/office/officeart/2005/8/layout/radial6"/>
    <dgm:cxn modelId="{C52A6957-5F7E-44DB-BE41-9B9F9EFD5769}" srcId="{C04A6136-D953-4C24-8FCD-B11473090198}" destId="{8B2EE88D-0D57-41F7-BB76-0699C93156AC}" srcOrd="5" destOrd="0" parTransId="{462B3CB4-FC35-43A2-9FBD-9CAAA5C4C2CF}" sibTransId="{2FFDAB12-9253-4CD6-8C81-4288BDDF69F2}"/>
    <dgm:cxn modelId="{DC65DE7C-C42A-4151-82EB-AD871BAC7E77}" type="presOf" srcId="{2FFDAB12-9253-4CD6-8C81-4288BDDF69F2}" destId="{1D49C983-7005-4A87-B2AA-93E7CC9FEBE6}" srcOrd="0" destOrd="0" presId="urn:microsoft.com/office/officeart/2005/8/layout/radial6"/>
    <dgm:cxn modelId="{34714F80-47F1-450D-BE9F-45B5C83465A0}" type="presOf" srcId="{030DE8FE-623C-44C7-AEE3-6F4857F79F08}" destId="{F9DBD7B4-6AE1-4873-BB6B-D37E0B171D80}" srcOrd="0" destOrd="0" presId="urn:microsoft.com/office/officeart/2005/8/layout/radial6"/>
    <dgm:cxn modelId="{9BF9F398-9056-48B6-A194-DED07F09E9BA}" type="presOf" srcId="{C04A6136-D953-4C24-8FCD-B11473090198}" destId="{1EDA3BE8-F183-470E-8FB4-71D7AD33771B}" srcOrd="0" destOrd="0" presId="urn:microsoft.com/office/officeart/2005/8/layout/radial6"/>
    <dgm:cxn modelId="{E9C337A5-A6AE-4C5B-8B64-897C3D1AFAD9}" type="presOf" srcId="{822C4B8C-A92F-47FA-BA4C-760D40311F51}" destId="{9564C2D6-F2EE-4716-A28A-16384B658FDB}" srcOrd="0" destOrd="0" presId="urn:microsoft.com/office/officeart/2005/8/layout/radial6"/>
    <dgm:cxn modelId="{2DB6CFA8-53CA-4AC1-8301-48DE4804DAB7}" type="presOf" srcId="{92899897-140A-4481-BC9E-60B4CDC5864F}" destId="{71805E40-8FB6-4F0D-891A-75EE435FB2A3}" srcOrd="0" destOrd="0" presId="urn:microsoft.com/office/officeart/2005/8/layout/radial6"/>
    <dgm:cxn modelId="{39E406B4-39C8-4C19-80A0-02A3B667A46E}" srcId="{D1DF6EC5-593F-4475-9A20-2C760FAC45F2}" destId="{C04A6136-D953-4C24-8FCD-B11473090198}" srcOrd="0" destOrd="0" parTransId="{EE8B14B6-C216-4DCF-8489-4B52E7F4930C}" sibTransId="{7D719BBE-7DEA-488C-A5B4-C0EEED7C80F9}"/>
    <dgm:cxn modelId="{47BFA7B6-B166-46A3-9BF9-42AA27C797B1}" srcId="{C04A6136-D953-4C24-8FCD-B11473090198}" destId="{20BD7ECA-5252-4419-A072-2780E52AB63D}" srcOrd="2" destOrd="0" parTransId="{8A8954FD-051B-4049-AD1A-74409718CCF6}" sibTransId="{1EDAB61E-7373-4B8E-9F2E-3DDF78EA00AC}"/>
    <dgm:cxn modelId="{355221CD-3992-49D9-84A3-0B87BE2F00F1}" type="presOf" srcId="{8F1403A2-5D4A-4968-AC11-EE2E14F9FDBD}" destId="{D6E203D5-46A7-4C5F-8933-FF7ADE5C369C}" srcOrd="0" destOrd="0" presId="urn:microsoft.com/office/officeart/2005/8/layout/radial6"/>
    <dgm:cxn modelId="{1C314CCF-ECFF-4626-AACC-47F0231167FF}" srcId="{C04A6136-D953-4C24-8FCD-B11473090198}" destId="{B6E869FA-C934-45F7-A7DB-23408F8E4593}" srcOrd="3" destOrd="0" parTransId="{6109F997-0057-4AAD-9007-13FBD3EDA0F0}" sibTransId="{86E5B18F-8D2F-449B-9DE9-D8BB9FF90D43}"/>
    <dgm:cxn modelId="{735F6AD0-BE46-45DC-B75D-1615C4EF1DF2}" type="presOf" srcId="{20BD7ECA-5252-4419-A072-2780E52AB63D}" destId="{51352291-DC9E-4956-B328-7D281D26AEEF}" srcOrd="0" destOrd="0" presId="urn:microsoft.com/office/officeart/2005/8/layout/radial6"/>
    <dgm:cxn modelId="{D54C03E3-B6DB-43D1-B2F6-17AB3FDFB4E7}" type="presOf" srcId="{D1DF6EC5-593F-4475-9A20-2C760FAC45F2}" destId="{518F404F-0410-4AFF-B2A8-E2111DCDEAB0}" srcOrd="0" destOrd="0" presId="urn:microsoft.com/office/officeart/2005/8/layout/radial6"/>
    <dgm:cxn modelId="{782731E4-F5F1-48EE-B106-83B56BA15419}" srcId="{C04A6136-D953-4C24-8FCD-B11473090198}" destId="{822C4B8C-A92F-47FA-BA4C-760D40311F51}" srcOrd="6" destOrd="0" parTransId="{F97047FF-4185-4AC4-979A-7C27ABB18205}" sibTransId="{030DE8FE-623C-44C7-AEE3-6F4857F79F08}"/>
    <dgm:cxn modelId="{5F7DE9F3-7E1A-47B2-9EA2-398F92313F62}" srcId="{C04A6136-D953-4C24-8FCD-B11473090198}" destId="{A8FB63B9-AD09-47C9-BFBA-E503C0C418DD}" srcOrd="0" destOrd="0" parTransId="{C9EFB194-C763-4A12-B741-04DFBAF9260D}" sibTransId="{92899897-140A-4481-BC9E-60B4CDC5864F}"/>
    <dgm:cxn modelId="{E0B643F7-BB55-40F6-BA5A-3BD9E0150972}" type="presOf" srcId="{4A746674-11F1-4EFC-B6D3-00E999D8206E}" destId="{CAFA92B2-7F39-4306-B54A-C64FA778904A}" srcOrd="0" destOrd="0" presId="urn:microsoft.com/office/officeart/2005/8/layout/radial6"/>
    <dgm:cxn modelId="{E2C965FA-7297-4B95-B665-93312BDF2E93}" type="presOf" srcId="{86E5B18F-8D2F-449B-9DE9-D8BB9FF90D43}" destId="{32A3649B-C4BE-4605-94C2-A748BB7D942C}" srcOrd="0" destOrd="0" presId="urn:microsoft.com/office/officeart/2005/8/layout/radial6"/>
    <dgm:cxn modelId="{235DB65D-A715-477E-BA8A-643488185EC7}" type="presParOf" srcId="{518F404F-0410-4AFF-B2A8-E2111DCDEAB0}" destId="{1EDA3BE8-F183-470E-8FB4-71D7AD33771B}" srcOrd="0" destOrd="0" presId="urn:microsoft.com/office/officeart/2005/8/layout/radial6"/>
    <dgm:cxn modelId="{170BD020-441B-488F-9D0E-12C7CB65636D}" type="presParOf" srcId="{518F404F-0410-4AFF-B2A8-E2111DCDEAB0}" destId="{EB986A52-9BCF-469D-A1E6-A88C0867D282}" srcOrd="1" destOrd="0" presId="urn:microsoft.com/office/officeart/2005/8/layout/radial6"/>
    <dgm:cxn modelId="{8BADEBE6-2533-46B5-919B-C4729B549B5B}" type="presParOf" srcId="{518F404F-0410-4AFF-B2A8-E2111DCDEAB0}" destId="{D50D18D3-6E8A-47B4-AA29-5B99AD54710C}" srcOrd="2" destOrd="0" presId="urn:microsoft.com/office/officeart/2005/8/layout/radial6"/>
    <dgm:cxn modelId="{F6AFDD91-EA9A-4B4C-9CDF-E2C10D53BC75}" type="presParOf" srcId="{518F404F-0410-4AFF-B2A8-E2111DCDEAB0}" destId="{71805E40-8FB6-4F0D-891A-75EE435FB2A3}" srcOrd="3" destOrd="0" presId="urn:microsoft.com/office/officeart/2005/8/layout/radial6"/>
    <dgm:cxn modelId="{B14F270E-4E8F-412E-9D61-4A7848D1E43C}" type="presParOf" srcId="{518F404F-0410-4AFF-B2A8-E2111DCDEAB0}" destId="{829B29FC-4398-4B31-B78C-7E85003D0C01}" srcOrd="4" destOrd="0" presId="urn:microsoft.com/office/officeart/2005/8/layout/radial6"/>
    <dgm:cxn modelId="{47BC1F05-1F11-4A9C-AE3D-3F4AED96FDE7}" type="presParOf" srcId="{518F404F-0410-4AFF-B2A8-E2111DCDEAB0}" destId="{8A2F77DA-1C29-48E5-9BF6-A509F465B6CA}" srcOrd="5" destOrd="0" presId="urn:microsoft.com/office/officeart/2005/8/layout/radial6"/>
    <dgm:cxn modelId="{98CBA6AD-CDA5-4F3E-AD37-029B7943DAE3}" type="presParOf" srcId="{518F404F-0410-4AFF-B2A8-E2111DCDEAB0}" destId="{CAFA92B2-7F39-4306-B54A-C64FA778904A}" srcOrd="6" destOrd="0" presId="urn:microsoft.com/office/officeart/2005/8/layout/radial6"/>
    <dgm:cxn modelId="{C9A3E280-9565-4A5E-97F3-08D6782C28FB}" type="presParOf" srcId="{518F404F-0410-4AFF-B2A8-E2111DCDEAB0}" destId="{51352291-DC9E-4956-B328-7D281D26AEEF}" srcOrd="7" destOrd="0" presId="urn:microsoft.com/office/officeart/2005/8/layout/radial6"/>
    <dgm:cxn modelId="{EB2C7713-6B14-4A82-86A5-087FC96B1768}" type="presParOf" srcId="{518F404F-0410-4AFF-B2A8-E2111DCDEAB0}" destId="{F5FB66F0-9EF5-44DA-9728-696C732D7754}" srcOrd="8" destOrd="0" presId="urn:microsoft.com/office/officeart/2005/8/layout/radial6"/>
    <dgm:cxn modelId="{F01D4F84-D97E-481A-8CA2-4E95526B4C9F}" type="presParOf" srcId="{518F404F-0410-4AFF-B2A8-E2111DCDEAB0}" destId="{78A6E7AF-EDCD-4EDE-965B-47D8A4CA527B}" srcOrd="9" destOrd="0" presId="urn:microsoft.com/office/officeart/2005/8/layout/radial6"/>
    <dgm:cxn modelId="{6EF920DF-C713-4516-9B67-434C54804DD9}" type="presParOf" srcId="{518F404F-0410-4AFF-B2A8-E2111DCDEAB0}" destId="{787B7060-62B8-4141-8E91-B2CF6F6ACE0B}" srcOrd="10" destOrd="0" presId="urn:microsoft.com/office/officeart/2005/8/layout/radial6"/>
    <dgm:cxn modelId="{1A0D48F1-1F64-4B01-AA32-A3F9978E6418}" type="presParOf" srcId="{518F404F-0410-4AFF-B2A8-E2111DCDEAB0}" destId="{E1877252-1579-4AE9-97BA-E704E1466FC8}" srcOrd="11" destOrd="0" presId="urn:microsoft.com/office/officeart/2005/8/layout/radial6"/>
    <dgm:cxn modelId="{5892EE6E-871A-4FB6-92EF-F35D9DC86787}" type="presParOf" srcId="{518F404F-0410-4AFF-B2A8-E2111DCDEAB0}" destId="{32A3649B-C4BE-4605-94C2-A748BB7D942C}" srcOrd="12" destOrd="0" presId="urn:microsoft.com/office/officeart/2005/8/layout/radial6"/>
    <dgm:cxn modelId="{DFB87C85-21EB-4D3E-9D5B-3F9D4170C5E6}" type="presParOf" srcId="{518F404F-0410-4AFF-B2A8-E2111DCDEAB0}" destId="{D6E203D5-46A7-4C5F-8933-FF7ADE5C369C}" srcOrd="13" destOrd="0" presId="urn:microsoft.com/office/officeart/2005/8/layout/radial6"/>
    <dgm:cxn modelId="{1A053AA2-790D-4B8C-99C1-BBB5B54D886C}" type="presParOf" srcId="{518F404F-0410-4AFF-B2A8-E2111DCDEAB0}" destId="{D69FD188-3A41-40A6-9E96-BF770FBC12D0}" srcOrd="14" destOrd="0" presId="urn:microsoft.com/office/officeart/2005/8/layout/radial6"/>
    <dgm:cxn modelId="{2DB3A000-907E-4AF8-869E-0C129900EBFE}" type="presParOf" srcId="{518F404F-0410-4AFF-B2A8-E2111DCDEAB0}" destId="{1E3CABA0-0C38-4B0C-8B2D-08E3A04067C8}" srcOrd="15" destOrd="0" presId="urn:microsoft.com/office/officeart/2005/8/layout/radial6"/>
    <dgm:cxn modelId="{51A0CC8F-1D36-438D-BD81-DE885A014615}" type="presParOf" srcId="{518F404F-0410-4AFF-B2A8-E2111DCDEAB0}" destId="{B4D0CD72-E22B-4CF4-B7A8-ED8CE77E9385}" srcOrd="16" destOrd="0" presId="urn:microsoft.com/office/officeart/2005/8/layout/radial6"/>
    <dgm:cxn modelId="{1A948122-6613-49E4-AC6F-9DF7C53B3427}" type="presParOf" srcId="{518F404F-0410-4AFF-B2A8-E2111DCDEAB0}" destId="{310782F8-B9F8-48E0-B938-3E6992D524EC}" srcOrd="17" destOrd="0" presId="urn:microsoft.com/office/officeart/2005/8/layout/radial6"/>
    <dgm:cxn modelId="{F79EC985-3967-470F-8FC6-A195E7CC5A95}" type="presParOf" srcId="{518F404F-0410-4AFF-B2A8-E2111DCDEAB0}" destId="{1D49C983-7005-4A87-B2AA-93E7CC9FEBE6}" srcOrd="18" destOrd="0" presId="urn:microsoft.com/office/officeart/2005/8/layout/radial6"/>
    <dgm:cxn modelId="{FBEC6AB4-ABD4-4C92-BEA0-A456791B168F}" type="presParOf" srcId="{518F404F-0410-4AFF-B2A8-E2111DCDEAB0}" destId="{9564C2D6-F2EE-4716-A28A-16384B658FDB}" srcOrd="19" destOrd="0" presId="urn:microsoft.com/office/officeart/2005/8/layout/radial6"/>
    <dgm:cxn modelId="{FF459D0C-D446-4DA8-95C3-61E075DFB9BE}" type="presParOf" srcId="{518F404F-0410-4AFF-B2A8-E2111DCDEAB0}" destId="{505D6867-435C-4A35-ACA1-16EE683DF573}" srcOrd="20" destOrd="0" presId="urn:microsoft.com/office/officeart/2005/8/layout/radial6"/>
    <dgm:cxn modelId="{0F9F7DFB-09EA-4F94-B400-DD483DB79E51}" type="presParOf" srcId="{518F404F-0410-4AFF-B2A8-E2111DCDEAB0}" destId="{F9DBD7B4-6AE1-4873-BB6B-D37E0B171D80}" srcOrd="21"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F1CDF46-8DB5-4561-9B4E-89CC5B06F5BC}"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GB"/>
        </a:p>
      </dgm:t>
    </dgm:pt>
    <dgm:pt modelId="{A832EA86-58F8-4BA7-8EEF-FD5A032103B0}">
      <dgm:prSet phldrT="[Text]"/>
      <dgm:spPr>
        <a:solidFill>
          <a:srgbClr val="14A4A4"/>
        </a:solidFill>
      </dgm:spPr>
      <dgm:t>
        <a:bodyPr/>
        <a:lstStyle/>
        <a:p>
          <a:r>
            <a:rPr lang="en-GB" dirty="0"/>
            <a:t>BCC Housing</a:t>
          </a:r>
        </a:p>
      </dgm:t>
    </dgm:pt>
    <dgm:pt modelId="{25764926-9530-44EE-8DF4-BC57053A0AFA}" type="parTrans" cxnId="{1E84D073-2700-474D-8804-7067A3B3CFB1}">
      <dgm:prSet/>
      <dgm:spPr/>
      <dgm:t>
        <a:bodyPr/>
        <a:lstStyle/>
        <a:p>
          <a:endParaRPr lang="en-GB"/>
        </a:p>
      </dgm:t>
    </dgm:pt>
    <dgm:pt modelId="{79364CBD-55F3-4F4B-88EB-2BB26353D7B5}" type="sibTrans" cxnId="{1E84D073-2700-474D-8804-7067A3B3CFB1}">
      <dgm:prSet/>
      <dgm:spPr/>
      <dgm:t>
        <a:bodyPr/>
        <a:lstStyle/>
        <a:p>
          <a:endParaRPr lang="en-GB"/>
        </a:p>
      </dgm:t>
    </dgm:pt>
    <dgm:pt modelId="{71C95F83-14C9-43B8-A45E-EF7AF7F43C96}">
      <dgm:prSet phldrT="[Text]"/>
      <dgm:spPr>
        <a:solidFill>
          <a:srgbClr val="14A4A4"/>
        </a:solidFill>
      </dgm:spPr>
      <dgm:t>
        <a:bodyPr/>
        <a:lstStyle/>
        <a:p>
          <a:r>
            <a:rPr lang="en-GB" dirty="0"/>
            <a:t>BCC Route to Zero Team</a:t>
          </a:r>
        </a:p>
      </dgm:t>
    </dgm:pt>
    <dgm:pt modelId="{4B85D21A-08D7-45AD-AB2C-BD6552BF9074}" type="parTrans" cxnId="{C9A3F30B-D20F-4720-B519-CA76B0DDBE28}">
      <dgm:prSet/>
      <dgm:spPr/>
      <dgm:t>
        <a:bodyPr/>
        <a:lstStyle/>
        <a:p>
          <a:endParaRPr lang="en-GB"/>
        </a:p>
      </dgm:t>
    </dgm:pt>
    <dgm:pt modelId="{924EC09A-6FB1-4682-B4FE-8320403C85D2}" type="sibTrans" cxnId="{C9A3F30B-D20F-4720-B519-CA76B0DDBE28}">
      <dgm:prSet/>
      <dgm:spPr/>
      <dgm:t>
        <a:bodyPr/>
        <a:lstStyle/>
        <a:p>
          <a:endParaRPr lang="en-GB"/>
        </a:p>
      </dgm:t>
    </dgm:pt>
    <dgm:pt modelId="{F8CD6B4D-5C36-42F3-99E3-E13E00143C8A}">
      <dgm:prSet phldrT="[Text]"/>
      <dgm:spPr>
        <a:solidFill>
          <a:srgbClr val="14A4A4"/>
        </a:solidFill>
      </dgm:spPr>
      <dgm:t>
        <a:bodyPr/>
        <a:lstStyle/>
        <a:p>
          <a:r>
            <a:rPr lang="en-GB" dirty="0"/>
            <a:t>BCC Street Scene (Including Parks)</a:t>
          </a:r>
        </a:p>
      </dgm:t>
    </dgm:pt>
    <dgm:pt modelId="{315960C7-42AE-4C4A-B862-963AD8DF79CB}" type="parTrans" cxnId="{5A44D759-29CE-4EA7-9003-35A5F39A6115}">
      <dgm:prSet/>
      <dgm:spPr/>
      <dgm:t>
        <a:bodyPr/>
        <a:lstStyle/>
        <a:p>
          <a:endParaRPr lang="en-GB"/>
        </a:p>
      </dgm:t>
    </dgm:pt>
    <dgm:pt modelId="{6224863F-CCCD-4530-9331-83F2EB1F1967}" type="sibTrans" cxnId="{5A44D759-29CE-4EA7-9003-35A5F39A6115}">
      <dgm:prSet/>
      <dgm:spPr/>
      <dgm:t>
        <a:bodyPr/>
        <a:lstStyle/>
        <a:p>
          <a:endParaRPr lang="en-GB"/>
        </a:p>
      </dgm:t>
    </dgm:pt>
    <dgm:pt modelId="{154FD7B2-C5EF-4E41-B406-5E646645FFFF}">
      <dgm:prSet phldrT="[Text]"/>
      <dgm:spPr>
        <a:solidFill>
          <a:srgbClr val="14A4A4"/>
        </a:solidFill>
      </dgm:spPr>
      <dgm:t>
        <a:bodyPr/>
        <a:lstStyle/>
        <a:p>
          <a:r>
            <a:rPr lang="en-GB" dirty="0"/>
            <a:t>BCC Commonwealth Games Legacy</a:t>
          </a:r>
        </a:p>
      </dgm:t>
    </dgm:pt>
    <dgm:pt modelId="{7B6A0050-815C-4746-A768-F448CF3EA231}" type="parTrans" cxnId="{C9F84981-8E33-400B-B42D-D4080FBF6D11}">
      <dgm:prSet/>
      <dgm:spPr/>
      <dgm:t>
        <a:bodyPr/>
        <a:lstStyle/>
        <a:p>
          <a:endParaRPr lang="en-GB"/>
        </a:p>
      </dgm:t>
    </dgm:pt>
    <dgm:pt modelId="{0CB309E4-6D2D-4F67-902B-EF0875D1B987}" type="sibTrans" cxnId="{C9F84981-8E33-400B-B42D-D4080FBF6D11}">
      <dgm:prSet/>
      <dgm:spPr/>
      <dgm:t>
        <a:bodyPr/>
        <a:lstStyle/>
        <a:p>
          <a:endParaRPr lang="en-GB"/>
        </a:p>
      </dgm:t>
    </dgm:pt>
    <dgm:pt modelId="{E6F7B4A5-53B8-4DF5-AA14-512749B55F1E}">
      <dgm:prSet phldrT="[Text]"/>
      <dgm:spPr>
        <a:solidFill>
          <a:srgbClr val="14A4A4"/>
        </a:solidFill>
        <a:ln>
          <a:solidFill>
            <a:schemeClr val="accent1">
              <a:lumMod val="40000"/>
              <a:lumOff val="60000"/>
            </a:schemeClr>
          </a:solidFill>
        </a:ln>
      </dgm:spPr>
      <dgm:t>
        <a:bodyPr/>
        <a:lstStyle/>
        <a:p>
          <a:r>
            <a:rPr lang="en-GB" dirty="0"/>
            <a:t>BCC Adult Education</a:t>
          </a:r>
        </a:p>
      </dgm:t>
    </dgm:pt>
    <dgm:pt modelId="{6A50194B-54D3-4258-8F0E-64DAEC0794FF}" type="parTrans" cxnId="{831CD385-8326-475F-A4AD-4E91CAA93F14}">
      <dgm:prSet/>
      <dgm:spPr/>
      <dgm:t>
        <a:bodyPr/>
        <a:lstStyle/>
        <a:p>
          <a:endParaRPr lang="en-GB"/>
        </a:p>
      </dgm:t>
    </dgm:pt>
    <dgm:pt modelId="{028AD440-1A11-48D7-B7FB-9F62A9D1782A}" type="sibTrans" cxnId="{831CD385-8326-475F-A4AD-4E91CAA93F14}">
      <dgm:prSet/>
      <dgm:spPr/>
      <dgm:t>
        <a:bodyPr/>
        <a:lstStyle/>
        <a:p>
          <a:endParaRPr lang="en-GB"/>
        </a:p>
      </dgm:t>
    </dgm:pt>
    <dgm:pt modelId="{1C12B779-8916-41AE-9E30-3CDE8F4C1363}">
      <dgm:prSet/>
      <dgm:spPr>
        <a:solidFill>
          <a:srgbClr val="14A4A4"/>
        </a:solidFill>
      </dgm:spPr>
      <dgm:t>
        <a:bodyPr/>
        <a:lstStyle/>
        <a:p>
          <a:r>
            <a:rPr lang="en-GB" dirty="0"/>
            <a:t>Birmingham Children’s Trust</a:t>
          </a:r>
        </a:p>
      </dgm:t>
    </dgm:pt>
    <dgm:pt modelId="{492BA491-8B3B-4B8A-8D80-702C83C797ED}" type="parTrans" cxnId="{2CB1983C-AA63-4786-8CBC-8148AA511483}">
      <dgm:prSet/>
      <dgm:spPr/>
      <dgm:t>
        <a:bodyPr/>
        <a:lstStyle/>
        <a:p>
          <a:endParaRPr lang="en-GB"/>
        </a:p>
      </dgm:t>
    </dgm:pt>
    <dgm:pt modelId="{1294F231-F7CB-433F-9364-B0C3055DBA97}" type="sibTrans" cxnId="{2CB1983C-AA63-4786-8CBC-8148AA511483}">
      <dgm:prSet/>
      <dgm:spPr/>
      <dgm:t>
        <a:bodyPr/>
        <a:lstStyle/>
        <a:p>
          <a:endParaRPr lang="en-GB"/>
        </a:p>
      </dgm:t>
    </dgm:pt>
    <dgm:pt modelId="{6B5D6AE4-124E-4C1D-98AD-9489DC9F825B}">
      <dgm:prSet/>
      <dgm:spPr>
        <a:solidFill>
          <a:srgbClr val="14A4A4"/>
        </a:solidFill>
      </dgm:spPr>
      <dgm:t>
        <a:bodyPr/>
        <a:lstStyle/>
        <a:p>
          <a:r>
            <a:rPr lang="en-GB" dirty="0"/>
            <a:t>BCC Public Health</a:t>
          </a:r>
        </a:p>
      </dgm:t>
    </dgm:pt>
    <dgm:pt modelId="{A82BC34C-A750-45AC-BED8-2EDD4F69FA0C}" type="parTrans" cxnId="{A63B46BA-F452-43DC-A49E-F7690A5FED43}">
      <dgm:prSet/>
      <dgm:spPr/>
      <dgm:t>
        <a:bodyPr/>
        <a:lstStyle/>
        <a:p>
          <a:endParaRPr lang="en-GB"/>
        </a:p>
      </dgm:t>
    </dgm:pt>
    <dgm:pt modelId="{69F6316C-C3EB-4B2A-9431-E3300420E1EA}" type="sibTrans" cxnId="{A63B46BA-F452-43DC-A49E-F7690A5FED43}">
      <dgm:prSet/>
      <dgm:spPr/>
      <dgm:t>
        <a:bodyPr/>
        <a:lstStyle/>
        <a:p>
          <a:endParaRPr lang="en-GB"/>
        </a:p>
      </dgm:t>
    </dgm:pt>
    <dgm:pt modelId="{CD3673D9-898B-493D-99A9-755963F15584}" type="pres">
      <dgm:prSet presAssocID="{5F1CDF46-8DB5-4561-9B4E-89CC5B06F5BC}" presName="cycle" presStyleCnt="0">
        <dgm:presLayoutVars>
          <dgm:dir/>
          <dgm:resizeHandles val="exact"/>
        </dgm:presLayoutVars>
      </dgm:prSet>
      <dgm:spPr/>
    </dgm:pt>
    <dgm:pt modelId="{275327F6-E13E-4129-98CB-61B826E4BE2D}" type="pres">
      <dgm:prSet presAssocID="{A832EA86-58F8-4BA7-8EEF-FD5A032103B0}" presName="node" presStyleLbl="node1" presStyleIdx="0" presStyleCnt="7">
        <dgm:presLayoutVars>
          <dgm:bulletEnabled val="1"/>
        </dgm:presLayoutVars>
      </dgm:prSet>
      <dgm:spPr/>
    </dgm:pt>
    <dgm:pt modelId="{EBA4C657-E1BA-4E96-9EC3-D7727F0F16C7}" type="pres">
      <dgm:prSet presAssocID="{79364CBD-55F3-4F4B-88EB-2BB26353D7B5}" presName="sibTrans" presStyleLbl="sibTrans2D1" presStyleIdx="0" presStyleCnt="7" custAng="16237801" custLinFactNeighborX="-64910" custLinFactNeighborY="96528"/>
      <dgm:spPr/>
    </dgm:pt>
    <dgm:pt modelId="{6F01889E-E576-4D2D-87BD-12EC9E25CC7B}" type="pres">
      <dgm:prSet presAssocID="{79364CBD-55F3-4F4B-88EB-2BB26353D7B5}" presName="connectorText" presStyleLbl="sibTrans2D1" presStyleIdx="0" presStyleCnt="7"/>
      <dgm:spPr/>
    </dgm:pt>
    <dgm:pt modelId="{A9762573-576D-4F67-8A8F-A5E09979FECE}" type="pres">
      <dgm:prSet presAssocID="{1C12B779-8916-41AE-9E30-3CDE8F4C1363}" presName="node" presStyleLbl="node1" presStyleIdx="1" presStyleCnt="7" custRadScaleRad="100614" custRadScaleInc="2078">
        <dgm:presLayoutVars>
          <dgm:bulletEnabled val="1"/>
        </dgm:presLayoutVars>
      </dgm:prSet>
      <dgm:spPr/>
    </dgm:pt>
    <dgm:pt modelId="{B6D5CD94-BBCF-4CAD-946D-3B5AE9501115}" type="pres">
      <dgm:prSet presAssocID="{1294F231-F7CB-433F-9364-B0C3055DBA97}" presName="sibTrans" presStyleLbl="sibTrans2D1" presStyleIdx="1" presStyleCnt="7" custAng="5282500" custLinFactX="-35537" custLinFactNeighborX="-100000" custLinFactNeighborY="15062"/>
      <dgm:spPr/>
    </dgm:pt>
    <dgm:pt modelId="{70965CF1-935C-4D95-9D2C-32A74CBC494C}" type="pres">
      <dgm:prSet presAssocID="{1294F231-F7CB-433F-9364-B0C3055DBA97}" presName="connectorText" presStyleLbl="sibTrans2D1" presStyleIdx="1" presStyleCnt="7"/>
      <dgm:spPr/>
    </dgm:pt>
    <dgm:pt modelId="{61375435-3306-4372-B94C-B5F76F084B7E}" type="pres">
      <dgm:prSet presAssocID="{6B5D6AE4-124E-4C1D-98AD-9489DC9F825B}" presName="node" presStyleLbl="node1" presStyleIdx="2" presStyleCnt="7">
        <dgm:presLayoutVars>
          <dgm:bulletEnabled val="1"/>
        </dgm:presLayoutVars>
      </dgm:prSet>
      <dgm:spPr/>
    </dgm:pt>
    <dgm:pt modelId="{24D50397-5518-467E-98A5-38BCE4832881}" type="pres">
      <dgm:prSet presAssocID="{69F6316C-C3EB-4B2A-9431-E3300420E1EA}" presName="sibTrans" presStyleLbl="sibTrans2D1" presStyleIdx="2" presStyleCnt="7" custAng="15943376" custLinFactX="-3833" custLinFactNeighborX="-100000" custLinFactNeighborY="-48721"/>
      <dgm:spPr/>
    </dgm:pt>
    <dgm:pt modelId="{C55D2C0B-47AC-4751-AB33-3C786C9A1A90}" type="pres">
      <dgm:prSet presAssocID="{69F6316C-C3EB-4B2A-9431-E3300420E1EA}" presName="connectorText" presStyleLbl="sibTrans2D1" presStyleIdx="2" presStyleCnt="7"/>
      <dgm:spPr/>
    </dgm:pt>
    <dgm:pt modelId="{0DEECED3-9FAB-4300-ACAB-9065B8D90FF5}" type="pres">
      <dgm:prSet presAssocID="{71C95F83-14C9-43B8-A45E-EF7AF7F43C96}" presName="node" presStyleLbl="node1" presStyleIdx="3" presStyleCnt="7" custRadScaleRad="96342" custRadScaleInc="-137">
        <dgm:presLayoutVars>
          <dgm:bulletEnabled val="1"/>
        </dgm:presLayoutVars>
      </dgm:prSet>
      <dgm:spPr/>
    </dgm:pt>
    <dgm:pt modelId="{7593E613-EF2B-4264-9CDF-A0D51C88AC0F}" type="pres">
      <dgm:prSet presAssocID="{924EC09A-6FB1-4682-B4FE-8320403C85D2}" presName="sibTrans" presStyleLbl="sibTrans2D1" presStyleIdx="3" presStyleCnt="7" custAng="5533883" custLinFactNeighborX="-4320" custLinFactNeighborY="-64485"/>
      <dgm:spPr/>
    </dgm:pt>
    <dgm:pt modelId="{2DAAB68B-522F-412A-BEB0-9420B6EE2DC6}" type="pres">
      <dgm:prSet presAssocID="{924EC09A-6FB1-4682-B4FE-8320403C85D2}" presName="connectorText" presStyleLbl="sibTrans2D1" presStyleIdx="3" presStyleCnt="7"/>
      <dgm:spPr/>
    </dgm:pt>
    <dgm:pt modelId="{C3146D44-C174-4341-BC93-6525F13D12CC}" type="pres">
      <dgm:prSet presAssocID="{F8CD6B4D-5C36-42F3-99E3-E13E00143C8A}" presName="node" presStyleLbl="node1" presStyleIdx="4" presStyleCnt="7">
        <dgm:presLayoutVars>
          <dgm:bulletEnabled val="1"/>
        </dgm:presLayoutVars>
      </dgm:prSet>
      <dgm:spPr/>
    </dgm:pt>
    <dgm:pt modelId="{98B99189-B9A5-40B1-8D31-7EF00A0DF2CC}" type="pres">
      <dgm:prSet presAssocID="{6224863F-CCCD-4530-9331-83F2EB1F1967}" presName="sibTrans" presStyleLbl="sibTrans2D1" presStyleIdx="4" presStyleCnt="7" custAng="16123150" custLinFactNeighborX="53912" custLinFactNeighborY="-45676"/>
      <dgm:spPr/>
    </dgm:pt>
    <dgm:pt modelId="{F69B75C4-08B7-41D6-9AB6-8F915FB3F795}" type="pres">
      <dgm:prSet presAssocID="{6224863F-CCCD-4530-9331-83F2EB1F1967}" presName="connectorText" presStyleLbl="sibTrans2D1" presStyleIdx="4" presStyleCnt="7"/>
      <dgm:spPr/>
    </dgm:pt>
    <dgm:pt modelId="{55760F11-A8EC-426B-95E3-E8F62E89D900}" type="pres">
      <dgm:prSet presAssocID="{154FD7B2-C5EF-4E41-B406-5E646645FFFF}" presName="node" presStyleLbl="node1" presStyleIdx="5" presStyleCnt="7">
        <dgm:presLayoutVars>
          <dgm:bulletEnabled val="1"/>
        </dgm:presLayoutVars>
      </dgm:prSet>
      <dgm:spPr/>
    </dgm:pt>
    <dgm:pt modelId="{8F8368D5-646F-43A3-B580-186C8DC6E658}" type="pres">
      <dgm:prSet presAssocID="{0CB309E4-6D2D-4F67-902B-EF0875D1B987}" presName="sibTrans" presStyleLbl="sibTrans2D1" presStyleIdx="5" presStyleCnt="7" custAng="16323726" custLinFactNeighborX="90495" custLinFactNeighborY="11120"/>
      <dgm:spPr/>
    </dgm:pt>
    <dgm:pt modelId="{0D61E6F0-BEAF-40EE-AE51-8432BA73AD9E}" type="pres">
      <dgm:prSet presAssocID="{0CB309E4-6D2D-4F67-902B-EF0875D1B987}" presName="connectorText" presStyleLbl="sibTrans2D1" presStyleIdx="5" presStyleCnt="7"/>
      <dgm:spPr/>
    </dgm:pt>
    <dgm:pt modelId="{A919C685-9E65-4274-9AF0-C9899A1BBCE6}" type="pres">
      <dgm:prSet presAssocID="{E6F7B4A5-53B8-4DF5-AA14-512749B55F1E}" presName="node" presStyleLbl="node1" presStyleIdx="6" presStyleCnt="7">
        <dgm:presLayoutVars>
          <dgm:bulletEnabled val="1"/>
        </dgm:presLayoutVars>
      </dgm:prSet>
      <dgm:spPr/>
    </dgm:pt>
    <dgm:pt modelId="{7795C774-975F-463B-B772-C0BEF788F715}" type="pres">
      <dgm:prSet presAssocID="{028AD440-1A11-48D7-B7FB-9F62A9D1782A}" presName="sibTrans" presStyleLbl="sibTrans2D1" presStyleIdx="6" presStyleCnt="7" custAng="5816788" custScaleX="110737" custLinFactNeighborX="42359" custLinFactNeighborY="98333"/>
      <dgm:spPr/>
    </dgm:pt>
    <dgm:pt modelId="{C56E1B3A-E1AE-44FC-81AD-F42610F03581}" type="pres">
      <dgm:prSet presAssocID="{028AD440-1A11-48D7-B7FB-9F62A9D1782A}" presName="connectorText" presStyleLbl="sibTrans2D1" presStyleIdx="6" presStyleCnt="7"/>
      <dgm:spPr/>
    </dgm:pt>
  </dgm:ptLst>
  <dgm:cxnLst>
    <dgm:cxn modelId="{C9A3F30B-D20F-4720-B519-CA76B0DDBE28}" srcId="{5F1CDF46-8DB5-4561-9B4E-89CC5B06F5BC}" destId="{71C95F83-14C9-43B8-A45E-EF7AF7F43C96}" srcOrd="3" destOrd="0" parTransId="{4B85D21A-08D7-45AD-AB2C-BD6552BF9074}" sibTransId="{924EC09A-6FB1-4682-B4FE-8320403C85D2}"/>
    <dgm:cxn modelId="{3C517813-25FC-4EC2-92B8-C4714F1F1823}" type="presOf" srcId="{6224863F-CCCD-4530-9331-83F2EB1F1967}" destId="{F69B75C4-08B7-41D6-9AB6-8F915FB3F795}" srcOrd="1" destOrd="0" presId="urn:microsoft.com/office/officeart/2005/8/layout/cycle2"/>
    <dgm:cxn modelId="{C7341139-2D60-490C-A659-B4BCEA266896}" type="presOf" srcId="{1294F231-F7CB-433F-9364-B0C3055DBA97}" destId="{B6D5CD94-BBCF-4CAD-946D-3B5AE9501115}" srcOrd="0" destOrd="0" presId="urn:microsoft.com/office/officeart/2005/8/layout/cycle2"/>
    <dgm:cxn modelId="{2CB1983C-AA63-4786-8CBC-8148AA511483}" srcId="{5F1CDF46-8DB5-4561-9B4E-89CC5B06F5BC}" destId="{1C12B779-8916-41AE-9E30-3CDE8F4C1363}" srcOrd="1" destOrd="0" parTransId="{492BA491-8B3B-4B8A-8D80-702C83C797ED}" sibTransId="{1294F231-F7CB-433F-9364-B0C3055DBA97}"/>
    <dgm:cxn modelId="{11D75D5B-7F77-4AC4-902A-BA766B7D5530}" type="presOf" srcId="{1294F231-F7CB-433F-9364-B0C3055DBA97}" destId="{70965CF1-935C-4D95-9D2C-32A74CBC494C}" srcOrd="1" destOrd="0" presId="urn:microsoft.com/office/officeart/2005/8/layout/cycle2"/>
    <dgm:cxn modelId="{F80DAF5E-4649-45D0-AB6F-B4799F257A73}" type="presOf" srcId="{E6F7B4A5-53B8-4DF5-AA14-512749B55F1E}" destId="{A919C685-9E65-4274-9AF0-C9899A1BBCE6}" srcOrd="0" destOrd="0" presId="urn:microsoft.com/office/officeart/2005/8/layout/cycle2"/>
    <dgm:cxn modelId="{8051FA61-9CDD-4BA3-B723-EF5E8E08DD3A}" type="presOf" srcId="{69F6316C-C3EB-4B2A-9431-E3300420E1EA}" destId="{24D50397-5518-467E-98A5-38BCE4832881}" srcOrd="0" destOrd="0" presId="urn:microsoft.com/office/officeart/2005/8/layout/cycle2"/>
    <dgm:cxn modelId="{1E84D073-2700-474D-8804-7067A3B3CFB1}" srcId="{5F1CDF46-8DB5-4561-9B4E-89CC5B06F5BC}" destId="{A832EA86-58F8-4BA7-8EEF-FD5A032103B0}" srcOrd="0" destOrd="0" parTransId="{25764926-9530-44EE-8DF4-BC57053A0AFA}" sibTransId="{79364CBD-55F3-4F4B-88EB-2BB26353D7B5}"/>
    <dgm:cxn modelId="{7B0F7D59-A15D-462C-8AE1-4BE91A74A3FA}" type="presOf" srcId="{0CB309E4-6D2D-4F67-902B-EF0875D1B987}" destId="{8F8368D5-646F-43A3-B580-186C8DC6E658}" srcOrd="0" destOrd="0" presId="urn:microsoft.com/office/officeart/2005/8/layout/cycle2"/>
    <dgm:cxn modelId="{5A44D759-29CE-4EA7-9003-35A5F39A6115}" srcId="{5F1CDF46-8DB5-4561-9B4E-89CC5B06F5BC}" destId="{F8CD6B4D-5C36-42F3-99E3-E13E00143C8A}" srcOrd="4" destOrd="0" parTransId="{315960C7-42AE-4C4A-B862-963AD8DF79CB}" sibTransId="{6224863F-CCCD-4530-9331-83F2EB1F1967}"/>
    <dgm:cxn modelId="{E4AB1A5A-D6CF-4050-B9D2-9F5E2ABB9B86}" type="presOf" srcId="{71C95F83-14C9-43B8-A45E-EF7AF7F43C96}" destId="{0DEECED3-9FAB-4300-ACAB-9065B8D90FF5}" srcOrd="0" destOrd="0" presId="urn:microsoft.com/office/officeart/2005/8/layout/cycle2"/>
    <dgm:cxn modelId="{1E32F27A-728E-480B-81E7-B87A075A11FA}" type="presOf" srcId="{028AD440-1A11-48D7-B7FB-9F62A9D1782A}" destId="{C56E1B3A-E1AE-44FC-81AD-F42610F03581}" srcOrd="1" destOrd="0" presId="urn:microsoft.com/office/officeart/2005/8/layout/cycle2"/>
    <dgm:cxn modelId="{C9F84981-8E33-400B-B42D-D4080FBF6D11}" srcId="{5F1CDF46-8DB5-4561-9B4E-89CC5B06F5BC}" destId="{154FD7B2-C5EF-4E41-B406-5E646645FFFF}" srcOrd="5" destOrd="0" parTransId="{7B6A0050-815C-4746-A768-F448CF3EA231}" sibTransId="{0CB309E4-6D2D-4F67-902B-EF0875D1B987}"/>
    <dgm:cxn modelId="{831CD385-8326-475F-A4AD-4E91CAA93F14}" srcId="{5F1CDF46-8DB5-4561-9B4E-89CC5B06F5BC}" destId="{E6F7B4A5-53B8-4DF5-AA14-512749B55F1E}" srcOrd="6" destOrd="0" parTransId="{6A50194B-54D3-4258-8F0E-64DAEC0794FF}" sibTransId="{028AD440-1A11-48D7-B7FB-9F62A9D1782A}"/>
    <dgm:cxn modelId="{500DA493-7B19-45AB-B19C-743AD3D8DDE9}" type="presOf" srcId="{6B5D6AE4-124E-4C1D-98AD-9489DC9F825B}" destId="{61375435-3306-4372-B94C-B5F76F084B7E}" srcOrd="0" destOrd="0" presId="urn:microsoft.com/office/officeart/2005/8/layout/cycle2"/>
    <dgm:cxn modelId="{F5AF5E97-64E4-4C63-BDA8-4EB62239A426}" type="presOf" srcId="{0CB309E4-6D2D-4F67-902B-EF0875D1B987}" destId="{0D61E6F0-BEAF-40EE-AE51-8432BA73AD9E}" srcOrd="1" destOrd="0" presId="urn:microsoft.com/office/officeart/2005/8/layout/cycle2"/>
    <dgm:cxn modelId="{2EE6C09B-007F-4986-807E-223A981F27F2}" type="presOf" srcId="{154FD7B2-C5EF-4E41-B406-5E646645FFFF}" destId="{55760F11-A8EC-426B-95E3-E8F62E89D900}" srcOrd="0" destOrd="0" presId="urn:microsoft.com/office/officeart/2005/8/layout/cycle2"/>
    <dgm:cxn modelId="{BE93A2B2-032E-44C4-915D-7815C8249E23}" type="presOf" srcId="{79364CBD-55F3-4F4B-88EB-2BB26353D7B5}" destId="{EBA4C657-E1BA-4E96-9EC3-D7727F0F16C7}" srcOrd="0" destOrd="0" presId="urn:microsoft.com/office/officeart/2005/8/layout/cycle2"/>
    <dgm:cxn modelId="{A63B46BA-F452-43DC-A49E-F7690A5FED43}" srcId="{5F1CDF46-8DB5-4561-9B4E-89CC5B06F5BC}" destId="{6B5D6AE4-124E-4C1D-98AD-9489DC9F825B}" srcOrd="2" destOrd="0" parTransId="{A82BC34C-A750-45AC-BED8-2EDD4F69FA0C}" sibTransId="{69F6316C-C3EB-4B2A-9431-E3300420E1EA}"/>
    <dgm:cxn modelId="{FE57D7C4-0758-4368-A8EE-4B664FB0ED51}" type="presOf" srcId="{79364CBD-55F3-4F4B-88EB-2BB26353D7B5}" destId="{6F01889E-E576-4D2D-87BD-12EC9E25CC7B}" srcOrd="1" destOrd="0" presId="urn:microsoft.com/office/officeart/2005/8/layout/cycle2"/>
    <dgm:cxn modelId="{D6606ECC-AA0D-48F5-BFD3-F5402473C5D4}" type="presOf" srcId="{924EC09A-6FB1-4682-B4FE-8320403C85D2}" destId="{2DAAB68B-522F-412A-BEB0-9420B6EE2DC6}" srcOrd="1" destOrd="0" presId="urn:microsoft.com/office/officeart/2005/8/layout/cycle2"/>
    <dgm:cxn modelId="{8B45B9D0-E0E3-42B7-B588-BD352BC02B5A}" type="presOf" srcId="{69F6316C-C3EB-4B2A-9431-E3300420E1EA}" destId="{C55D2C0B-47AC-4751-AB33-3C786C9A1A90}" srcOrd="1" destOrd="0" presId="urn:microsoft.com/office/officeart/2005/8/layout/cycle2"/>
    <dgm:cxn modelId="{BCC5C6D2-F6F4-4DC4-B50B-A0846081DACE}" type="presOf" srcId="{A832EA86-58F8-4BA7-8EEF-FD5A032103B0}" destId="{275327F6-E13E-4129-98CB-61B826E4BE2D}" srcOrd="0" destOrd="0" presId="urn:microsoft.com/office/officeart/2005/8/layout/cycle2"/>
    <dgm:cxn modelId="{3C8702E4-99A3-4F99-879D-A66C4F2AA7FD}" type="presOf" srcId="{5F1CDF46-8DB5-4561-9B4E-89CC5B06F5BC}" destId="{CD3673D9-898B-493D-99A9-755963F15584}" srcOrd="0" destOrd="0" presId="urn:microsoft.com/office/officeart/2005/8/layout/cycle2"/>
    <dgm:cxn modelId="{AA6C2EEB-463D-4741-918B-2B96EE644DDE}" type="presOf" srcId="{028AD440-1A11-48D7-B7FB-9F62A9D1782A}" destId="{7795C774-975F-463B-B772-C0BEF788F715}" srcOrd="0" destOrd="0" presId="urn:microsoft.com/office/officeart/2005/8/layout/cycle2"/>
    <dgm:cxn modelId="{62AB56F0-B6A3-488D-8495-01DB31C4735C}" type="presOf" srcId="{6224863F-CCCD-4530-9331-83F2EB1F1967}" destId="{98B99189-B9A5-40B1-8D31-7EF00A0DF2CC}" srcOrd="0" destOrd="0" presId="urn:microsoft.com/office/officeart/2005/8/layout/cycle2"/>
    <dgm:cxn modelId="{6153CFF3-CDB3-409F-8082-DDEFF07B5AEB}" type="presOf" srcId="{1C12B779-8916-41AE-9E30-3CDE8F4C1363}" destId="{A9762573-576D-4F67-8A8F-A5E09979FECE}" srcOrd="0" destOrd="0" presId="urn:microsoft.com/office/officeart/2005/8/layout/cycle2"/>
    <dgm:cxn modelId="{6E31C4F5-4582-451C-A153-BD32E838E914}" type="presOf" srcId="{F8CD6B4D-5C36-42F3-99E3-E13E00143C8A}" destId="{C3146D44-C174-4341-BC93-6525F13D12CC}" srcOrd="0" destOrd="0" presId="urn:microsoft.com/office/officeart/2005/8/layout/cycle2"/>
    <dgm:cxn modelId="{8249C8FE-7370-4D46-B466-56FC05804238}" type="presOf" srcId="{924EC09A-6FB1-4682-B4FE-8320403C85D2}" destId="{7593E613-EF2B-4264-9CDF-A0D51C88AC0F}" srcOrd="0" destOrd="0" presId="urn:microsoft.com/office/officeart/2005/8/layout/cycle2"/>
    <dgm:cxn modelId="{6FB17FF6-BDF6-478E-A7B8-F460BE7C28C2}" type="presParOf" srcId="{CD3673D9-898B-493D-99A9-755963F15584}" destId="{275327F6-E13E-4129-98CB-61B826E4BE2D}" srcOrd="0" destOrd="0" presId="urn:microsoft.com/office/officeart/2005/8/layout/cycle2"/>
    <dgm:cxn modelId="{2C375533-DD3F-4958-B9FB-B07FE8F67BAF}" type="presParOf" srcId="{CD3673D9-898B-493D-99A9-755963F15584}" destId="{EBA4C657-E1BA-4E96-9EC3-D7727F0F16C7}" srcOrd="1" destOrd="0" presId="urn:microsoft.com/office/officeart/2005/8/layout/cycle2"/>
    <dgm:cxn modelId="{03EAC159-F8F5-4F29-A9D8-397F6537FCCC}" type="presParOf" srcId="{EBA4C657-E1BA-4E96-9EC3-D7727F0F16C7}" destId="{6F01889E-E576-4D2D-87BD-12EC9E25CC7B}" srcOrd="0" destOrd="0" presId="urn:microsoft.com/office/officeart/2005/8/layout/cycle2"/>
    <dgm:cxn modelId="{3CDBA642-711A-4F08-9420-AAA5AE09D0BB}" type="presParOf" srcId="{CD3673D9-898B-493D-99A9-755963F15584}" destId="{A9762573-576D-4F67-8A8F-A5E09979FECE}" srcOrd="2" destOrd="0" presId="urn:microsoft.com/office/officeart/2005/8/layout/cycle2"/>
    <dgm:cxn modelId="{C2E9B737-BB5B-42D6-A5C6-6357DD19A390}" type="presParOf" srcId="{CD3673D9-898B-493D-99A9-755963F15584}" destId="{B6D5CD94-BBCF-4CAD-946D-3B5AE9501115}" srcOrd="3" destOrd="0" presId="urn:microsoft.com/office/officeart/2005/8/layout/cycle2"/>
    <dgm:cxn modelId="{410F9EA2-3410-4431-AD0C-52DD66F7CD68}" type="presParOf" srcId="{B6D5CD94-BBCF-4CAD-946D-3B5AE9501115}" destId="{70965CF1-935C-4D95-9D2C-32A74CBC494C}" srcOrd="0" destOrd="0" presId="urn:microsoft.com/office/officeart/2005/8/layout/cycle2"/>
    <dgm:cxn modelId="{35AB0261-33F6-489F-AFC0-AE5EBFEFBD6C}" type="presParOf" srcId="{CD3673D9-898B-493D-99A9-755963F15584}" destId="{61375435-3306-4372-B94C-B5F76F084B7E}" srcOrd="4" destOrd="0" presId="urn:microsoft.com/office/officeart/2005/8/layout/cycle2"/>
    <dgm:cxn modelId="{0EE66800-9DA0-43BD-96FB-C73D5A8F0F22}" type="presParOf" srcId="{CD3673D9-898B-493D-99A9-755963F15584}" destId="{24D50397-5518-467E-98A5-38BCE4832881}" srcOrd="5" destOrd="0" presId="urn:microsoft.com/office/officeart/2005/8/layout/cycle2"/>
    <dgm:cxn modelId="{1E44AD77-40FC-46E7-9119-C67FD2DE6B76}" type="presParOf" srcId="{24D50397-5518-467E-98A5-38BCE4832881}" destId="{C55D2C0B-47AC-4751-AB33-3C786C9A1A90}" srcOrd="0" destOrd="0" presId="urn:microsoft.com/office/officeart/2005/8/layout/cycle2"/>
    <dgm:cxn modelId="{124C877A-F689-4C7B-840A-C0DBB9A7FDD1}" type="presParOf" srcId="{CD3673D9-898B-493D-99A9-755963F15584}" destId="{0DEECED3-9FAB-4300-ACAB-9065B8D90FF5}" srcOrd="6" destOrd="0" presId="urn:microsoft.com/office/officeart/2005/8/layout/cycle2"/>
    <dgm:cxn modelId="{DDFA2041-C3F2-4F78-A606-09B7167DD9A0}" type="presParOf" srcId="{CD3673D9-898B-493D-99A9-755963F15584}" destId="{7593E613-EF2B-4264-9CDF-A0D51C88AC0F}" srcOrd="7" destOrd="0" presId="urn:microsoft.com/office/officeart/2005/8/layout/cycle2"/>
    <dgm:cxn modelId="{CA760623-CA35-4ADF-993D-F28733850241}" type="presParOf" srcId="{7593E613-EF2B-4264-9CDF-A0D51C88AC0F}" destId="{2DAAB68B-522F-412A-BEB0-9420B6EE2DC6}" srcOrd="0" destOrd="0" presId="urn:microsoft.com/office/officeart/2005/8/layout/cycle2"/>
    <dgm:cxn modelId="{5E352F03-2F0D-4352-91C3-8AD08210403F}" type="presParOf" srcId="{CD3673D9-898B-493D-99A9-755963F15584}" destId="{C3146D44-C174-4341-BC93-6525F13D12CC}" srcOrd="8" destOrd="0" presId="urn:microsoft.com/office/officeart/2005/8/layout/cycle2"/>
    <dgm:cxn modelId="{5ABD010F-9059-4B6B-B244-174DB1CF444F}" type="presParOf" srcId="{CD3673D9-898B-493D-99A9-755963F15584}" destId="{98B99189-B9A5-40B1-8D31-7EF00A0DF2CC}" srcOrd="9" destOrd="0" presId="urn:microsoft.com/office/officeart/2005/8/layout/cycle2"/>
    <dgm:cxn modelId="{AFB1077C-B732-4AF4-9E80-BE9320BB1024}" type="presParOf" srcId="{98B99189-B9A5-40B1-8D31-7EF00A0DF2CC}" destId="{F69B75C4-08B7-41D6-9AB6-8F915FB3F795}" srcOrd="0" destOrd="0" presId="urn:microsoft.com/office/officeart/2005/8/layout/cycle2"/>
    <dgm:cxn modelId="{A1EECE71-5804-4637-8B7B-CD03AB38DAE0}" type="presParOf" srcId="{CD3673D9-898B-493D-99A9-755963F15584}" destId="{55760F11-A8EC-426B-95E3-E8F62E89D900}" srcOrd="10" destOrd="0" presId="urn:microsoft.com/office/officeart/2005/8/layout/cycle2"/>
    <dgm:cxn modelId="{B04CCD20-A8B5-489B-BEA4-66B9C4FDF81C}" type="presParOf" srcId="{CD3673D9-898B-493D-99A9-755963F15584}" destId="{8F8368D5-646F-43A3-B580-186C8DC6E658}" srcOrd="11" destOrd="0" presId="urn:microsoft.com/office/officeart/2005/8/layout/cycle2"/>
    <dgm:cxn modelId="{CE411517-943E-46E1-9A6D-3926A4310D28}" type="presParOf" srcId="{8F8368D5-646F-43A3-B580-186C8DC6E658}" destId="{0D61E6F0-BEAF-40EE-AE51-8432BA73AD9E}" srcOrd="0" destOrd="0" presId="urn:microsoft.com/office/officeart/2005/8/layout/cycle2"/>
    <dgm:cxn modelId="{6336D410-5CF2-4685-9E74-840338C3366A}" type="presParOf" srcId="{CD3673D9-898B-493D-99A9-755963F15584}" destId="{A919C685-9E65-4274-9AF0-C9899A1BBCE6}" srcOrd="12" destOrd="0" presId="urn:microsoft.com/office/officeart/2005/8/layout/cycle2"/>
    <dgm:cxn modelId="{213CF037-5275-48FE-AF28-F46CDD31A5C1}" type="presParOf" srcId="{CD3673D9-898B-493D-99A9-755963F15584}" destId="{7795C774-975F-463B-B772-C0BEF788F715}" srcOrd="13" destOrd="0" presId="urn:microsoft.com/office/officeart/2005/8/layout/cycle2"/>
    <dgm:cxn modelId="{B8B29811-B83C-4170-92DC-EC988DB519A7}" type="presParOf" srcId="{7795C774-975F-463B-B772-C0BEF788F715}" destId="{C56E1B3A-E1AE-44FC-81AD-F42610F03581}" srcOrd="0" destOrd="0" presId="urn:microsoft.com/office/officeart/2005/8/layout/cycle2"/>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AC0B9F-70E8-4B10-8186-4E6AEDC40F8D}">
      <dsp:nvSpPr>
        <dsp:cNvPr id="0" name=""/>
        <dsp:cNvSpPr/>
      </dsp:nvSpPr>
      <dsp:spPr>
        <a:xfrm>
          <a:off x="0" y="245820"/>
          <a:ext cx="6900512" cy="16450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0" i="0" kern="1200" baseline="0" dirty="0"/>
            <a:t>Over thirty years ago, at the Rio Summit in 1992, the world formally recognised how important the environment, biodiversity and sustainability would be as a new framework for 21st century living. Sustainability has three pillars, </a:t>
          </a:r>
          <a:r>
            <a:rPr lang="en-GB" sz="1900" b="1" i="0" kern="1200" baseline="0" dirty="0"/>
            <a:t>economical, ecological and social</a:t>
          </a:r>
          <a:r>
            <a:rPr lang="en-GB" sz="1900" b="0" i="0" kern="1200" baseline="0" dirty="0"/>
            <a:t>. Without all three being balanced, it will not work.</a:t>
          </a:r>
          <a:endParaRPr lang="en-US" sz="1900" kern="1200" dirty="0"/>
        </a:p>
      </dsp:txBody>
      <dsp:txXfrm>
        <a:off x="80303" y="326123"/>
        <a:ext cx="6739906" cy="1484414"/>
      </dsp:txXfrm>
    </dsp:sp>
    <dsp:sp modelId="{8245EE1C-FFF7-4BB1-A356-90D9F386FB98}">
      <dsp:nvSpPr>
        <dsp:cNvPr id="0" name=""/>
        <dsp:cNvSpPr/>
      </dsp:nvSpPr>
      <dsp:spPr>
        <a:xfrm>
          <a:off x="0" y="1945560"/>
          <a:ext cx="6900512" cy="164502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0" i="0" kern="1200" baseline="0" dirty="0"/>
            <a:t>Over the intervening 30 years Birmingham has undergone a significant transformation rebuilding its city centre and creating a vibrant economy. (Economic and Social)</a:t>
          </a:r>
          <a:endParaRPr lang="en-US" sz="1900" kern="1200" dirty="0"/>
        </a:p>
      </dsp:txBody>
      <dsp:txXfrm>
        <a:off x="80303" y="2025863"/>
        <a:ext cx="6739906" cy="1484414"/>
      </dsp:txXfrm>
    </dsp:sp>
    <dsp:sp modelId="{22529759-5F8A-4964-B9AE-0540160981B4}">
      <dsp:nvSpPr>
        <dsp:cNvPr id="0" name=""/>
        <dsp:cNvSpPr/>
      </dsp:nvSpPr>
      <dsp:spPr>
        <a:xfrm>
          <a:off x="0" y="3645300"/>
          <a:ext cx="6900512" cy="164502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0" i="0" kern="1200" baseline="0" dirty="0"/>
            <a:t>In 2019 we started out by deciding that </a:t>
          </a:r>
          <a:r>
            <a:rPr lang="en-GB" sz="1900" kern="1200" dirty="0"/>
            <a:t>o</a:t>
          </a:r>
          <a:r>
            <a:rPr lang="en-GB" sz="1900" b="0" i="0" kern="1200" baseline="0" dirty="0"/>
            <a:t>ver the next 30 years Birmingham </a:t>
          </a:r>
          <a:r>
            <a:rPr lang="en-GB" sz="1900" kern="1200" dirty="0"/>
            <a:t>would </a:t>
          </a:r>
          <a:r>
            <a:rPr lang="en-GB" sz="1900" b="0" i="0" kern="1200" baseline="0" dirty="0"/>
            <a:t>deliver its plan for the design, management and use of green infrastructure </a:t>
          </a:r>
          <a:r>
            <a:rPr lang="en-GB" sz="1900" kern="1200" dirty="0"/>
            <a:t>by</a:t>
          </a:r>
          <a:r>
            <a:rPr lang="en-GB" sz="1900" b="0" i="0" kern="1200" baseline="0" dirty="0"/>
            <a:t> creating </a:t>
          </a:r>
          <a:r>
            <a:rPr lang="en-GB" sz="1900" kern="1200" dirty="0"/>
            <a:t>a c</a:t>
          </a:r>
          <a:r>
            <a:rPr lang="en-GB" sz="1900" b="0" i="0" kern="1200" baseline="0" dirty="0"/>
            <a:t>ity of n</a:t>
          </a:r>
          <a:r>
            <a:rPr lang="en-GB" sz="1900" kern="1200" dirty="0"/>
            <a:t>ature. (Ecological) This will help to create the balance for a sustainable city.</a:t>
          </a:r>
          <a:endParaRPr lang="en-US" sz="1900" kern="1200" dirty="0"/>
        </a:p>
      </dsp:txBody>
      <dsp:txXfrm>
        <a:off x="80303" y="3725603"/>
        <a:ext cx="6739906" cy="14844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DBD7B4-6AE1-4873-BB6B-D37E0B171D80}">
      <dsp:nvSpPr>
        <dsp:cNvPr id="0" name=""/>
        <dsp:cNvSpPr/>
      </dsp:nvSpPr>
      <dsp:spPr>
        <a:xfrm>
          <a:off x="1099967" y="364016"/>
          <a:ext cx="2888899" cy="2888899"/>
        </a:xfrm>
        <a:prstGeom prst="blockArc">
          <a:avLst>
            <a:gd name="adj1" fmla="val 13114286"/>
            <a:gd name="adj2" fmla="val 16200000"/>
            <a:gd name="adj3" fmla="val 3893"/>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1D49C983-7005-4A87-B2AA-93E7CC9FEBE6}">
      <dsp:nvSpPr>
        <dsp:cNvPr id="0" name=""/>
        <dsp:cNvSpPr/>
      </dsp:nvSpPr>
      <dsp:spPr>
        <a:xfrm>
          <a:off x="1099967" y="364016"/>
          <a:ext cx="2888899" cy="2888899"/>
        </a:xfrm>
        <a:prstGeom prst="blockArc">
          <a:avLst>
            <a:gd name="adj1" fmla="val 10028571"/>
            <a:gd name="adj2" fmla="val 13114286"/>
            <a:gd name="adj3" fmla="val 3893"/>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1E3CABA0-0C38-4B0C-8B2D-08E3A04067C8}">
      <dsp:nvSpPr>
        <dsp:cNvPr id="0" name=""/>
        <dsp:cNvSpPr/>
      </dsp:nvSpPr>
      <dsp:spPr>
        <a:xfrm>
          <a:off x="1099967" y="364016"/>
          <a:ext cx="2888899" cy="2888899"/>
        </a:xfrm>
        <a:prstGeom prst="blockArc">
          <a:avLst>
            <a:gd name="adj1" fmla="val 6942857"/>
            <a:gd name="adj2" fmla="val 10028571"/>
            <a:gd name="adj3" fmla="val 3893"/>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32A3649B-C4BE-4605-94C2-A748BB7D942C}">
      <dsp:nvSpPr>
        <dsp:cNvPr id="0" name=""/>
        <dsp:cNvSpPr/>
      </dsp:nvSpPr>
      <dsp:spPr>
        <a:xfrm>
          <a:off x="1099967" y="364016"/>
          <a:ext cx="2888899" cy="2888899"/>
        </a:xfrm>
        <a:prstGeom prst="blockArc">
          <a:avLst>
            <a:gd name="adj1" fmla="val 3857143"/>
            <a:gd name="adj2" fmla="val 6942857"/>
            <a:gd name="adj3" fmla="val 3893"/>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78A6E7AF-EDCD-4EDE-965B-47D8A4CA527B}">
      <dsp:nvSpPr>
        <dsp:cNvPr id="0" name=""/>
        <dsp:cNvSpPr/>
      </dsp:nvSpPr>
      <dsp:spPr>
        <a:xfrm>
          <a:off x="1099967" y="364016"/>
          <a:ext cx="2888899" cy="2888899"/>
        </a:xfrm>
        <a:prstGeom prst="blockArc">
          <a:avLst>
            <a:gd name="adj1" fmla="val 771429"/>
            <a:gd name="adj2" fmla="val 3857143"/>
            <a:gd name="adj3" fmla="val 3893"/>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CAFA92B2-7F39-4306-B54A-C64FA778904A}">
      <dsp:nvSpPr>
        <dsp:cNvPr id="0" name=""/>
        <dsp:cNvSpPr/>
      </dsp:nvSpPr>
      <dsp:spPr>
        <a:xfrm>
          <a:off x="1099967" y="364016"/>
          <a:ext cx="2888899" cy="2888899"/>
        </a:xfrm>
        <a:prstGeom prst="blockArc">
          <a:avLst>
            <a:gd name="adj1" fmla="val 19285714"/>
            <a:gd name="adj2" fmla="val 771429"/>
            <a:gd name="adj3" fmla="val 3893"/>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71805E40-8FB6-4F0D-891A-75EE435FB2A3}">
      <dsp:nvSpPr>
        <dsp:cNvPr id="0" name=""/>
        <dsp:cNvSpPr/>
      </dsp:nvSpPr>
      <dsp:spPr>
        <a:xfrm>
          <a:off x="1099967" y="364016"/>
          <a:ext cx="2888899" cy="2888899"/>
        </a:xfrm>
        <a:prstGeom prst="blockArc">
          <a:avLst>
            <a:gd name="adj1" fmla="val 16200000"/>
            <a:gd name="adj2" fmla="val 19285714"/>
            <a:gd name="adj3" fmla="val 3893"/>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1EDA3BE8-F183-470E-8FB4-71D7AD33771B}">
      <dsp:nvSpPr>
        <dsp:cNvPr id="0" name=""/>
        <dsp:cNvSpPr/>
      </dsp:nvSpPr>
      <dsp:spPr>
        <a:xfrm>
          <a:off x="1986583" y="1250632"/>
          <a:ext cx="1115667" cy="1115667"/>
        </a:xfrm>
        <a:prstGeom prst="ellipse">
          <a:avLst/>
        </a:prstGeom>
        <a:solidFill>
          <a:schemeClr val="accent6">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GB" sz="1700" kern="1200" dirty="0"/>
            <a:t>City of Nature  Alliance</a:t>
          </a:r>
        </a:p>
      </dsp:txBody>
      <dsp:txXfrm>
        <a:off x="2149969" y="1414018"/>
        <a:ext cx="788895" cy="788895"/>
      </dsp:txXfrm>
    </dsp:sp>
    <dsp:sp modelId="{EB986A52-9BCF-469D-A1E6-A88C0867D282}">
      <dsp:nvSpPr>
        <dsp:cNvPr id="0" name=""/>
        <dsp:cNvSpPr/>
      </dsp:nvSpPr>
      <dsp:spPr>
        <a:xfrm>
          <a:off x="2153933" y="1647"/>
          <a:ext cx="780967" cy="780967"/>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GB" sz="600" kern="1200" dirty="0"/>
            <a:t>Birmingham Open Spaces Forum</a:t>
          </a:r>
        </a:p>
      </dsp:txBody>
      <dsp:txXfrm>
        <a:off x="2268303" y="116017"/>
        <a:ext cx="552227" cy="552227"/>
      </dsp:txXfrm>
    </dsp:sp>
    <dsp:sp modelId="{829B29FC-4398-4B31-B78C-7E85003D0C01}">
      <dsp:nvSpPr>
        <dsp:cNvPr id="0" name=""/>
        <dsp:cNvSpPr/>
      </dsp:nvSpPr>
      <dsp:spPr>
        <a:xfrm>
          <a:off x="3261268" y="534911"/>
          <a:ext cx="780967" cy="780967"/>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GB" sz="600" kern="1200" dirty="0"/>
            <a:t>Birmingham and Black Country Wildlife Trust</a:t>
          </a:r>
        </a:p>
      </dsp:txBody>
      <dsp:txXfrm>
        <a:off x="3375638" y="649281"/>
        <a:ext cx="552227" cy="552227"/>
      </dsp:txXfrm>
    </dsp:sp>
    <dsp:sp modelId="{51352291-DC9E-4956-B328-7D281D26AEEF}">
      <dsp:nvSpPr>
        <dsp:cNvPr id="0" name=""/>
        <dsp:cNvSpPr/>
      </dsp:nvSpPr>
      <dsp:spPr>
        <a:xfrm>
          <a:off x="3534757" y="1733146"/>
          <a:ext cx="780967" cy="780967"/>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GB" sz="600" kern="1200" dirty="0"/>
            <a:t>Birmingham Tree People</a:t>
          </a:r>
        </a:p>
      </dsp:txBody>
      <dsp:txXfrm>
        <a:off x="3649127" y="1847516"/>
        <a:ext cx="552227" cy="552227"/>
      </dsp:txXfrm>
    </dsp:sp>
    <dsp:sp modelId="{787B7060-62B8-4141-8E91-B2CF6F6ACE0B}">
      <dsp:nvSpPr>
        <dsp:cNvPr id="0" name=""/>
        <dsp:cNvSpPr/>
      </dsp:nvSpPr>
      <dsp:spPr>
        <a:xfrm>
          <a:off x="2768458" y="2694055"/>
          <a:ext cx="780967" cy="780967"/>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GB" sz="600" kern="1200" dirty="0"/>
            <a:t>The Active Wellbeing Society</a:t>
          </a:r>
        </a:p>
      </dsp:txBody>
      <dsp:txXfrm>
        <a:off x="2882828" y="2808425"/>
        <a:ext cx="552227" cy="552227"/>
      </dsp:txXfrm>
    </dsp:sp>
    <dsp:sp modelId="{D6E203D5-46A7-4C5F-8933-FF7ADE5C369C}">
      <dsp:nvSpPr>
        <dsp:cNvPr id="0" name=""/>
        <dsp:cNvSpPr/>
      </dsp:nvSpPr>
      <dsp:spPr>
        <a:xfrm>
          <a:off x="1539408" y="2694055"/>
          <a:ext cx="780967" cy="780967"/>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GB" sz="600" kern="1200" dirty="0"/>
            <a:t>Legacy WM</a:t>
          </a:r>
        </a:p>
      </dsp:txBody>
      <dsp:txXfrm>
        <a:off x="1653778" y="2808425"/>
        <a:ext cx="552227" cy="552227"/>
      </dsp:txXfrm>
    </dsp:sp>
    <dsp:sp modelId="{B4D0CD72-E22B-4CF4-B7A8-ED8CE77E9385}">
      <dsp:nvSpPr>
        <dsp:cNvPr id="0" name=""/>
        <dsp:cNvSpPr/>
      </dsp:nvSpPr>
      <dsp:spPr>
        <a:xfrm>
          <a:off x="773109" y="1733146"/>
          <a:ext cx="780967" cy="780967"/>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GB" sz="600" kern="1200" dirty="0"/>
            <a:t>Learning Journeys</a:t>
          </a:r>
        </a:p>
      </dsp:txBody>
      <dsp:txXfrm>
        <a:off x="887479" y="1847516"/>
        <a:ext cx="552227" cy="552227"/>
      </dsp:txXfrm>
    </dsp:sp>
    <dsp:sp modelId="{9564C2D6-F2EE-4716-A28A-16384B658FDB}">
      <dsp:nvSpPr>
        <dsp:cNvPr id="0" name=""/>
        <dsp:cNvSpPr/>
      </dsp:nvSpPr>
      <dsp:spPr>
        <a:xfrm>
          <a:off x="1046598" y="534911"/>
          <a:ext cx="780967" cy="780967"/>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GB" sz="600" kern="1200" dirty="0"/>
            <a:t>Neighbourhood Networks</a:t>
          </a:r>
        </a:p>
      </dsp:txBody>
      <dsp:txXfrm>
        <a:off x="1160968" y="649281"/>
        <a:ext cx="552227" cy="55222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5327F6-E13E-4129-98CB-61B826E4BE2D}">
      <dsp:nvSpPr>
        <dsp:cNvPr id="0" name=""/>
        <dsp:cNvSpPr/>
      </dsp:nvSpPr>
      <dsp:spPr>
        <a:xfrm>
          <a:off x="5205681" y="1591"/>
          <a:ext cx="1547398" cy="1547398"/>
        </a:xfrm>
        <a:prstGeom prst="ellipse">
          <a:avLst/>
        </a:prstGeom>
        <a:solidFill>
          <a:srgbClr val="14A4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BCC Housing</a:t>
          </a:r>
        </a:p>
      </dsp:txBody>
      <dsp:txXfrm>
        <a:off x="5432292" y="228202"/>
        <a:ext cx="1094176" cy="1094176"/>
      </dsp:txXfrm>
    </dsp:sp>
    <dsp:sp modelId="{EBA4C657-E1BA-4E96-9EC3-D7727F0F16C7}">
      <dsp:nvSpPr>
        <dsp:cNvPr id="0" name=""/>
        <dsp:cNvSpPr/>
      </dsp:nvSpPr>
      <dsp:spPr>
        <a:xfrm rot="17775099">
          <a:off x="6538094" y="1522506"/>
          <a:ext cx="428740" cy="52224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a:off x="6573959" y="1684633"/>
        <a:ext cx="300118" cy="313348"/>
      </dsp:txXfrm>
    </dsp:sp>
    <dsp:sp modelId="{A9762573-576D-4F67-8A8F-A5E09979FECE}">
      <dsp:nvSpPr>
        <dsp:cNvPr id="0" name=""/>
        <dsp:cNvSpPr/>
      </dsp:nvSpPr>
      <dsp:spPr>
        <a:xfrm>
          <a:off x="7330322" y="1020535"/>
          <a:ext cx="1547398" cy="1547398"/>
        </a:xfrm>
        <a:prstGeom prst="ellipse">
          <a:avLst/>
        </a:prstGeom>
        <a:solidFill>
          <a:srgbClr val="14A4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Birmingham Children’s Trust</a:t>
          </a:r>
        </a:p>
      </dsp:txBody>
      <dsp:txXfrm>
        <a:off x="7556933" y="1247146"/>
        <a:ext cx="1094176" cy="1094176"/>
      </dsp:txXfrm>
    </dsp:sp>
    <dsp:sp modelId="{B6D5CD94-BBCF-4CAD-946D-3B5AE9501115}">
      <dsp:nvSpPr>
        <dsp:cNvPr id="0" name=""/>
        <dsp:cNvSpPr/>
      </dsp:nvSpPr>
      <dsp:spPr>
        <a:xfrm rot="9949213">
          <a:off x="7595189" y="2729960"/>
          <a:ext cx="404787" cy="52224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a:off x="7714775" y="2819535"/>
        <a:ext cx="283351" cy="313348"/>
      </dsp:txXfrm>
    </dsp:sp>
    <dsp:sp modelId="{61375435-3306-4372-B94C-B5F76F084B7E}">
      <dsp:nvSpPr>
        <dsp:cNvPr id="0" name=""/>
        <dsp:cNvSpPr/>
      </dsp:nvSpPr>
      <dsp:spPr>
        <a:xfrm>
          <a:off x="7819571" y="3279305"/>
          <a:ext cx="1547398" cy="1547398"/>
        </a:xfrm>
        <a:prstGeom prst="ellipse">
          <a:avLst/>
        </a:prstGeom>
        <a:solidFill>
          <a:srgbClr val="14A4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BCC Public Health</a:t>
          </a:r>
        </a:p>
      </dsp:txBody>
      <dsp:txXfrm>
        <a:off x="8046182" y="3505916"/>
        <a:ext cx="1094176" cy="1094176"/>
      </dsp:txXfrm>
    </dsp:sp>
    <dsp:sp modelId="{24D50397-5518-467E-98A5-38BCE4832881}">
      <dsp:nvSpPr>
        <dsp:cNvPr id="0" name=""/>
        <dsp:cNvSpPr/>
      </dsp:nvSpPr>
      <dsp:spPr>
        <a:xfrm rot="2189640">
          <a:off x="7253837" y="4394037"/>
          <a:ext cx="390547" cy="52224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rot="10800000">
        <a:off x="7265324" y="4463645"/>
        <a:ext cx="273383" cy="313348"/>
      </dsp:txXfrm>
    </dsp:sp>
    <dsp:sp modelId="{0DEECED3-9FAB-4300-ACAB-9065B8D90FF5}">
      <dsp:nvSpPr>
        <dsp:cNvPr id="0" name=""/>
        <dsp:cNvSpPr/>
      </dsp:nvSpPr>
      <dsp:spPr>
        <a:xfrm>
          <a:off x="6327849" y="5009248"/>
          <a:ext cx="1547398" cy="1547398"/>
        </a:xfrm>
        <a:prstGeom prst="ellipse">
          <a:avLst/>
        </a:prstGeom>
        <a:solidFill>
          <a:srgbClr val="14A4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BCC Route to Zero Team</a:t>
          </a:r>
        </a:p>
      </dsp:txBody>
      <dsp:txXfrm>
        <a:off x="6554460" y="5235859"/>
        <a:ext cx="1094176" cy="1094176"/>
      </dsp:txXfrm>
    </dsp:sp>
    <dsp:sp modelId="{7593E613-EF2B-4264-9CDF-A0D51C88AC0F}">
      <dsp:nvSpPr>
        <dsp:cNvPr id="0" name=""/>
        <dsp:cNvSpPr/>
      </dsp:nvSpPr>
      <dsp:spPr>
        <a:xfrm rot="16200000">
          <a:off x="5756923" y="5229146"/>
          <a:ext cx="392091" cy="52224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rot="10800000">
        <a:off x="5815737" y="5392409"/>
        <a:ext cx="274464" cy="313348"/>
      </dsp:txXfrm>
    </dsp:sp>
    <dsp:sp modelId="{C3146D44-C174-4341-BC93-6525F13D12CC}">
      <dsp:nvSpPr>
        <dsp:cNvPr id="0" name=""/>
        <dsp:cNvSpPr/>
      </dsp:nvSpPr>
      <dsp:spPr>
        <a:xfrm>
          <a:off x="4042390" y="5098300"/>
          <a:ext cx="1547398" cy="1547398"/>
        </a:xfrm>
        <a:prstGeom prst="ellipse">
          <a:avLst/>
        </a:prstGeom>
        <a:solidFill>
          <a:srgbClr val="14A4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BCC Street Scene (Including Parks)</a:t>
          </a:r>
        </a:p>
      </dsp:txBody>
      <dsp:txXfrm>
        <a:off x="4269001" y="5324911"/>
        <a:ext cx="1094176" cy="1094176"/>
      </dsp:txXfrm>
    </dsp:sp>
    <dsp:sp modelId="{98B99189-B9A5-40B1-8D31-7EF00A0DF2CC}">
      <dsp:nvSpPr>
        <dsp:cNvPr id="0" name=""/>
        <dsp:cNvSpPr/>
      </dsp:nvSpPr>
      <dsp:spPr>
        <a:xfrm rot="8408864">
          <a:off x="4114232" y="4471975"/>
          <a:ext cx="412966" cy="52224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rot="10800000">
        <a:off x="4223732" y="4536729"/>
        <a:ext cx="289076" cy="313348"/>
      </dsp:txXfrm>
    </dsp:sp>
    <dsp:sp modelId="{55760F11-A8EC-426B-95E3-E8F62E89D900}">
      <dsp:nvSpPr>
        <dsp:cNvPr id="0" name=""/>
        <dsp:cNvSpPr/>
      </dsp:nvSpPr>
      <dsp:spPr>
        <a:xfrm>
          <a:off x="2591791" y="3279305"/>
          <a:ext cx="1547398" cy="1547398"/>
        </a:xfrm>
        <a:prstGeom prst="ellipse">
          <a:avLst/>
        </a:prstGeom>
        <a:solidFill>
          <a:srgbClr val="14A4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BCC Commonwealth Games Legacy</a:t>
          </a:r>
        </a:p>
      </dsp:txBody>
      <dsp:txXfrm>
        <a:off x="2818402" y="3505916"/>
        <a:ext cx="1094176" cy="1094176"/>
      </dsp:txXfrm>
    </dsp:sp>
    <dsp:sp modelId="{8F8368D5-646F-43A3-B580-186C8DC6E658}">
      <dsp:nvSpPr>
        <dsp:cNvPr id="0" name=""/>
        <dsp:cNvSpPr/>
      </dsp:nvSpPr>
      <dsp:spPr>
        <a:xfrm rot="11695155">
          <a:off x="3788977" y="2727225"/>
          <a:ext cx="412966" cy="52224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a:off x="3910779" y="2847622"/>
        <a:ext cx="289076" cy="313348"/>
      </dsp:txXfrm>
    </dsp:sp>
    <dsp:sp modelId="{A919C685-9E65-4274-9AF0-C9899A1BBCE6}">
      <dsp:nvSpPr>
        <dsp:cNvPr id="0" name=""/>
        <dsp:cNvSpPr/>
      </dsp:nvSpPr>
      <dsp:spPr>
        <a:xfrm>
          <a:off x="3109504" y="1011057"/>
          <a:ext cx="1547398" cy="1547398"/>
        </a:xfrm>
        <a:prstGeom prst="ellipse">
          <a:avLst/>
        </a:prstGeom>
        <a:solidFill>
          <a:srgbClr val="14A4A4"/>
        </a:solidFill>
        <a:ln w="12700" cap="flat" cmpd="sng" algn="ctr">
          <a:solidFill>
            <a:schemeClr val="accent1">
              <a:lumMod val="40000"/>
              <a:lumOff val="6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BCC Adult Education</a:t>
          </a:r>
        </a:p>
      </dsp:txBody>
      <dsp:txXfrm>
        <a:off x="3336115" y="1237668"/>
        <a:ext cx="1094176" cy="1094176"/>
      </dsp:txXfrm>
    </dsp:sp>
    <dsp:sp modelId="{7795C774-975F-463B-B772-C0BEF788F715}">
      <dsp:nvSpPr>
        <dsp:cNvPr id="0" name=""/>
        <dsp:cNvSpPr/>
      </dsp:nvSpPr>
      <dsp:spPr>
        <a:xfrm rot="4273931">
          <a:off x="4867036" y="1537512"/>
          <a:ext cx="457307" cy="52224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a:off x="4913562" y="1577012"/>
        <a:ext cx="320115" cy="31334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4T09:10:29.555"/>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0 109,'844'0,"-773"-4,127-23,-44 4,-17-3,-96 17,-1 1,66-3,280 11,-164 1,-200-1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4T09:10:35.108"/>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0 55,'211'-14,"11"1,717 14,-893 1,55 9,-55-5,59 2,1577-9,-1639-2,0-1,72-17,-74 12,0 2,82-4,62 13,-162-2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DC1429-08BA-4B55-B235-EE4F676FFCCF}" type="datetimeFigureOut">
              <a:rPr lang="en-GB" smtClean="0"/>
              <a:t>12/09/2024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E06A9C-740E-49F3-A67C-896586AF5837}" type="slidenum">
              <a:rPr lang="en-GB" smtClean="0"/>
              <a:t>‹#›</a:t>
            </a:fld>
            <a:endParaRPr lang="en-GB"/>
          </a:p>
        </p:txBody>
      </p:sp>
    </p:spTree>
    <p:extLst>
      <p:ext uri="{BB962C8B-B14F-4D97-AF65-F5344CB8AC3E}">
        <p14:creationId xmlns:p14="http://schemas.microsoft.com/office/powerpoint/2010/main" val="706757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cukeragency.com/blog/2020/11/10/are-you-including-enough-diversity-your-marketing/" TargetMode="External"/><Relationship Id="rId2" Type="http://schemas.openxmlformats.org/officeDocument/2006/relationships/slide" Target="../slides/slide38.xml"/><Relationship Id="rId1" Type="http://schemas.openxmlformats.org/officeDocument/2006/relationships/notesMaster" Target="../notesMasters/notesMaster1.xml"/><Relationship Id="rId5" Type="http://schemas.openxmlformats.org/officeDocument/2006/relationships/hyperlink" Target="https://adage.com/article/facebooky/how-build-more-inclusive-world-through-advertising/2352996" TargetMode="External"/><Relationship Id="rId4" Type="http://schemas.openxmlformats.org/officeDocument/2006/relationships/hyperlink" Target="https://www.forbes.com/sites/soniathompson/2020/02/05/data-shows-consumers-want-diversity-in-marketing-why-many-brands-struggle-to-get-it-right-and-how-to-fix/?sh=7424398932f5" TargetMode="Externa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www.legislation.gov.uk/ukpga/2018/12/contents/enacted"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FD9118D-7045-40F2-8D70-BB22CC582F43}" type="slidenum">
              <a:rPr lang="en-GB" smtClean="0"/>
              <a:t>1</a:t>
            </a:fld>
            <a:endParaRPr lang="en-GB"/>
          </a:p>
        </p:txBody>
      </p:sp>
    </p:spTree>
    <p:extLst>
      <p:ext uri="{BB962C8B-B14F-4D97-AF65-F5344CB8AC3E}">
        <p14:creationId xmlns:p14="http://schemas.microsoft.com/office/powerpoint/2010/main" val="3989195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 we think about Birmingham what images come into our minds?</a:t>
            </a:r>
          </a:p>
          <a:p>
            <a:endParaRPr lang="en-GB" dirty="0"/>
          </a:p>
          <a:p>
            <a:r>
              <a:rPr lang="en-GB" dirty="0"/>
              <a:t>All these images are in Birmingham. The city centre (very grey, not much green just one tree if you look closely), Brindley Place canals, </a:t>
            </a:r>
            <a:r>
              <a:rPr lang="en-GB" dirty="0" err="1"/>
              <a:t>Sarehole</a:t>
            </a:r>
            <a:r>
              <a:rPr lang="en-GB" dirty="0"/>
              <a:t> Mill Museum and ponies in Sutton Park LNR.</a:t>
            </a:r>
          </a:p>
        </p:txBody>
      </p:sp>
      <p:sp>
        <p:nvSpPr>
          <p:cNvPr id="4" name="Slide Number Placeholder 3"/>
          <p:cNvSpPr>
            <a:spLocks noGrp="1"/>
          </p:cNvSpPr>
          <p:nvPr>
            <p:ph type="sldNum" sz="quarter" idx="5"/>
          </p:nvPr>
        </p:nvSpPr>
        <p:spPr/>
        <p:txBody>
          <a:bodyPr/>
          <a:lstStyle/>
          <a:p>
            <a:fld id="{B3E06A9C-740E-49F3-A67C-896586AF5837}" type="slidenum">
              <a:rPr lang="en-GB" smtClean="0"/>
              <a:t>5</a:t>
            </a:fld>
            <a:endParaRPr lang="en-GB"/>
          </a:p>
        </p:txBody>
      </p:sp>
    </p:spTree>
    <p:extLst>
      <p:ext uri="{BB962C8B-B14F-4D97-AF65-F5344CB8AC3E}">
        <p14:creationId xmlns:p14="http://schemas.microsoft.com/office/powerpoint/2010/main" val="3283057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baseline="0" dirty="0"/>
              <a:t>Over thirty years ago, at the Rio Summit in 1992, the world formally recognised how important the environment, biodiversity and sustainability would be as a new framework for 21st century living. Sustainability has three pillars, </a:t>
            </a:r>
            <a:r>
              <a:rPr lang="en-GB" b="1" i="0" baseline="0" dirty="0"/>
              <a:t>economical, ecological and social</a:t>
            </a:r>
            <a:r>
              <a:rPr lang="en-GB" b="0" i="0" baseline="0" dirty="0"/>
              <a:t>. Without all three being balanced, it will not 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baseline="0" dirty="0"/>
              <a:t>Over the intervening 30 years Birmingham has undergone a significant transformation rebuilding its city centre and creating a vibrant economy. (Economic and Social)</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baseline="0" dirty="0"/>
              <a:t>In 2019 we started out by deciding that </a:t>
            </a:r>
            <a:r>
              <a:rPr lang="en-GB" dirty="0"/>
              <a:t>o</a:t>
            </a:r>
            <a:r>
              <a:rPr lang="en-GB" b="0" i="0" baseline="0" dirty="0"/>
              <a:t>ver the next 30 years Birmingham </a:t>
            </a:r>
            <a:r>
              <a:rPr lang="en-GB" dirty="0"/>
              <a:t>would </a:t>
            </a:r>
            <a:r>
              <a:rPr lang="en-GB" b="0" i="0" baseline="0" dirty="0"/>
              <a:t>deliver its plan for the design, management and use of green infrastructure </a:t>
            </a:r>
            <a:r>
              <a:rPr lang="en-GB" dirty="0"/>
              <a:t>by</a:t>
            </a:r>
            <a:r>
              <a:rPr lang="en-GB" b="0" i="0" baseline="0" dirty="0"/>
              <a:t> creating </a:t>
            </a:r>
            <a:r>
              <a:rPr lang="en-GB" dirty="0"/>
              <a:t>a c</a:t>
            </a:r>
            <a:r>
              <a:rPr lang="en-GB" b="0" i="0" baseline="0" dirty="0"/>
              <a:t>ity of n</a:t>
            </a:r>
            <a:r>
              <a:rPr lang="en-GB" dirty="0"/>
              <a:t>ature. (Ecological) This will help to create the balance for a sustainable city.</a:t>
            </a:r>
            <a:endParaRPr lang="en-US" dirty="0"/>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6</a:t>
            </a:fld>
            <a:endParaRPr lang="en-GB"/>
          </a:p>
        </p:txBody>
      </p:sp>
    </p:spTree>
    <p:extLst>
      <p:ext uri="{BB962C8B-B14F-4D97-AF65-F5344CB8AC3E}">
        <p14:creationId xmlns:p14="http://schemas.microsoft.com/office/powerpoint/2010/main" val="4243318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lots of different plan, policy and project names that we use when talking about the City of Nature.</a:t>
            </a:r>
          </a:p>
          <a:p>
            <a:endParaRPr lang="en-GB" dirty="0"/>
          </a:p>
          <a:p>
            <a:pPr>
              <a:lnSpc>
                <a:spcPct val="90000"/>
              </a:lnSpc>
              <a:spcAft>
                <a:spcPts val="600"/>
              </a:spcAft>
            </a:pPr>
            <a:r>
              <a:rPr lang="en-GB" dirty="0"/>
              <a:t>We started in 2018 with a vision for a more balanced sustainable plan for Birmingham. </a:t>
            </a:r>
            <a:r>
              <a:rPr lang="en-US" sz="1200" b="0" i="0" u="none" strike="noStrike" baseline="0" dirty="0"/>
              <a:t>This became the </a:t>
            </a:r>
            <a:r>
              <a:rPr lang="en-US" sz="1200" b="1" i="0" u="none" strike="noStrike" baseline="0" dirty="0"/>
              <a:t>Our Future City Plan (OFCP) 2040 </a:t>
            </a:r>
            <a:r>
              <a:rPr lang="en-US" sz="1200" b="0" i="0" u="none" strike="noStrike" baseline="0" dirty="0"/>
              <a:t>‘Shaping This City Together’ </a:t>
            </a:r>
          </a:p>
          <a:p>
            <a:pPr>
              <a:lnSpc>
                <a:spcPct val="90000"/>
              </a:lnSpc>
              <a:spcAft>
                <a:spcPts val="600"/>
              </a:spcAft>
            </a:pPr>
            <a:r>
              <a:rPr lang="en-US" sz="1200" b="0" i="0" u="none" strike="noStrike" baseline="0" dirty="0"/>
              <a:t>This </a:t>
            </a:r>
            <a:r>
              <a:rPr lang="en-US" sz="1200" dirty="0"/>
              <a:t>v</a:t>
            </a:r>
            <a:r>
              <a:rPr lang="en-US" sz="1200" b="0" i="0" u="none" strike="noStrike" baseline="0" dirty="0"/>
              <a:t>ision document introduced a new approach to strategy and plan making based on a shared and inclusive vision</a:t>
            </a:r>
            <a:r>
              <a:rPr lang="en-US" sz="1200" dirty="0"/>
              <a:t> </a:t>
            </a:r>
            <a:r>
              <a:rPr lang="en-US" sz="1200" b="0" i="0" u="none" strike="noStrike" baseline="0" dirty="0"/>
              <a:t>for Birmingham’s central region. </a:t>
            </a:r>
          </a:p>
          <a:p>
            <a:pPr>
              <a:lnSpc>
                <a:spcPct val="90000"/>
              </a:lnSpc>
              <a:spcAft>
                <a:spcPts val="600"/>
              </a:spcAft>
            </a:pPr>
            <a:endParaRPr lang="en-US" sz="1200" b="0" i="0" u="none" strike="noStrike" baseline="0" dirty="0"/>
          </a:p>
          <a:p>
            <a:pPr>
              <a:lnSpc>
                <a:spcPct val="90000"/>
              </a:lnSpc>
              <a:spcAft>
                <a:spcPts val="600"/>
              </a:spcAft>
            </a:pPr>
            <a:r>
              <a:rPr lang="en-US" sz="1200" b="0" i="0" u="none" strike="noStrike" baseline="0" dirty="0"/>
              <a:t>In 2019 The councils Green City Manager – Nick Grayson but together a bid to apply for funding from the Future Park Accelerator (FPA) Project. He called the Birmingham Project – Naturally Birmingham. The project was funded by Heritage Lottery and supported by National Trust,</a:t>
            </a:r>
            <a:r>
              <a:rPr lang="en-US" sz="1200" b="0" dirty="0"/>
              <a:t> which took two years to develop</a:t>
            </a:r>
            <a:r>
              <a:rPr lang="en-US" sz="1200" i="0" u="none" strike="noStrike" baseline="0" dirty="0"/>
              <a:t> a plan for the whole city building on the original OFCP vision</a:t>
            </a:r>
            <a:r>
              <a:rPr lang="en-US" sz="1200" dirty="0"/>
              <a:t> for just the central region of Birmingham. This project would take two years to build on the vision for central Birmingham and make it deliverable for the whole city.</a:t>
            </a:r>
          </a:p>
          <a:p>
            <a:pPr>
              <a:lnSpc>
                <a:spcPct val="90000"/>
              </a:lnSpc>
              <a:spcAft>
                <a:spcPts val="600"/>
              </a:spcAft>
            </a:pPr>
            <a:endParaRPr lang="en-US" sz="1200" b="0" i="0" u="none" strike="noStrike" baseline="0" dirty="0"/>
          </a:p>
          <a:p>
            <a:pPr marL="0" marR="0" lvl="0" indent="0" algn="l" defTabSz="914400" rtl="0" eaLnBrk="1" fontAlgn="auto" latinLnBrk="0" hangingPunct="1">
              <a:lnSpc>
                <a:spcPct val="90000"/>
              </a:lnSpc>
              <a:spcBef>
                <a:spcPts val="0"/>
              </a:spcBef>
              <a:spcAft>
                <a:spcPts val="600"/>
              </a:spcAft>
              <a:buClrTx/>
              <a:buSzTx/>
              <a:buFontTx/>
              <a:buNone/>
              <a:tabLst/>
              <a:defRPr/>
            </a:pPr>
            <a:r>
              <a:rPr lang="en-US" sz="1200" dirty="0"/>
              <a:t>In February 2022, the City of Nature Plan was agreed and adopted by Birmingham City Council as the Green Infrastructure Strategy. This </a:t>
            </a:r>
            <a:r>
              <a:rPr lang="en-US" sz="1200" i="0" u="none" strike="noStrike" baseline="0" dirty="0"/>
              <a:t>documents</a:t>
            </a:r>
            <a:r>
              <a:rPr lang="en-US" sz="1200" dirty="0"/>
              <a:t> the why, what, when and who of how the vision would get delivered across the whole city.</a:t>
            </a:r>
            <a:endParaRPr lang="en-US" sz="1200" i="0" u="none" strike="noStrike" baseline="0" dirty="0"/>
          </a:p>
          <a:p>
            <a:pPr>
              <a:lnSpc>
                <a:spcPct val="90000"/>
              </a:lnSpc>
              <a:spcAft>
                <a:spcPts val="600"/>
              </a:spcAft>
            </a:pPr>
            <a:endParaRPr lang="en-US" sz="1200" b="0" i="0" u="none" strike="noStrike" baseline="0" dirty="0"/>
          </a:p>
          <a:p>
            <a:pPr>
              <a:lnSpc>
                <a:spcPct val="90000"/>
              </a:lnSpc>
              <a:spcAft>
                <a:spcPts val="600"/>
              </a:spcAft>
            </a:pPr>
            <a:r>
              <a:rPr lang="en-US" sz="1200" b="0" i="0" u="none" strike="noStrike" baseline="0" dirty="0"/>
              <a:t>In 2023 - The City of Nature Programme </a:t>
            </a:r>
            <a:r>
              <a:rPr lang="en-US" sz="1200" b="0" dirty="0"/>
              <a:t>and City of Nature Alliance of organisations pilot was developed</a:t>
            </a:r>
            <a:r>
              <a:rPr lang="en-US" sz="1200" b="1" i="0" u="none" strike="noStrike" baseline="0" dirty="0"/>
              <a:t>. </a:t>
            </a:r>
            <a:r>
              <a:rPr lang="en-US" sz="1200" dirty="0"/>
              <a:t>This project was about</a:t>
            </a:r>
            <a:r>
              <a:rPr lang="en-US" sz="1200" b="0" i="0" u="none" strike="noStrike" baseline="0" dirty="0"/>
              <a:t> increasing </a:t>
            </a:r>
            <a:r>
              <a:rPr lang="en-US" sz="1200" dirty="0"/>
              <a:t>knowledge about exactly </a:t>
            </a:r>
            <a:r>
              <a:rPr lang="en-US" sz="1200" b="0" i="0" u="none" strike="noStrike" baseline="0" dirty="0"/>
              <a:t>what needs to happen at site level, what it will cost and what else we still need to know, for the actions in the plan </a:t>
            </a:r>
            <a:r>
              <a:rPr lang="en-US" sz="1200" dirty="0"/>
              <a:t>to </a:t>
            </a:r>
            <a:r>
              <a:rPr lang="en-US" sz="1200" b="0" i="0" u="none" strike="noStrike" baseline="0" dirty="0"/>
              <a:t>be delivered on the ground.</a:t>
            </a:r>
          </a:p>
          <a:p>
            <a:pPr>
              <a:lnSpc>
                <a:spcPct val="90000"/>
              </a:lnSpc>
              <a:spcAft>
                <a:spcPts val="600"/>
              </a:spcAft>
            </a:pPr>
            <a:endParaRPr lang="en-US" sz="1200" b="0" i="0" u="none" strike="noStrike" baseline="0" dirty="0"/>
          </a:p>
          <a:p>
            <a:pPr>
              <a:lnSpc>
                <a:spcPct val="90000"/>
              </a:lnSpc>
              <a:spcAft>
                <a:spcPts val="600"/>
              </a:spcAft>
            </a:pPr>
            <a:r>
              <a:rPr lang="en-US" sz="1200" b="1" i="0" u="none" strike="noStrike" baseline="0" dirty="0"/>
              <a:t>2024 - The Urban Nature Development Project, Urban Forest Accelerator and Green Champions Programme</a:t>
            </a:r>
          </a:p>
          <a:p>
            <a:pPr>
              <a:lnSpc>
                <a:spcPct val="90000"/>
              </a:lnSpc>
              <a:spcAft>
                <a:spcPts val="600"/>
              </a:spcAft>
            </a:pPr>
            <a:r>
              <a:rPr lang="en-US" sz="1200" dirty="0"/>
              <a:t>This</a:t>
            </a:r>
            <a:r>
              <a:rPr lang="en-US" sz="1200" b="1" dirty="0"/>
              <a:t> </a:t>
            </a:r>
            <a:r>
              <a:rPr lang="en-US" sz="1200" b="0" i="0" u="none" strike="noStrike" baseline="0" dirty="0"/>
              <a:t>is the first implementation of the City of Nature Plan across multiple wards</a:t>
            </a:r>
            <a:r>
              <a:rPr lang="en-US" sz="1200" dirty="0"/>
              <a:t>.</a:t>
            </a:r>
            <a:endParaRPr lang="en-US" sz="1200" b="0" i="0" u="none" strike="noStrike" baseline="0" dirty="0"/>
          </a:p>
          <a:p>
            <a:pPr>
              <a:lnSpc>
                <a:spcPct val="90000"/>
              </a:lnSpc>
              <a:spcAft>
                <a:spcPts val="600"/>
              </a:spcAft>
            </a:pPr>
            <a:endParaRPr lang="en-US" sz="1200" b="0" i="0" u="none" strike="noStrike" baseline="0" dirty="0"/>
          </a:p>
          <a:p>
            <a:pPr>
              <a:lnSpc>
                <a:spcPct val="90000"/>
              </a:lnSpc>
              <a:spcAft>
                <a:spcPts val="600"/>
              </a:spcAft>
            </a:pPr>
            <a:endParaRPr lang="en-US" sz="1200" b="0" i="0" u="none" strike="noStrike" baseline="0" dirty="0"/>
          </a:p>
          <a:p>
            <a:pPr>
              <a:lnSpc>
                <a:spcPct val="90000"/>
              </a:lnSpc>
              <a:spcAft>
                <a:spcPts val="600"/>
              </a:spcAft>
            </a:pPr>
            <a:endParaRPr lang="en-US" sz="1200" b="0" i="0" u="none" strike="noStrike" baseline="0" dirty="0"/>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7</a:t>
            </a:fld>
            <a:endParaRPr lang="en-GB"/>
          </a:p>
        </p:txBody>
      </p:sp>
    </p:spTree>
    <p:extLst>
      <p:ext uri="{BB962C8B-B14F-4D97-AF65-F5344CB8AC3E}">
        <p14:creationId xmlns:p14="http://schemas.microsoft.com/office/powerpoint/2010/main" val="10103223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the start of the Naturally Birmingham project, we looked at the councils' priorities for the city: Health, Housing, Children and Young People and Jobs and Skills. </a:t>
            </a:r>
          </a:p>
          <a:p>
            <a:endParaRPr lang="en-GB" dirty="0"/>
          </a:p>
          <a:p>
            <a:r>
              <a:rPr lang="en-GB" dirty="0"/>
              <a:t>We added the environment to this list of priorities and set about showing why the environment was so important, in fact vital, to tackling the other 4 existing priorities.</a:t>
            </a:r>
          </a:p>
        </p:txBody>
      </p:sp>
      <p:sp>
        <p:nvSpPr>
          <p:cNvPr id="4" name="Slide Number Placeholder 3"/>
          <p:cNvSpPr>
            <a:spLocks noGrp="1"/>
          </p:cNvSpPr>
          <p:nvPr>
            <p:ph type="sldNum" sz="quarter" idx="5"/>
          </p:nvPr>
        </p:nvSpPr>
        <p:spPr/>
        <p:txBody>
          <a:bodyPr/>
          <a:lstStyle/>
          <a:p>
            <a:fld id="{B3E06A9C-740E-49F3-A67C-896586AF5837}" type="slidenum">
              <a:rPr lang="en-GB" smtClean="0"/>
              <a:t>8</a:t>
            </a:fld>
            <a:endParaRPr lang="en-GB"/>
          </a:p>
        </p:txBody>
      </p:sp>
    </p:spTree>
    <p:extLst>
      <p:ext uri="{BB962C8B-B14F-4D97-AF65-F5344CB8AC3E}">
        <p14:creationId xmlns:p14="http://schemas.microsoft.com/office/powerpoint/2010/main" val="3587338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Eventually we would develop five themes for the basis of the City of Nature, but we started by thinking about funding (money), involving people at every stage and communicating about this.</a:t>
            </a:r>
          </a:p>
        </p:txBody>
      </p:sp>
      <p:sp>
        <p:nvSpPr>
          <p:cNvPr id="4" name="Slide Number Placeholder 3"/>
          <p:cNvSpPr>
            <a:spLocks noGrp="1"/>
          </p:cNvSpPr>
          <p:nvPr>
            <p:ph type="sldNum" sz="quarter" idx="5"/>
          </p:nvPr>
        </p:nvSpPr>
        <p:spPr/>
        <p:txBody>
          <a:bodyPr/>
          <a:lstStyle/>
          <a:p>
            <a:fld id="{B3E06A9C-740E-49F3-A67C-896586AF5837}" type="slidenum">
              <a:rPr lang="en-GB" smtClean="0"/>
              <a:t>9</a:t>
            </a:fld>
            <a:endParaRPr lang="en-GB"/>
          </a:p>
        </p:txBody>
      </p:sp>
    </p:spTree>
    <p:extLst>
      <p:ext uri="{BB962C8B-B14F-4D97-AF65-F5344CB8AC3E}">
        <p14:creationId xmlns:p14="http://schemas.microsoft.com/office/powerpoint/2010/main" val="31027861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After many iterations we landed on five themes that made up a city of nature.</a:t>
            </a:r>
          </a:p>
          <a:p>
            <a:endParaRPr lang="en-GB" dirty="0"/>
          </a:p>
          <a:p>
            <a:r>
              <a:rPr lang="en-GB" dirty="0"/>
              <a:t>A city would need to deliver green infrastructure and services that are Fair, Healthy, Green, Involved and Valued – and – these would need to be </a:t>
            </a:r>
            <a:r>
              <a:rPr lang="en-GB" u="sng" dirty="0"/>
              <a:t>delivered. </a:t>
            </a:r>
            <a:endParaRPr lang="en-GB" u="none" dirty="0"/>
          </a:p>
          <a:p>
            <a:endParaRPr lang="en-GB" u="none" dirty="0"/>
          </a:p>
          <a:p>
            <a:r>
              <a:rPr lang="en-GB" u="none" dirty="0"/>
              <a:t>Without delivery it would remain just a plan rather than a transformation process.</a:t>
            </a:r>
          </a:p>
          <a:p>
            <a:endParaRPr lang="en-GB" u="none" dirty="0"/>
          </a:p>
          <a:p>
            <a:r>
              <a:rPr lang="en-GB" u="none" dirty="0"/>
              <a:t>All the themes are interrelated and interdependent. You will see this translate in each section.</a:t>
            </a:r>
            <a:endParaRPr lang="en-GB" u="sng" dirty="0"/>
          </a:p>
        </p:txBody>
      </p:sp>
      <p:sp>
        <p:nvSpPr>
          <p:cNvPr id="4" name="Slide Number Placeholder 3"/>
          <p:cNvSpPr>
            <a:spLocks noGrp="1"/>
          </p:cNvSpPr>
          <p:nvPr>
            <p:ph type="sldNum" sz="quarter" idx="5"/>
          </p:nvPr>
        </p:nvSpPr>
        <p:spPr/>
        <p:txBody>
          <a:bodyPr/>
          <a:lstStyle/>
          <a:p>
            <a:fld id="{B3E06A9C-740E-49F3-A67C-896586AF5837}" type="slidenum">
              <a:rPr lang="en-GB" smtClean="0"/>
              <a:t>10</a:t>
            </a:fld>
            <a:endParaRPr lang="en-GB"/>
          </a:p>
        </p:txBody>
      </p:sp>
    </p:spTree>
    <p:extLst>
      <p:ext uri="{BB962C8B-B14F-4D97-AF65-F5344CB8AC3E}">
        <p14:creationId xmlns:p14="http://schemas.microsoft.com/office/powerpoint/2010/main" val="4277057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A Fair City – is one that has Environmental justice is at the heart.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Environmental Justice is defined as the </a:t>
            </a:r>
            <a:r>
              <a:rPr lang="en-GB" sz="1200" u="sng" dirty="0"/>
              <a:t>fair treatment </a:t>
            </a:r>
            <a:r>
              <a:rPr lang="en-GB" sz="1200" dirty="0"/>
              <a:t>and </a:t>
            </a:r>
            <a:r>
              <a:rPr lang="en-GB" sz="1200" u="sng" dirty="0"/>
              <a:t>meaningful involvement </a:t>
            </a:r>
            <a:r>
              <a:rPr lang="en-GB" sz="1200" dirty="0"/>
              <a:t>of all people regardless of race, colour, national origin, or income, with respect to the development, implementation and enforcement of environmental laws, regulations, and policies.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Measuring Environmental Justice in Birmingham The Birmingham Future Parks Accelerator Project has looked at how other cities around the world have responded to this issue of unequal access to green space; and is the first UK local authority to develop a measurement tool for Environmental Justice; based on the existing Indices of Multiple Deprivation. </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11</a:t>
            </a:fld>
            <a:endParaRPr lang="en-GB"/>
          </a:p>
        </p:txBody>
      </p:sp>
    </p:spTree>
    <p:extLst>
      <p:ext uri="{BB962C8B-B14F-4D97-AF65-F5344CB8AC3E}">
        <p14:creationId xmlns:p14="http://schemas.microsoft.com/office/powerpoint/2010/main" val="1045673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 12 months: 2022 -2023 We trialled this approach first in 5 open spaces in Bordesley and Highgate Ward to ensure it is working well before taking it elsewhere. </a:t>
            </a:r>
          </a:p>
          <a:p>
            <a:endParaRPr lang="en-GB" dirty="0"/>
          </a:p>
          <a:p>
            <a:r>
              <a:rPr lang="en-GB" dirty="0"/>
              <a:t>First five years: 2022 to 2027 </a:t>
            </a:r>
          </a:p>
          <a:p>
            <a:endParaRPr lang="en-GB" dirty="0"/>
          </a:p>
          <a:p>
            <a:r>
              <a:rPr lang="en-GB" dirty="0"/>
              <a:t>We are using the findings from the Bordesley and Highgate pilot to bring together council departments and community organisations to focus upon the green spaces in another 5 wards: </a:t>
            </a:r>
          </a:p>
          <a:p>
            <a:r>
              <a:rPr lang="en-GB" dirty="0"/>
              <a:t>• Balsall Heath West. </a:t>
            </a:r>
          </a:p>
          <a:p>
            <a:r>
              <a:rPr lang="en-GB" dirty="0"/>
              <a:t>• Nechells. </a:t>
            </a:r>
          </a:p>
          <a:p>
            <a:r>
              <a:rPr lang="en-GB" dirty="0"/>
              <a:t>• Gravelly Hill. </a:t>
            </a:r>
          </a:p>
          <a:p>
            <a:r>
              <a:rPr lang="en-GB" dirty="0"/>
              <a:t>• Pype Hayes. </a:t>
            </a:r>
          </a:p>
          <a:p>
            <a:r>
              <a:rPr lang="en-GB" dirty="0"/>
              <a:t>• Castle Vale. </a:t>
            </a:r>
          </a:p>
          <a:p>
            <a:r>
              <a:rPr lang="en-GB" dirty="0"/>
              <a:t>3 of these wards - Balsall Heath West, Nechells and Castle Vale are in the top 5 areas of most need of environmental justice; the other two are geographical neighbours making a central north-south spine of the city. </a:t>
            </a:r>
          </a:p>
          <a:p>
            <a:endParaRPr lang="en-GB" dirty="0"/>
          </a:p>
          <a:p>
            <a:r>
              <a:rPr lang="en-GB" dirty="0"/>
              <a:t>Years 6 to 10: 2028 - 2032 This will be followed by 8 more red wards: </a:t>
            </a:r>
          </a:p>
          <a:p>
            <a:r>
              <a:rPr lang="en-GB" dirty="0"/>
              <a:t>• Alum Rock. </a:t>
            </a:r>
          </a:p>
          <a:p>
            <a:r>
              <a:rPr lang="en-GB" dirty="0"/>
              <a:t>• Aston. </a:t>
            </a:r>
          </a:p>
          <a:p>
            <a:r>
              <a:rPr lang="en-GB" dirty="0"/>
              <a:t>• Birchfield.</a:t>
            </a:r>
          </a:p>
          <a:p>
            <a:r>
              <a:rPr lang="en-GB" dirty="0"/>
              <a:t>Bordesley Green. </a:t>
            </a:r>
          </a:p>
          <a:p>
            <a:r>
              <a:rPr lang="en-GB" dirty="0"/>
              <a:t>• Heartlands. </a:t>
            </a:r>
          </a:p>
          <a:p>
            <a:r>
              <a:rPr lang="en-GB" dirty="0"/>
              <a:t>• </a:t>
            </a:r>
            <a:r>
              <a:rPr lang="en-GB" dirty="0" err="1"/>
              <a:t>Lozells</a:t>
            </a:r>
            <a:r>
              <a:rPr lang="en-GB" dirty="0"/>
              <a:t>. </a:t>
            </a:r>
          </a:p>
          <a:p>
            <a:r>
              <a:rPr lang="en-GB" dirty="0"/>
              <a:t>• Newtown. </a:t>
            </a:r>
          </a:p>
          <a:p>
            <a:r>
              <a:rPr lang="en-GB" dirty="0"/>
              <a:t>• Sparkbrook and Balsall Heath East</a:t>
            </a:r>
          </a:p>
          <a:p>
            <a:endParaRPr lang="en-GB" dirty="0"/>
          </a:p>
          <a:p>
            <a:r>
              <a:rPr lang="en-GB" dirty="0"/>
              <a:t>Within the 25 years of the plan: by 2047 All our parks and green spaces will meet the Birmingham Future Parks Standard, with the 35 highest scoring wards forming a vital part of the city’s nature recovery network and therefore it’s response and resilience to climate change; ensuring our whole parks network moves from red to green. But the City of Nature outcomes don’t stop with the Birmingham Fair Parks Standard Audit process. </a:t>
            </a:r>
          </a:p>
          <a:p>
            <a:endParaRPr lang="en-GB" dirty="0"/>
          </a:p>
          <a:p>
            <a:r>
              <a:rPr lang="en-GB" dirty="0"/>
              <a:t>The City of Nature plan supports all green spaces throughout the 25 years to reach their full potential through the involvement of the local community to access resources that Birmingham City Council alone can no longer provide. For example, there is already substantive work planned along the South and East of Birmingham as part of the East Birmingham Inclusive Growth Strategy. </a:t>
            </a:r>
          </a:p>
          <a:p>
            <a:endParaRPr lang="en-GB" dirty="0"/>
          </a:p>
          <a:p>
            <a:r>
              <a:rPr lang="en-GB" dirty="0"/>
              <a:t>The Cole Valley is a key green corridor running through East and South Birmingham. It is identified within the Council’s Route to Zero and East Birmingham programmes as a focus for the improvement of the natural environment and as an active travel artery. </a:t>
            </a:r>
          </a:p>
          <a:p>
            <a:endParaRPr lang="en-GB" dirty="0"/>
          </a:p>
          <a:p>
            <a:r>
              <a:rPr lang="en-GB" dirty="0"/>
              <a:t>The Environment Agency has published a Vision for the Cole Valley Catchment in partnership with the Council and other stakeholders and this provides a useful starting point for planning the delivery of improvements to blue and green infrastructure. </a:t>
            </a:r>
          </a:p>
        </p:txBody>
      </p:sp>
      <p:sp>
        <p:nvSpPr>
          <p:cNvPr id="4" name="Slide Number Placeholder 3"/>
          <p:cNvSpPr>
            <a:spLocks noGrp="1"/>
          </p:cNvSpPr>
          <p:nvPr>
            <p:ph type="sldNum" sz="quarter" idx="5"/>
          </p:nvPr>
        </p:nvSpPr>
        <p:spPr/>
        <p:txBody>
          <a:bodyPr/>
          <a:lstStyle/>
          <a:p>
            <a:fld id="{B3E06A9C-740E-49F3-A67C-896586AF5837}" type="slidenum">
              <a:rPr lang="en-GB" smtClean="0"/>
              <a:t>12</a:t>
            </a:fld>
            <a:endParaRPr lang="en-GB"/>
          </a:p>
        </p:txBody>
      </p:sp>
    </p:spTree>
    <p:extLst>
      <p:ext uri="{BB962C8B-B14F-4D97-AF65-F5344CB8AC3E}">
        <p14:creationId xmlns:p14="http://schemas.microsoft.com/office/powerpoint/2010/main" val="13346992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dirty="0"/>
              <a:t>The value of parks, green spaces and nature is not just defined by numbers. </a:t>
            </a:r>
          </a:p>
          <a:p>
            <a:endParaRPr lang="en-GB" sz="1200" b="0" dirty="0"/>
          </a:p>
          <a:p>
            <a:r>
              <a:rPr lang="en-GB" sz="1200" b="0" dirty="0"/>
              <a:t>The health benefits of green spaces have been intuitively known by communities for a long period of time. In recent years there has been an explosion of evidence which comprehensively supports the idea that green spaces are integral for both our physical and mental health. </a:t>
            </a:r>
          </a:p>
          <a:p>
            <a:endParaRPr lang="en-GB" sz="1200" b="0" dirty="0"/>
          </a:p>
          <a:p>
            <a:r>
              <a:rPr lang="en-GB" sz="1200" b="0" dirty="0"/>
              <a:t>Green space has been demonstrated to improve physical health in the following ways: </a:t>
            </a:r>
          </a:p>
          <a:p>
            <a:endParaRPr lang="en-GB" sz="1200" b="0" dirty="0"/>
          </a:p>
          <a:p>
            <a:r>
              <a:rPr lang="en-GB" sz="1200" b="0" dirty="0"/>
              <a:t>• Studies have shown that for children and young people access to green space helps regulate emotional and behavioural activity, specifically inattention and hyperactivity; encourages prosocial behaviour; and is the most significant factor to influence the reduction in childhood obesity. </a:t>
            </a:r>
          </a:p>
          <a:p>
            <a:endParaRPr lang="en-GB" sz="1200" b="0" dirty="0"/>
          </a:p>
          <a:p>
            <a:r>
              <a:rPr lang="en-GB" sz="1200" b="0" dirty="0"/>
              <a:t>• For adults, access to green space brings significant benefits in terms of reducing the likelihood of cardiovascular diseases, type two diabetes, hip fractures, bowel, and breast cancers. </a:t>
            </a:r>
          </a:p>
          <a:p>
            <a:endParaRPr lang="en-GB" sz="1200" b="0" dirty="0"/>
          </a:p>
          <a:p>
            <a:r>
              <a:rPr lang="en-GB" sz="1200" b="0" dirty="0"/>
              <a:t>Older adults also benefit from reduction in levels of obesity, numbers of fractures and reduced death from cardiovascular diseases. </a:t>
            </a:r>
          </a:p>
          <a:p>
            <a:endParaRPr lang="en-GB" sz="1200" b="0" dirty="0"/>
          </a:p>
          <a:p>
            <a:r>
              <a:rPr lang="en-GB" sz="1200" b="0" dirty="0"/>
              <a:t>• Access to green space can also bring significant benefits in terms of mental health with evidence suggesting higher levels of life satisfaction; lower levels of self-reported stress; and lower levels of anxiety and depression. </a:t>
            </a:r>
          </a:p>
          <a:p>
            <a:endParaRPr lang="en-GB" sz="1200" b="0" dirty="0"/>
          </a:p>
          <a:p>
            <a:r>
              <a:rPr lang="en-GB" sz="1200" b="0" dirty="0"/>
              <a:t>Healthy City outcomes: We will make sure every citizen in Birmingham can access green spaces to improve their health and wellbeing as part of the foundations of a good life. </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13</a:t>
            </a:fld>
            <a:endParaRPr lang="en-GB"/>
          </a:p>
        </p:txBody>
      </p:sp>
    </p:spTree>
    <p:extLst>
      <p:ext uri="{BB962C8B-B14F-4D97-AF65-F5344CB8AC3E}">
        <p14:creationId xmlns:p14="http://schemas.microsoft.com/office/powerpoint/2010/main" val="15366579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dirty="0"/>
              <a:t>A Green City is one where nature is recognised as integral to wider decision and plan making; and where green spaces, nature and the environment are protected, maintained, and sustainably managed.</a:t>
            </a:r>
          </a:p>
          <a:p>
            <a:endParaRPr lang="en-GB" sz="1200" b="0" dirty="0"/>
          </a:p>
          <a:p>
            <a:r>
              <a:rPr lang="en-GB" sz="1200" b="0" dirty="0"/>
              <a:t>The City of Nature Plan will address one of the themes prioritised England’s 25 Year Environment Plan: “Support the delivery of the national Nature Recovery Network, with its focus on enhancing landscapes; improving connectivity between wildlife rich places; climate resilience; protection of existing natural environments and supporting access to nature for health and well-being.” </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14</a:t>
            </a:fld>
            <a:endParaRPr lang="en-GB"/>
          </a:p>
        </p:txBody>
      </p:sp>
    </p:spTree>
    <p:extLst>
      <p:ext uri="{BB962C8B-B14F-4D97-AF65-F5344CB8AC3E}">
        <p14:creationId xmlns:p14="http://schemas.microsoft.com/office/powerpoint/2010/main" val="18697119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The City of Nature plan depends on everyone understanding the value of the connections within nature. We are part of those connections.</a:t>
            </a:r>
          </a:p>
          <a:p>
            <a:endParaRPr lang="en-GB" sz="1200" dirty="0"/>
          </a:p>
          <a:p>
            <a:r>
              <a:rPr lang="en-GB" sz="1200" dirty="0"/>
              <a:t>One of the greatest challenges facing the long-term maintenance and recovery of the natural environment and parks and green spaces, is the issue of funding. </a:t>
            </a:r>
          </a:p>
          <a:p>
            <a:endParaRPr lang="en-GB" sz="1200" dirty="0"/>
          </a:p>
          <a:p>
            <a:r>
              <a:rPr lang="en-GB" sz="1200" dirty="0"/>
              <a:t>The 2016-17 Parliamentary Inquiry ‘The Future of Public Parks’ found that the value of parks and green spaces was well documented but not well understood; so not fully protected in policy. </a:t>
            </a:r>
          </a:p>
          <a:p>
            <a:endParaRPr lang="en-GB" sz="1200" dirty="0"/>
          </a:p>
          <a:p>
            <a:r>
              <a:rPr lang="en-GB" sz="1200" dirty="0"/>
              <a:t>The inquiry found that as a non-statutory service parks and green spaces  have often been seen as non-essential services and have suffered disproportionately with budgets reductions imposed following the 2008 global financial crisis and subsequent austerity measures. In most recent times this has slowed but not stopped.</a:t>
            </a:r>
          </a:p>
          <a:p>
            <a:endParaRPr lang="en-GB" sz="1200" dirty="0"/>
          </a:p>
          <a:p>
            <a:r>
              <a:rPr lang="en-GB" sz="1200" dirty="0"/>
              <a:t>Historically the economic model adopted by all cities has been a linear one resulting in the maintenance of parks being registered as nothing but a cost; with their value not being captured. </a:t>
            </a:r>
          </a:p>
          <a:p>
            <a:endParaRPr lang="en-GB" sz="1200" dirty="0"/>
          </a:p>
          <a:p>
            <a:r>
              <a:rPr lang="en-GB" sz="1200" dirty="0"/>
              <a:t>The City of Nature plan moves away from that model towards a circular economy one, that better fits how the city will need to meet its twin challenges of levelling-up and climate change. </a:t>
            </a:r>
          </a:p>
          <a:p>
            <a:endParaRPr lang="en-GB" sz="1200" dirty="0"/>
          </a:p>
          <a:p>
            <a:r>
              <a:rPr lang="en-GB" sz="1200" dirty="0"/>
              <a:t>In addition, the city will develop a </a:t>
            </a:r>
            <a:r>
              <a:rPr lang="en-GB" sz="1200" b="1" u="sng" dirty="0"/>
              <a:t>Sustainable Finance Framework</a:t>
            </a:r>
            <a:r>
              <a:rPr lang="en-GB" sz="1200" b="1" dirty="0"/>
              <a:t> </a:t>
            </a:r>
            <a:r>
              <a:rPr lang="en-GB" sz="1200" dirty="0"/>
              <a:t>with external green investors allowing for the long-term investment into the city’s blue and green infrastructure. </a:t>
            </a:r>
          </a:p>
          <a:p>
            <a:endParaRPr lang="en-GB" sz="1200" dirty="0"/>
          </a:p>
          <a:p>
            <a:r>
              <a:rPr lang="en-GB" sz="1200" dirty="0"/>
              <a:t>This will help the city realise the true value of the natural environment as captured in the latest </a:t>
            </a:r>
            <a:r>
              <a:rPr lang="en-GB" sz="1200" b="1" u="sng" dirty="0"/>
              <a:t>Natural Capital Account </a:t>
            </a:r>
            <a:r>
              <a:rPr lang="en-GB" sz="1200" dirty="0"/>
              <a:t>which values the city’s future (after 25 years) potential green estate (if all the actions in the City of Nature Plan were delivered) as £14.93 billion. </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15</a:t>
            </a:fld>
            <a:endParaRPr lang="en-GB"/>
          </a:p>
        </p:txBody>
      </p:sp>
    </p:spTree>
    <p:extLst>
      <p:ext uri="{BB962C8B-B14F-4D97-AF65-F5344CB8AC3E}">
        <p14:creationId xmlns:p14="http://schemas.microsoft.com/office/powerpoint/2010/main" val="36573572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dirty="0"/>
              <a:t>The City of Nature Plan was Co-created with as many people as possible for the project, the process tried to support involvement rather than just engagement or consultation.</a:t>
            </a:r>
          </a:p>
          <a:p>
            <a:endParaRPr lang="en-GB" sz="1200" b="0" dirty="0"/>
          </a:p>
          <a:p>
            <a:r>
              <a:rPr lang="en-GB" sz="1200" b="0" dirty="0"/>
              <a:t>Continuing to involve citizens throughout the delivery of actions in the City of Nature plan will mean that there is a greater understanding of the challenges the city faces and ensure local people have a voice in how their area is run. In the most deprived areas of England, people tend to have the poorest health and significantly less green space than wealthier areas. </a:t>
            </a:r>
          </a:p>
          <a:p>
            <a:endParaRPr lang="en-GB" sz="1200" b="0" dirty="0"/>
          </a:p>
          <a:p>
            <a:r>
              <a:rPr lang="en-GB" sz="1200" b="0" dirty="0"/>
              <a:t>Involving Council officers, other than just those in Street Scene, and their network of citizens from their associated service areas such as Planning, Public Health, Highways, Neighbourhoods and Jobs and Skills will result in the delivery of appropriate housing, better health outcomes, places for children to learn and play and a sense of pride of our citizens in their local area and in Birmingham as a whole. </a:t>
            </a:r>
          </a:p>
          <a:p>
            <a:endParaRPr lang="en-GB" sz="1200" b="0" dirty="0"/>
          </a:p>
          <a:p>
            <a:r>
              <a:rPr lang="en-GB" sz="1200" b="0" dirty="0"/>
              <a:t>The number of people who spend little or no time in natural spaces is too high. </a:t>
            </a:r>
          </a:p>
          <a:p>
            <a:endParaRPr lang="en-GB" sz="1200" b="0" dirty="0"/>
          </a:p>
          <a:p>
            <a:r>
              <a:rPr lang="en-GB" sz="1200" b="0" dirty="0"/>
              <a:t>Recent data from the Monitor of Engagement with the Natural Environment survey tells us that some 12% of children do not visit the natural environment each year. Playing and learning outside is a fundamental part of childhood, and helps children grow up healthy. Some children are lucky enough to have a family garden; others will not, and it is important that we find other ways to give them better access to the great outdoors. We know that regular contact with green spaces, such as the local park, lake, or playground, can have a beneficial impact on children’s physical and mental health.</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16</a:t>
            </a:fld>
            <a:endParaRPr lang="en-GB"/>
          </a:p>
        </p:txBody>
      </p:sp>
    </p:spTree>
    <p:extLst>
      <p:ext uri="{BB962C8B-B14F-4D97-AF65-F5344CB8AC3E}">
        <p14:creationId xmlns:p14="http://schemas.microsoft.com/office/powerpoint/2010/main" val="6487252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Bordesley and Highgate Ward Delivery Framework Pilot The Alliance will help deliver the Bordesley and Highgate pilot project through the following actions: </a:t>
            </a:r>
          </a:p>
          <a:p>
            <a:endParaRPr lang="en-GB" dirty="0"/>
          </a:p>
          <a:p>
            <a:pPr marL="171450" indent="-171450">
              <a:buFont typeface="Arial" panose="020B0604020202020204" pitchFamily="34" charset="0"/>
              <a:buChar char="•"/>
            </a:pPr>
            <a:r>
              <a:rPr lang="en-GB" dirty="0"/>
              <a:t>Phase 2 Small grants of £2,000 x 5 Customer relation management development and procurement Creation of action plans for the remaining 5 wards as part of 2 and 3 </a:t>
            </a:r>
          </a:p>
          <a:p>
            <a:pPr marL="171450" indent="-171450">
              <a:buFont typeface="Arial" panose="020B0604020202020204" pitchFamily="34" charset="0"/>
              <a:buChar char="•"/>
            </a:pPr>
            <a:r>
              <a:rPr lang="en-GB" dirty="0"/>
              <a:t>Identify, engage, and involve at least 1 Green Champion for each of the 5 sites in Bordesley and Highgate ward (5 Green Champions). Green Champions are members of the community who will help deliver actions on site and or advocate for environmental justice and green spaces. They may be volunteers or professionals such as teachers who have a green focus. Training will be provided as appropriate.</a:t>
            </a:r>
          </a:p>
          <a:p>
            <a:pPr marL="171450" indent="-171450">
              <a:buFont typeface="Arial" panose="020B0604020202020204" pitchFamily="34" charset="0"/>
              <a:buChar char="•"/>
            </a:pPr>
            <a:r>
              <a:rPr lang="en-GB" dirty="0"/>
              <a:t>Community involvement activities with early years children and local schools, monthly activities. </a:t>
            </a:r>
          </a:p>
          <a:p>
            <a:pPr marL="171450" indent="-171450">
              <a:buFont typeface="Arial" panose="020B0604020202020204" pitchFamily="34" charset="0"/>
              <a:buChar char="•"/>
            </a:pPr>
            <a:r>
              <a:rPr lang="en-GB" dirty="0"/>
              <a:t>Community involvement activities for individuals and families offered in at least the 5 parks in Bordesley and Highgate ward, 2 occasions per month March to December 2022 on site, delivering activities including healthy parks, walks, exercise, and mental health mindfulness activities. </a:t>
            </a:r>
          </a:p>
          <a:p>
            <a:pPr marL="171450" indent="-171450">
              <a:buFont typeface="Arial" panose="020B0604020202020204" pitchFamily="34" charset="0"/>
              <a:buChar char="•"/>
            </a:pPr>
            <a:r>
              <a:rPr lang="en-GB" dirty="0"/>
              <a:t>Physical landscape improvements including wildflower areas and tree planting appropriate for each site - being developed through the action planning process.</a:t>
            </a:r>
          </a:p>
          <a:p>
            <a:pPr marL="0" indent="0">
              <a:buFont typeface="Arial" panose="020B0604020202020204" pitchFamily="34" charset="0"/>
              <a:buNone/>
            </a:pPr>
            <a:endParaRPr lang="en-GB" dirty="0"/>
          </a:p>
          <a:p>
            <a:pPr marL="0" indent="0">
              <a:buFont typeface="Arial" panose="020B0604020202020204" pitchFamily="34" charset="0"/>
              <a:buNone/>
            </a:pPr>
            <a:r>
              <a:rPr lang="en-GB" dirty="0"/>
              <a:t>Objectives for the Birmingham City of Nature (</a:t>
            </a:r>
            <a:r>
              <a:rPr lang="en-GB" dirty="0" err="1"/>
              <a:t>BCoN</a:t>
            </a:r>
            <a:r>
              <a:rPr lang="en-GB" dirty="0"/>
              <a:t>) Alliance: • Continue to identify organisations across Birmingham that deliver outcomes in line with the aims of the Our Future City Plan - City of Nature Vision and invite them to join the Alliance membership to help delivery of actions identified in the City of Nature Delivery Framework. • Establish and maintain a forum for </a:t>
            </a:r>
            <a:r>
              <a:rPr lang="en-GB" dirty="0" err="1"/>
              <a:t>BCoN</a:t>
            </a:r>
            <a:r>
              <a:rPr lang="en-GB" dirty="0"/>
              <a:t> Alliance members to come together, whether online or in person to contribute to decision making regarding action taken in each of the 6 red wards as identified in the 5 year plan. • Communicate information between </a:t>
            </a:r>
            <a:r>
              <a:rPr lang="en-GB" dirty="0" err="1"/>
              <a:t>BCoN</a:t>
            </a:r>
            <a:r>
              <a:rPr lang="en-GB" dirty="0"/>
              <a:t> members, communities, and other stakeholders. Nature • Maintain relationships with people interested/ involved with the City of Nature project, including but not limited to volunteers and may include teachers, police officers, local businesses. • Leading the development and implementation of a data management system. • Help deliver opportunities for volunteers to be involved in site development and management not already resourced. • Deliver educational establishment engagement not already resourced. • Deliver community engagement activities like Earth Stories. • Identify community leads (Green Champions), who are individuals willing to train to lead community activities on a voluntary basis. • Help to identify funding opportunities and investment to develop a sustainable funding model for the delivery framework including but not limited to, paying for assistance with bid writing for any established groups. • Delivery of actions required to bring parks up to Birmingham Fair Standard - even in areas that do not have established friends of groups</a:t>
            </a:r>
          </a:p>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17</a:t>
            </a:fld>
            <a:endParaRPr lang="en-GB"/>
          </a:p>
        </p:txBody>
      </p:sp>
    </p:spTree>
    <p:extLst>
      <p:ext uri="{BB962C8B-B14F-4D97-AF65-F5344CB8AC3E}">
        <p14:creationId xmlns:p14="http://schemas.microsoft.com/office/powerpoint/2010/main" val="9697637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Communications Plan and delivery to engage residents and businesses. </a:t>
            </a:r>
          </a:p>
          <a:p>
            <a:endParaRPr lang="en-GB" dirty="0"/>
          </a:p>
          <a:p>
            <a:pPr marL="171450" indent="-171450">
              <a:buFont typeface="Arial" panose="020B0604020202020204" pitchFamily="34" charset="0"/>
              <a:buChar char="•"/>
            </a:pPr>
            <a:r>
              <a:rPr lang="en-GB" dirty="0"/>
              <a:t>Monthly newsletter </a:t>
            </a:r>
          </a:p>
          <a:p>
            <a:pPr marL="171450" indent="-171450">
              <a:buFont typeface="Arial" panose="020B0604020202020204" pitchFamily="34" charset="0"/>
              <a:buChar char="•"/>
            </a:pPr>
            <a:r>
              <a:rPr lang="en-GB" dirty="0"/>
              <a:t>Press releases </a:t>
            </a:r>
          </a:p>
          <a:p>
            <a:pPr marL="171450" indent="-171450">
              <a:buFont typeface="Arial" panose="020B0604020202020204" pitchFamily="34" charset="0"/>
              <a:buChar char="•"/>
            </a:pPr>
            <a:r>
              <a:rPr lang="en-GB" dirty="0"/>
              <a:t>Social media at least 3 times per week, </a:t>
            </a:r>
          </a:p>
          <a:p>
            <a:pPr marL="171450" indent="-171450">
              <a:buFont typeface="Arial" panose="020B0604020202020204" pitchFamily="34" charset="0"/>
              <a:buChar char="•"/>
            </a:pPr>
            <a:r>
              <a:rPr lang="en-GB" dirty="0"/>
              <a:t>Parks content webpages created for the POS sites within the 6 red wards</a:t>
            </a:r>
          </a:p>
        </p:txBody>
      </p:sp>
      <p:sp>
        <p:nvSpPr>
          <p:cNvPr id="4" name="Slide Number Placeholder 3"/>
          <p:cNvSpPr>
            <a:spLocks noGrp="1"/>
          </p:cNvSpPr>
          <p:nvPr>
            <p:ph type="sldNum" sz="quarter" idx="5"/>
          </p:nvPr>
        </p:nvSpPr>
        <p:spPr/>
        <p:txBody>
          <a:bodyPr/>
          <a:lstStyle/>
          <a:p>
            <a:fld id="{B3E06A9C-740E-49F3-A67C-896586AF5837}" type="slidenum">
              <a:rPr lang="en-GB" smtClean="0"/>
              <a:t>18</a:t>
            </a:fld>
            <a:endParaRPr lang="en-GB"/>
          </a:p>
        </p:txBody>
      </p:sp>
    </p:spTree>
    <p:extLst>
      <p:ext uri="{BB962C8B-B14F-4D97-AF65-F5344CB8AC3E}">
        <p14:creationId xmlns:p14="http://schemas.microsoft.com/office/powerpoint/2010/main" val="30510840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Tips for Writing Effective Newsletters</a:t>
            </a:r>
          </a:p>
          <a:p>
            <a:endParaRPr lang="en-GB" b="1" dirty="0"/>
          </a:p>
          <a:p>
            <a:pPr>
              <a:buFont typeface="+mj-lt"/>
              <a:buAutoNum type="arabicPeriod"/>
            </a:pPr>
            <a:r>
              <a:rPr lang="en-GB" b="1" dirty="0"/>
              <a:t>Know Your Audience</a:t>
            </a:r>
            <a:endParaRPr lang="en-GB" dirty="0"/>
          </a:p>
          <a:p>
            <a:pPr marL="742950" lvl="1" indent="-285750">
              <a:buFont typeface="+mj-lt"/>
              <a:buAutoNum type="arabicPeriod"/>
            </a:pPr>
            <a:r>
              <a:rPr lang="en-GB" dirty="0"/>
              <a:t>Tailor your content to the interests, needs, and preferences of your readers. Segment your audience if necessary to deliver personalized newsletters.</a:t>
            </a:r>
          </a:p>
          <a:p>
            <a:pPr>
              <a:buFont typeface="+mj-lt"/>
              <a:buAutoNum type="arabicPeriod"/>
            </a:pPr>
            <a:r>
              <a:rPr lang="en-GB" b="1" dirty="0"/>
              <a:t>Craft an Engaging Subject Line</a:t>
            </a:r>
            <a:endParaRPr lang="en-GB" dirty="0"/>
          </a:p>
          <a:p>
            <a:pPr marL="742950" lvl="1" indent="-285750">
              <a:buFont typeface="+mj-lt"/>
              <a:buAutoNum type="arabicPeriod"/>
            </a:pPr>
            <a:r>
              <a:rPr lang="en-GB" dirty="0"/>
              <a:t>Keep your subject line clear, intriguing, and concise. Aim to capture attention with a few words, but avoid clickbait.</a:t>
            </a:r>
          </a:p>
          <a:p>
            <a:pPr>
              <a:buFont typeface="+mj-lt"/>
              <a:buAutoNum type="arabicPeriod"/>
            </a:pPr>
            <a:r>
              <a:rPr lang="en-GB" b="1" dirty="0"/>
              <a:t>Be Clear and Concise</a:t>
            </a:r>
            <a:endParaRPr lang="en-GB" dirty="0"/>
          </a:p>
          <a:p>
            <a:pPr marL="742950" lvl="1" indent="-285750">
              <a:buFont typeface="+mj-lt"/>
              <a:buAutoNum type="arabicPeriod"/>
            </a:pPr>
            <a:r>
              <a:rPr lang="en-GB" dirty="0"/>
              <a:t>Keep your content brief and to the point. Focus on delivering valuable information in a format that’s easy to scan.</a:t>
            </a:r>
          </a:p>
          <a:p>
            <a:pPr>
              <a:buFont typeface="+mj-lt"/>
              <a:buAutoNum type="arabicPeriod"/>
            </a:pPr>
            <a:r>
              <a:rPr lang="en-GB" b="1" dirty="0"/>
              <a:t>Include a Strong Call to Action (CTA)</a:t>
            </a:r>
            <a:endParaRPr lang="en-GB" dirty="0"/>
          </a:p>
          <a:p>
            <a:pPr marL="742950" lvl="1" indent="-285750">
              <a:buFont typeface="+mj-lt"/>
              <a:buAutoNum type="arabicPeriod"/>
            </a:pPr>
            <a:r>
              <a:rPr lang="en-GB" dirty="0"/>
              <a:t>Direct your readers to take a specific action (e.g., “Read more,” “Shop now,” “Register here”) with clear, compelling CTAs that stand out visually.</a:t>
            </a:r>
          </a:p>
          <a:p>
            <a:pPr>
              <a:buFont typeface="+mj-lt"/>
              <a:buAutoNum type="arabicPeriod"/>
            </a:pPr>
            <a:r>
              <a:rPr lang="en-GB" b="1" dirty="0"/>
              <a:t>Use Visuals and White Space</a:t>
            </a:r>
            <a:endParaRPr lang="en-GB" dirty="0"/>
          </a:p>
          <a:p>
            <a:pPr marL="742950" lvl="1" indent="-285750">
              <a:buFont typeface="+mj-lt"/>
              <a:buAutoNum type="arabicPeriod"/>
            </a:pPr>
            <a:r>
              <a:rPr lang="en-GB" dirty="0"/>
              <a:t>Break up text with images, graphics, and plenty of white space to make your newsletter more visually appealing and easier to read.</a:t>
            </a:r>
          </a:p>
          <a:p>
            <a:pPr>
              <a:buFont typeface="+mj-lt"/>
              <a:buAutoNum type="arabicPeriod"/>
            </a:pPr>
            <a:r>
              <a:rPr lang="en-GB" b="1" dirty="0"/>
              <a:t>Maintain Consistency</a:t>
            </a:r>
            <a:endParaRPr lang="en-GB" dirty="0"/>
          </a:p>
          <a:p>
            <a:pPr marL="742950" lvl="1" indent="-285750">
              <a:buFont typeface="+mj-lt"/>
              <a:buAutoNum type="arabicPeriod"/>
            </a:pPr>
            <a:r>
              <a:rPr lang="en-GB" dirty="0"/>
              <a:t>Use a consistent format, tone, and style that aligns with your brand. Regular newsletters help establish a routine and keep readers engaged.</a:t>
            </a:r>
          </a:p>
          <a:p>
            <a:pPr>
              <a:buFont typeface="+mj-lt"/>
              <a:buAutoNum type="arabicPeriod"/>
            </a:pPr>
            <a:r>
              <a:rPr lang="en-GB" b="1" dirty="0"/>
              <a:t>Provide Value</a:t>
            </a:r>
            <a:endParaRPr lang="en-GB" dirty="0"/>
          </a:p>
          <a:p>
            <a:pPr marL="742950" lvl="1" indent="-285750">
              <a:buFont typeface="+mj-lt"/>
              <a:buAutoNum type="arabicPeriod"/>
            </a:pPr>
            <a:r>
              <a:rPr lang="en-GB" dirty="0"/>
              <a:t>Focus on offering value, whether through exclusive content, discounts, news, or useful tips. Readers are more likely to stay subscribed if they feel they're gaining something.</a:t>
            </a:r>
          </a:p>
          <a:p>
            <a:pPr>
              <a:buFont typeface="+mj-lt"/>
              <a:buAutoNum type="arabicPeriod"/>
            </a:pPr>
            <a:r>
              <a:rPr lang="en-GB" b="1" dirty="0"/>
              <a:t>Use Personalization</a:t>
            </a:r>
            <a:endParaRPr lang="en-GB" dirty="0"/>
          </a:p>
          <a:p>
            <a:pPr marL="742950" lvl="1" indent="-285750">
              <a:buFont typeface="+mj-lt"/>
              <a:buAutoNum type="arabicPeriod"/>
            </a:pPr>
            <a:r>
              <a:rPr lang="en-GB" dirty="0"/>
              <a:t>Address your readers by name and, if possible, customize content based on their past interactions. Personalized newsletters increase engagement.</a:t>
            </a:r>
          </a:p>
          <a:p>
            <a:pPr>
              <a:buFont typeface="+mj-lt"/>
              <a:buAutoNum type="arabicPeriod"/>
            </a:pPr>
            <a:r>
              <a:rPr lang="en-GB" b="1" dirty="0"/>
              <a:t>Optimize for Mobile</a:t>
            </a:r>
            <a:endParaRPr lang="en-GB" dirty="0"/>
          </a:p>
          <a:p>
            <a:pPr marL="742950" lvl="1" indent="-285750">
              <a:buFont typeface="+mj-lt"/>
              <a:buAutoNum type="arabicPeriod"/>
            </a:pPr>
            <a:r>
              <a:rPr lang="en-GB" dirty="0"/>
              <a:t>Ensure your newsletter is mobile-friendly since many people read emails on their phones. Use a responsive design that adjusts well to different screen sizes.</a:t>
            </a:r>
          </a:p>
          <a:p>
            <a:pPr>
              <a:buFont typeface="+mj-lt"/>
              <a:buAutoNum type="arabicPeriod"/>
            </a:pPr>
            <a:r>
              <a:rPr lang="en-GB" b="1" dirty="0"/>
              <a:t>Test and Analyse</a:t>
            </a:r>
            <a:endParaRPr lang="en-GB" dirty="0"/>
          </a:p>
          <a:p>
            <a:pPr marL="742950" lvl="1" indent="-285750">
              <a:buFont typeface="+mj-lt"/>
              <a:buAutoNum type="arabicPeriod"/>
            </a:pPr>
            <a:r>
              <a:rPr lang="en-GB" dirty="0"/>
              <a:t>Use A/B testing to experiment with different subject lines, formats, or CTAs. </a:t>
            </a:r>
            <a:r>
              <a:rPr lang="en-GB" dirty="0" err="1"/>
              <a:t>Analyze</a:t>
            </a:r>
            <a:r>
              <a:rPr lang="en-GB" dirty="0"/>
              <a:t> open rates, click-through rates, and conversions to improve future newsletters.</a:t>
            </a:r>
          </a:p>
          <a:p>
            <a:pPr>
              <a:buFont typeface="+mj-lt"/>
              <a:buAutoNum type="arabicPeriod"/>
            </a:pPr>
            <a:r>
              <a:rPr lang="en-GB" b="1" dirty="0"/>
              <a:t>Include a Clear Unsubscribe Option</a:t>
            </a:r>
            <a:endParaRPr lang="en-GB" dirty="0"/>
          </a:p>
          <a:p>
            <a:pPr marL="742950" lvl="1" indent="-285750">
              <a:buFont typeface="+mj-lt"/>
              <a:buAutoNum type="arabicPeriod"/>
            </a:pPr>
            <a:r>
              <a:rPr lang="en-GB" dirty="0"/>
              <a:t>Make it easy for readers to opt out if they choose. A clear unsubscribe button keeps your list engaged and reduces frustration.</a:t>
            </a:r>
          </a:p>
          <a:p>
            <a:pPr>
              <a:buFont typeface="+mj-lt"/>
              <a:buAutoNum type="arabicPeriod"/>
            </a:pPr>
            <a:r>
              <a:rPr lang="en-GB" b="1" dirty="0"/>
              <a:t>Use Engaging Headlines and Subheadings</a:t>
            </a:r>
            <a:endParaRPr lang="en-GB" dirty="0"/>
          </a:p>
          <a:p>
            <a:pPr marL="742950" lvl="1" indent="-285750">
              <a:buFont typeface="+mj-lt"/>
              <a:buAutoNum type="arabicPeriod"/>
            </a:pPr>
            <a:r>
              <a:rPr lang="en-GB" dirty="0"/>
              <a:t>Break up sections with engaging headlines and subheadings to guide readers and encourage them to keep reading.</a:t>
            </a:r>
          </a:p>
          <a:p>
            <a:pPr>
              <a:buFont typeface="+mj-lt"/>
              <a:buAutoNum type="arabicPeriod"/>
            </a:pPr>
            <a:r>
              <a:rPr lang="en-GB" b="1" dirty="0"/>
              <a:t>Keep a Friendly Tone</a:t>
            </a:r>
            <a:endParaRPr lang="en-GB" dirty="0"/>
          </a:p>
          <a:p>
            <a:pPr marL="742950" lvl="1" indent="-285750">
              <a:buFont typeface="+mj-lt"/>
              <a:buAutoNum type="arabicPeriod"/>
            </a:pPr>
            <a:r>
              <a:rPr lang="en-GB" dirty="0"/>
              <a:t>Write conversationally, using a tone that reflects your brand’s personality but is also approachable and engaging.</a:t>
            </a:r>
          </a:p>
          <a:p>
            <a:pPr>
              <a:buFont typeface="+mj-lt"/>
              <a:buAutoNum type="arabicPeriod"/>
            </a:pPr>
            <a:r>
              <a:rPr lang="en-GB" b="1" dirty="0"/>
              <a:t>Offer Exclusive Content</a:t>
            </a:r>
            <a:endParaRPr lang="en-GB" dirty="0"/>
          </a:p>
          <a:p>
            <a:pPr marL="742950" lvl="1" indent="-285750">
              <a:buFont typeface="+mj-lt"/>
              <a:buAutoNum type="arabicPeriod"/>
            </a:pPr>
            <a:r>
              <a:rPr lang="en-GB" dirty="0"/>
              <a:t>Reward your subscribers with special deals, behind-the-scenes content, or early access to new products, making your newsletter feel valuable.</a:t>
            </a:r>
          </a:p>
          <a:p>
            <a:pPr>
              <a:buFont typeface="+mj-lt"/>
              <a:buAutoNum type="arabicPeriod"/>
            </a:pPr>
            <a:r>
              <a:rPr lang="en-GB" b="1" dirty="0"/>
              <a:t>Proofread Thoroughly</a:t>
            </a:r>
            <a:endParaRPr lang="en-GB" dirty="0"/>
          </a:p>
          <a:p>
            <a:pPr marL="742950" lvl="1" indent="-285750">
              <a:buFont typeface="+mj-lt"/>
              <a:buAutoNum type="arabicPeriod"/>
            </a:pPr>
            <a:r>
              <a:rPr lang="en-GB" dirty="0"/>
              <a:t>Ensure your newsletter is free of errors by proofreading carefully. A polished and professional newsletter reflects well on your brand.</a:t>
            </a:r>
          </a:p>
          <a:p>
            <a:r>
              <a:rPr lang="en-GB" dirty="0"/>
              <a:t>By applying these tips, your newsletters will be more engaging, relevant, and effective in building relationships with your readers.</a:t>
            </a:r>
          </a:p>
          <a:p>
            <a:r>
              <a:rPr lang="en-GB" dirty="0"/>
              <a:t>4o</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19</a:t>
            </a:fld>
            <a:endParaRPr lang="en-GB"/>
          </a:p>
        </p:txBody>
      </p:sp>
    </p:spTree>
    <p:extLst>
      <p:ext uri="{BB962C8B-B14F-4D97-AF65-F5344CB8AC3E}">
        <p14:creationId xmlns:p14="http://schemas.microsoft.com/office/powerpoint/2010/main" val="28304195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Tips for Success in Social Media</a:t>
            </a:r>
          </a:p>
          <a:p>
            <a:pPr>
              <a:buFont typeface="+mj-lt"/>
              <a:buAutoNum type="arabicPeriod"/>
            </a:pPr>
            <a:r>
              <a:rPr lang="en-GB" b="1" dirty="0"/>
              <a:t>Know Your Audience</a:t>
            </a:r>
            <a:endParaRPr lang="en-GB" dirty="0"/>
          </a:p>
          <a:p>
            <a:pPr marL="742950" lvl="1" indent="-285750">
              <a:buFont typeface="+mj-lt"/>
              <a:buAutoNum type="arabicPeriod"/>
            </a:pPr>
            <a:r>
              <a:rPr lang="en-GB" dirty="0"/>
              <a:t>Understand who your target audience is, their preferences, and </a:t>
            </a:r>
            <a:r>
              <a:rPr lang="en-GB" dirty="0" err="1"/>
              <a:t>behaviors</a:t>
            </a:r>
            <a:r>
              <a:rPr lang="en-GB" dirty="0"/>
              <a:t>. Tailor your content to resonate with their interests and needs.</a:t>
            </a:r>
          </a:p>
          <a:p>
            <a:pPr>
              <a:buFont typeface="+mj-lt"/>
              <a:buAutoNum type="arabicPeriod"/>
            </a:pPr>
            <a:r>
              <a:rPr lang="en-GB" b="1" dirty="0"/>
              <a:t>Be Consistent</a:t>
            </a:r>
            <a:endParaRPr lang="en-GB" dirty="0"/>
          </a:p>
          <a:p>
            <a:pPr marL="742950" lvl="1" indent="-285750">
              <a:buFont typeface="+mj-lt"/>
              <a:buAutoNum type="arabicPeriod"/>
            </a:pPr>
            <a:r>
              <a:rPr lang="en-GB" dirty="0"/>
              <a:t>Post regularly to stay visible and maintain engagement. Develop a content calendar to ensure consistent updates without overwhelming followers.</a:t>
            </a:r>
          </a:p>
          <a:p>
            <a:pPr>
              <a:buFont typeface="+mj-lt"/>
              <a:buAutoNum type="arabicPeriod"/>
            </a:pPr>
            <a:r>
              <a:rPr lang="en-GB" b="1" dirty="0"/>
              <a:t>Engage with Your Followers</a:t>
            </a:r>
            <a:endParaRPr lang="en-GB" dirty="0"/>
          </a:p>
          <a:p>
            <a:pPr marL="742950" lvl="1" indent="-285750">
              <a:buFont typeface="+mj-lt"/>
              <a:buAutoNum type="arabicPeriod"/>
            </a:pPr>
            <a:r>
              <a:rPr lang="en-GB" dirty="0"/>
              <a:t>Respond to comments, messages, and mentions. Show genuine interest in your audience's feedback, and create conversations to build relationships.</a:t>
            </a:r>
          </a:p>
          <a:p>
            <a:pPr>
              <a:buFont typeface="+mj-lt"/>
              <a:buAutoNum type="arabicPeriod"/>
            </a:pPr>
            <a:r>
              <a:rPr lang="en-GB" b="1" dirty="0"/>
              <a:t>Create High-Quality Content</a:t>
            </a:r>
            <a:endParaRPr lang="en-GB" dirty="0"/>
          </a:p>
          <a:p>
            <a:pPr marL="742950" lvl="1" indent="-285750">
              <a:buFont typeface="+mj-lt"/>
              <a:buAutoNum type="arabicPeriod"/>
            </a:pPr>
            <a:r>
              <a:rPr lang="en-GB" dirty="0"/>
              <a:t>Invest in visually appealing images, videos, and well-written posts. Quality content is more likely to be shared and remembered.</a:t>
            </a:r>
          </a:p>
          <a:p>
            <a:pPr>
              <a:buFont typeface="+mj-lt"/>
              <a:buAutoNum type="arabicPeriod"/>
            </a:pPr>
            <a:r>
              <a:rPr lang="en-GB" b="1" dirty="0"/>
              <a:t>Use Hashtags Strategically</a:t>
            </a:r>
            <a:endParaRPr lang="en-GB" dirty="0"/>
          </a:p>
          <a:p>
            <a:pPr marL="742950" lvl="1" indent="-285750">
              <a:buFont typeface="+mj-lt"/>
              <a:buAutoNum type="arabicPeriod"/>
            </a:pPr>
            <a:r>
              <a:rPr lang="en-GB" dirty="0"/>
              <a:t>Research relevant hashtags to increase the discoverability of your posts. Don’t overdo it—focus on quality and relevance.</a:t>
            </a:r>
          </a:p>
          <a:p>
            <a:pPr>
              <a:buFont typeface="+mj-lt"/>
              <a:buAutoNum type="arabicPeriod"/>
            </a:pPr>
            <a:r>
              <a:rPr lang="en-GB" b="1" dirty="0"/>
              <a:t>Leverage Analytics</a:t>
            </a:r>
            <a:endParaRPr lang="en-GB" dirty="0"/>
          </a:p>
          <a:p>
            <a:pPr marL="742950" lvl="1" indent="-285750">
              <a:buFont typeface="+mj-lt"/>
              <a:buAutoNum type="arabicPeriod"/>
            </a:pPr>
            <a:r>
              <a:rPr lang="en-GB" dirty="0"/>
              <a:t>Track the performance of your posts using platform analytics to understand what works best and adjust your strategy accordingly.</a:t>
            </a:r>
          </a:p>
          <a:p>
            <a:pPr>
              <a:buFont typeface="+mj-lt"/>
              <a:buAutoNum type="arabicPeriod"/>
            </a:pPr>
            <a:r>
              <a:rPr lang="en-GB" b="1" dirty="0"/>
              <a:t>Be Authentic</a:t>
            </a:r>
            <a:endParaRPr lang="en-GB" dirty="0"/>
          </a:p>
          <a:p>
            <a:pPr marL="742950" lvl="1" indent="-285750">
              <a:buFont typeface="+mj-lt"/>
              <a:buAutoNum type="arabicPeriod"/>
            </a:pPr>
            <a:r>
              <a:rPr lang="en-GB" dirty="0"/>
              <a:t>Show your brand’s personality and values. Authenticity builds trust and helps followers feel connected to your brand.</a:t>
            </a:r>
          </a:p>
          <a:p>
            <a:pPr>
              <a:buFont typeface="+mj-lt"/>
              <a:buAutoNum type="arabicPeriod"/>
            </a:pPr>
            <a:r>
              <a:rPr lang="en-GB" b="1" dirty="0"/>
              <a:t>Stay Trend-Aware</a:t>
            </a:r>
            <a:endParaRPr lang="en-GB" dirty="0"/>
          </a:p>
          <a:p>
            <a:pPr marL="742950" lvl="1" indent="-285750">
              <a:buFont typeface="+mj-lt"/>
              <a:buAutoNum type="arabicPeriod"/>
            </a:pPr>
            <a:r>
              <a:rPr lang="en-GB" dirty="0"/>
              <a:t>Keep up with social media trends, memes, or challenges relevant to your brand, but only participate if it aligns with your voice and audience.</a:t>
            </a:r>
          </a:p>
          <a:p>
            <a:pPr>
              <a:buFont typeface="+mj-lt"/>
              <a:buAutoNum type="arabicPeriod"/>
            </a:pPr>
            <a:r>
              <a:rPr lang="en-GB" b="1" dirty="0"/>
              <a:t>Mix Content Types</a:t>
            </a:r>
            <a:endParaRPr lang="en-GB" dirty="0"/>
          </a:p>
          <a:p>
            <a:pPr marL="742950" lvl="1" indent="-285750">
              <a:buFont typeface="+mj-lt"/>
              <a:buAutoNum type="arabicPeriod"/>
            </a:pPr>
            <a:r>
              <a:rPr lang="en-GB" dirty="0"/>
              <a:t>Use a combination of images, videos, stories, live sessions, and user-generated content to keep your feed dynamic and engaging.</a:t>
            </a:r>
          </a:p>
          <a:p>
            <a:pPr>
              <a:buFont typeface="+mj-lt"/>
              <a:buAutoNum type="arabicPeriod"/>
            </a:pPr>
            <a:r>
              <a:rPr lang="en-GB" b="1" dirty="0"/>
              <a:t>Collaborate with Influencers</a:t>
            </a:r>
            <a:endParaRPr lang="en-GB" dirty="0"/>
          </a:p>
          <a:p>
            <a:pPr marL="742950" lvl="1" indent="-285750">
              <a:buFont typeface="+mj-lt"/>
              <a:buAutoNum type="arabicPeriod"/>
            </a:pPr>
            <a:r>
              <a:rPr lang="en-GB" dirty="0"/>
              <a:t>Partner with influencers or brand advocates who align with your audience. Influencer marketing can expand your reach and credibility.</a:t>
            </a:r>
          </a:p>
          <a:p>
            <a:pPr>
              <a:buFont typeface="+mj-lt"/>
              <a:buAutoNum type="arabicPeriod"/>
            </a:pPr>
            <a:r>
              <a:rPr lang="en-GB" b="1" dirty="0"/>
              <a:t>Run Contests and Giveaways</a:t>
            </a:r>
            <a:endParaRPr lang="en-GB" dirty="0"/>
          </a:p>
          <a:p>
            <a:pPr marL="742950" lvl="1" indent="-285750">
              <a:buFont typeface="+mj-lt"/>
              <a:buAutoNum type="arabicPeriod"/>
            </a:pPr>
            <a:r>
              <a:rPr lang="en-GB" dirty="0"/>
              <a:t>Encourage participation through interactive posts like contests, challenges, or giveaways. This boosts engagement and attracts new followers.</a:t>
            </a:r>
          </a:p>
          <a:p>
            <a:pPr>
              <a:buFont typeface="+mj-lt"/>
              <a:buAutoNum type="arabicPeriod"/>
            </a:pPr>
            <a:r>
              <a:rPr lang="en-GB" b="1" dirty="0"/>
              <a:t>Optimize for Each Platform</a:t>
            </a:r>
            <a:endParaRPr lang="en-GB" dirty="0"/>
          </a:p>
          <a:p>
            <a:pPr marL="742950" lvl="1" indent="-285750">
              <a:buFont typeface="+mj-lt"/>
              <a:buAutoNum type="arabicPeriod"/>
            </a:pPr>
            <a:r>
              <a:rPr lang="en-GB" dirty="0"/>
              <a:t>Tailor your content to fit the strengths of each social platform. For example, videos perform well on Instagram and TikTok, while articles or long posts suit LinkedIn.</a:t>
            </a:r>
          </a:p>
          <a:p>
            <a:pPr>
              <a:buFont typeface="+mj-lt"/>
              <a:buAutoNum type="arabicPeriod"/>
            </a:pPr>
            <a:r>
              <a:rPr lang="en-GB" b="1" dirty="0"/>
              <a:t>Promote User-Generated Content</a:t>
            </a:r>
            <a:endParaRPr lang="en-GB" dirty="0"/>
          </a:p>
          <a:p>
            <a:pPr marL="742950" lvl="1" indent="-285750">
              <a:buFont typeface="+mj-lt"/>
              <a:buAutoNum type="arabicPeriod"/>
            </a:pPr>
            <a:r>
              <a:rPr lang="en-GB" dirty="0"/>
              <a:t>Encourage your followers to share their own content related to your brand, creating community and building authenticity.</a:t>
            </a:r>
          </a:p>
          <a:p>
            <a:pPr>
              <a:buFont typeface="+mj-lt"/>
              <a:buAutoNum type="arabicPeriod"/>
            </a:pPr>
            <a:r>
              <a:rPr lang="en-GB" b="1" dirty="0"/>
              <a:t>Have a Clear Call to Action (CTA)</a:t>
            </a:r>
            <a:endParaRPr lang="en-GB" dirty="0"/>
          </a:p>
          <a:p>
            <a:pPr marL="742950" lvl="1" indent="-285750">
              <a:buFont typeface="+mj-lt"/>
              <a:buAutoNum type="arabicPeriod"/>
            </a:pPr>
            <a:r>
              <a:rPr lang="en-GB" dirty="0"/>
              <a:t>Each post should guide followers toward an action, whether it's visiting your website, subscribing to your newsletter, or commenting on a post.</a:t>
            </a:r>
          </a:p>
          <a:p>
            <a:pPr>
              <a:buFont typeface="+mj-lt"/>
              <a:buAutoNum type="arabicPeriod"/>
            </a:pPr>
            <a:r>
              <a:rPr lang="en-GB" b="1" dirty="0"/>
              <a:t>Stay Professional and Respectful</a:t>
            </a:r>
            <a:endParaRPr lang="en-GB" dirty="0"/>
          </a:p>
          <a:p>
            <a:pPr marL="742950" lvl="1" indent="-285750">
              <a:buFont typeface="+mj-lt"/>
              <a:buAutoNum type="arabicPeriod"/>
            </a:pPr>
            <a:r>
              <a:rPr lang="en-GB" dirty="0"/>
              <a:t>Handle criticism or negative feedback professionally. Always engage with users respectfully to maintain a positive brand image.</a:t>
            </a:r>
          </a:p>
          <a:p>
            <a:r>
              <a:rPr lang="en-GB" dirty="0"/>
              <a:t>By following these tips, you can build a strong, engaged social media presence and connect more effectively with your audience.</a:t>
            </a:r>
          </a:p>
          <a:p>
            <a:endParaRPr lang="en-GB" dirty="0"/>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20</a:t>
            </a:fld>
            <a:endParaRPr lang="en-GB"/>
          </a:p>
        </p:txBody>
      </p:sp>
    </p:spTree>
    <p:extLst>
      <p:ext uri="{BB962C8B-B14F-4D97-AF65-F5344CB8AC3E}">
        <p14:creationId xmlns:p14="http://schemas.microsoft.com/office/powerpoint/2010/main" val="40920459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21</a:t>
            </a:fld>
            <a:endParaRPr lang="en-GB"/>
          </a:p>
        </p:txBody>
      </p:sp>
    </p:spTree>
    <p:extLst>
      <p:ext uri="{BB962C8B-B14F-4D97-AF65-F5344CB8AC3E}">
        <p14:creationId xmlns:p14="http://schemas.microsoft.com/office/powerpoint/2010/main" val="20398195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22</a:t>
            </a:fld>
            <a:endParaRPr lang="en-GB"/>
          </a:p>
        </p:txBody>
      </p:sp>
    </p:spTree>
    <p:extLst>
      <p:ext uri="{BB962C8B-B14F-4D97-AF65-F5344CB8AC3E}">
        <p14:creationId xmlns:p14="http://schemas.microsoft.com/office/powerpoint/2010/main" val="12963991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1000"/>
              </a:spcAft>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BCC</a:t>
            </a:r>
            <a:r>
              <a:rPr lang="en-GB"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needed to make the City of Nature Plan both deliverable and sustainable and the National Trust wanted to be able to expand, develop and share the work started in the Future Parks Accelerator Project.</a:t>
            </a:r>
          </a:p>
          <a:p>
            <a:pPr>
              <a:lnSpc>
                <a:spcPct val="115000"/>
              </a:lnSpc>
              <a:spcAft>
                <a:spcPts val="1000"/>
              </a:spcAft>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A</a:t>
            </a:r>
            <a:r>
              <a:rPr lang="en-GB"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lthough much had already been achieved for Birmingham through the work </a:t>
            </a: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done in </a:t>
            </a:r>
            <a:r>
              <a:rPr lang="en-GB"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Future Parks Accelerator Project, there </a:t>
            </a: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was still</a:t>
            </a:r>
            <a:r>
              <a:rPr lang="en-GB"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 lot of work to do to ensure the detail, data and mechanisms, both operational and the governance </a:t>
            </a: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for</a:t>
            </a:r>
            <a:r>
              <a:rPr lang="en-GB"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the delivery of the plan are in place.</a:t>
            </a:r>
            <a:r>
              <a:rPr lang="en-GB" sz="1200" dirty="0">
                <a:effectLst/>
                <a:latin typeface="Calibri" panose="020F0502020204030204" pitchFamily="34" charset="0"/>
                <a:ea typeface="Times New Roman" panose="02020603050405020304" pitchFamily="18" charset="0"/>
                <a:cs typeface="Calibri" panose="020F0502020204030204" pitchFamily="34" charset="0"/>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pPr>
              <a:lnSpc>
                <a:spcPct val="115000"/>
              </a:lnSpc>
              <a:spcAft>
                <a:spcPts val="1000"/>
              </a:spcAft>
            </a:pPr>
            <a:r>
              <a:rPr lang="en-GB"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first two projects in the City of Nature </a:t>
            </a:r>
            <a:r>
              <a:rPr lang="en-GB"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P</a:t>
            </a:r>
            <a:r>
              <a:rPr lang="en-GB"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rogramme are: </a:t>
            </a:r>
          </a:p>
          <a:p>
            <a:pPr marL="285750" indent="-285750">
              <a:lnSpc>
                <a:spcPct val="115000"/>
              </a:lnSpc>
              <a:spcAft>
                <a:spcPts val="1000"/>
              </a:spcAft>
              <a:buFont typeface="Arial" panose="020B0604020202020204" pitchFamily="34" charset="0"/>
              <a:buChar char="•"/>
            </a:pPr>
            <a:r>
              <a:rPr lang="en-GB"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Urban Nature Development Project</a:t>
            </a:r>
          </a:p>
          <a:p>
            <a:pPr marL="285750" indent="-285750">
              <a:lnSpc>
                <a:spcPct val="115000"/>
              </a:lnSpc>
              <a:spcAft>
                <a:spcPts val="1000"/>
              </a:spcAft>
              <a:buFont typeface="Arial" panose="020B0604020202020204" pitchFamily="34" charset="0"/>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T</a:t>
            </a:r>
            <a:r>
              <a:rPr lang="en-GB"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he Urban Forest Accelerator (Birmingham Pilot) in response to the then government's “Trees Call for Action” </a:t>
            </a:r>
          </a:p>
          <a:p>
            <a:pPr>
              <a:lnSpc>
                <a:spcPct val="115000"/>
              </a:lnSpc>
              <a:spcAft>
                <a:spcPts val="1000"/>
              </a:spcAft>
            </a:pPr>
            <a:r>
              <a:rPr lang="en-GB" dirty="0">
                <a:solidFill>
                  <a:srgbClr val="000000"/>
                </a:solidFill>
                <a:latin typeface="Calibri" panose="020F0502020204030204" pitchFamily="34" charset="0"/>
                <a:cs typeface="Calibri" panose="020F0502020204030204" pitchFamily="34" charset="0"/>
              </a:rPr>
              <a:t>Both projects are supported by the National Trust and funded by the National Lottery Heritage fund.</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24</a:t>
            </a:fld>
            <a:endParaRPr lang="en-GB"/>
          </a:p>
        </p:txBody>
      </p:sp>
    </p:spTree>
    <p:extLst>
      <p:ext uri="{BB962C8B-B14F-4D97-AF65-F5344CB8AC3E}">
        <p14:creationId xmlns:p14="http://schemas.microsoft.com/office/powerpoint/2010/main" val="2298877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1000"/>
              </a:spcAft>
            </a:pPr>
            <a:r>
              <a:rPr lang="en-GB" sz="1200" b="1" dirty="0">
                <a:effectLst/>
                <a:latin typeface="Calibri" panose="020F0502020204030204" pitchFamily="34" charset="0"/>
                <a:ea typeface="Calibri" panose="020F0502020204030204" pitchFamily="34" charset="0"/>
                <a:cs typeface="Times New Roman" panose="02020603050405020304" pitchFamily="18" charset="0"/>
              </a:rPr>
              <a:t>We want to establish a capacity and capability building mechanism for people in most need to be able to benefit from the enjoyment of the natural world by becoming involved with their green spaces and nature on their doorstep.</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737235">
              <a:lnSpc>
                <a:spcPct val="107000"/>
              </a:lnSpc>
            </a:pPr>
            <a:r>
              <a:rPr lang="en-GB" sz="12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1000"/>
              </a:spcAft>
            </a:pPr>
            <a:r>
              <a:rPr lang="en-GB" sz="1200" b="1" dirty="0">
                <a:latin typeface="Calibri" panose="020F0502020204030204" pitchFamily="34" charset="0"/>
                <a:ea typeface="Calibri" panose="020F0502020204030204" pitchFamily="34" charset="0"/>
                <a:cs typeface="Times New Roman" panose="02020603050405020304" pitchFamily="18" charset="0"/>
              </a:rPr>
              <a:t>We are improving existing parks so p</a:t>
            </a:r>
            <a:r>
              <a:rPr lang="en-GB" sz="1200" b="1" dirty="0">
                <a:effectLst/>
                <a:latin typeface="Calibri" panose="020F0502020204030204" pitchFamily="34" charset="0"/>
                <a:ea typeface="Calibri" panose="020F0502020204030204" pitchFamily="34" charset="0"/>
                <a:cs typeface="Times New Roman" panose="02020603050405020304" pitchFamily="18" charset="0"/>
              </a:rPr>
              <a:t>eople in most need </a:t>
            </a:r>
            <a:r>
              <a:rPr lang="en-GB" sz="1200" b="1" dirty="0">
                <a:latin typeface="Calibri" panose="020F0502020204030204" pitchFamily="34" charset="0"/>
                <a:ea typeface="Calibri" panose="020F0502020204030204" pitchFamily="34" charset="0"/>
                <a:cs typeface="Times New Roman" panose="02020603050405020304" pitchFamily="18" charset="0"/>
              </a:rPr>
              <a:t>can</a:t>
            </a:r>
            <a:r>
              <a:rPr lang="en-GB" sz="1200" b="1" dirty="0">
                <a:effectLst/>
                <a:latin typeface="Calibri" panose="020F0502020204030204" pitchFamily="34" charset="0"/>
                <a:ea typeface="Calibri" panose="020F0502020204030204" pitchFamily="34" charset="0"/>
                <a:cs typeface="Times New Roman" panose="02020603050405020304" pitchFamily="18" charset="0"/>
              </a:rPr>
              <a:t> benefit from their green spaces and nature on their doorstep.</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737235">
              <a:lnSpc>
                <a:spcPct val="107000"/>
              </a:lnSpc>
            </a:pPr>
            <a:r>
              <a:rPr lang="en-GB" sz="12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1000"/>
              </a:spcAft>
            </a:pPr>
            <a:r>
              <a:rPr lang="en-GB" sz="1200" b="1" dirty="0">
                <a:effectLst/>
                <a:latin typeface="Calibri" panose="020F0502020204030204" pitchFamily="34" charset="0"/>
                <a:ea typeface="Calibri" panose="020F0502020204030204" pitchFamily="34" charset="0"/>
                <a:cs typeface="Times New Roman" panose="02020603050405020304" pitchFamily="18" charset="0"/>
              </a:rPr>
              <a:t>To do this we </a:t>
            </a:r>
            <a:r>
              <a:rPr lang="en-GB" sz="1200" b="1" dirty="0">
                <a:latin typeface="Calibri" panose="020F0502020204030204" pitchFamily="34" charset="0"/>
                <a:ea typeface="Calibri" panose="020F0502020204030204" pitchFamily="34" charset="0"/>
                <a:cs typeface="Times New Roman" panose="02020603050405020304" pitchFamily="18" charset="0"/>
              </a:rPr>
              <a:t>are establishing mechanisms to</a:t>
            </a:r>
            <a:r>
              <a:rPr lang="en-GB" sz="1200" b="1" dirty="0">
                <a:effectLst/>
                <a:latin typeface="Calibri" panose="020F0502020204030204" pitchFamily="34" charset="0"/>
                <a:ea typeface="Calibri" panose="020F0502020204030204" pitchFamily="34" charset="0"/>
                <a:cs typeface="Times New Roman" panose="02020603050405020304" pitchFamily="18" charset="0"/>
              </a:rPr>
              <a:t>:</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Convene a City of Nature </a:t>
            </a:r>
            <a:r>
              <a:rPr lang="en-GB" sz="1200" b="1" dirty="0">
                <a:effectLst/>
                <a:latin typeface="Calibri" panose="020F0502020204030204" pitchFamily="34" charset="0"/>
                <a:ea typeface="Calibri" panose="020F0502020204030204" pitchFamily="34" charset="0"/>
                <a:cs typeface="Times New Roman" panose="02020603050405020304" pitchFamily="18" charset="0"/>
              </a:rPr>
              <a:t>BCC Operations Group</a:t>
            </a:r>
          </a:p>
          <a:p>
            <a:pPr marL="342900" lvl="0" indent="-342900">
              <a:lnSpc>
                <a:spcPct val="107000"/>
              </a:lnSpc>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Support a </a:t>
            </a:r>
            <a:r>
              <a:rPr lang="en-GB" sz="1200" b="1" dirty="0">
                <a:effectLst/>
                <a:latin typeface="Calibri" panose="020F0502020204030204" pitchFamily="34" charset="0"/>
                <a:ea typeface="Calibri" panose="020F0502020204030204" pitchFamily="34" charset="0"/>
                <a:cs typeface="Times New Roman" panose="02020603050405020304" pitchFamily="18" charset="0"/>
              </a:rPr>
              <a:t>City of Nature Alliance </a:t>
            </a:r>
            <a:r>
              <a:rPr lang="en-GB" sz="1200" dirty="0">
                <a:effectLst/>
                <a:latin typeface="Calibri" panose="020F0502020204030204" pitchFamily="34" charset="0"/>
                <a:ea typeface="Calibri" panose="020F0502020204030204" pitchFamily="34" charset="0"/>
                <a:cs typeface="Times New Roman" panose="02020603050405020304" pitchFamily="18" charset="0"/>
              </a:rPr>
              <a:t>partnership to enhance working with communities.</a:t>
            </a:r>
          </a:p>
          <a:p>
            <a:pPr marL="342900" lvl="0" indent="-342900">
              <a:lnSpc>
                <a:spcPct val="107000"/>
              </a:lnSpc>
              <a:buFont typeface="Symbol" panose="05050102010706020507" pitchFamily="18" charset="2"/>
              <a:buChar char=""/>
            </a:pPr>
            <a:r>
              <a:rPr lang="en-GB" sz="1200" dirty="0">
                <a:latin typeface="Calibri" panose="020F0502020204030204" pitchFamily="34" charset="0"/>
                <a:ea typeface="Calibri" panose="020F0502020204030204" pitchFamily="34" charset="0"/>
                <a:cs typeface="Times New Roman" panose="02020603050405020304" pitchFamily="18" charset="0"/>
              </a:rPr>
              <a:t>A</a:t>
            </a:r>
            <a:r>
              <a:rPr lang="en-GB" sz="1200" dirty="0">
                <a:effectLst/>
                <a:latin typeface="Calibri" panose="020F0502020204030204" pitchFamily="34" charset="0"/>
                <a:ea typeface="Calibri" panose="020F0502020204030204" pitchFamily="34" charset="0"/>
                <a:cs typeface="Times New Roman" panose="02020603050405020304" pitchFamily="18" charset="0"/>
              </a:rPr>
              <a:t>ctivate five ‘red’ wards (identified </a:t>
            </a:r>
            <a:r>
              <a:rPr lang="en-GB" sz="1200" dirty="0">
                <a:latin typeface="Calibri" panose="020F0502020204030204" pitchFamily="34" charset="0"/>
                <a:ea typeface="Calibri" panose="020F0502020204030204" pitchFamily="34" charset="0"/>
                <a:cs typeface="Times New Roman" panose="02020603050405020304" pitchFamily="18" charset="0"/>
              </a:rPr>
              <a:t>through</a:t>
            </a:r>
            <a:r>
              <a:rPr lang="en-GB" sz="1200" dirty="0">
                <a:effectLst/>
                <a:latin typeface="Calibri" panose="020F0502020204030204" pitchFamily="34" charset="0"/>
                <a:ea typeface="Calibri" panose="020F0502020204030204" pitchFamily="34" charset="0"/>
                <a:cs typeface="Times New Roman" panose="02020603050405020304" pitchFamily="18" charset="0"/>
              </a:rPr>
              <a:t> the environmental </a:t>
            </a:r>
            <a:r>
              <a:rPr lang="en-GB" sz="1200" dirty="0">
                <a:latin typeface="Calibri" panose="020F0502020204030204" pitchFamily="34" charset="0"/>
                <a:ea typeface="Calibri" panose="020F0502020204030204" pitchFamily="34" charset="0"/>
                <a:cs typeface="Times New Roman" panose="02020603050405020304" pitchFamily="18" charset="0"/>
              </a:rPr>
              <a:t>j</a:t>
            </a:r>
            <a:r>
              <a:rPr lang="en-GB" sz="1200" dirty="0">
                <a:effectLst/>
                <a:latin typeface="Calibri" panose="020F0502020204030204" pitchFamily="34" charset="0"/>
                <a:ea typeface="Calibri" panose="020F0502020204030204" pitchFamily="34" charset="0"/>
                <a:cs typeface="Times New Roman" panose="02020603050405020304" pitchFamily="18" charset="0"/>
              </a:rPr>
              <a:t>ustice map) using the </a:t>
            </a:r>
            <a:r>
              <a:rPr lang="en-GB" sz="1200" b="1" dirty="0">
                <a:effectLst/>
                <a:latin typeface="Calibri" panose="020F0502020204030204" pitchFamily="34" charset="0"/>
                <a:ea typeface="Calibri" panose="020F0502020204030204" pitchFamily="34" charset="0"/>
                <a:cs typeface="Times New Roman" panose="02020603050405020304" pitchFamily="18" charset="0"/>
              </a:rPr>
              <a:t>“Birmingham Future Park Standard” </a:t>
            </a:r>
            <a:r>
              <a:rPr lang="en-GB" sz="1200" dirty="0">
                <a:effectLst/>
                <a:latin typeface="Calibri" panose="020F0502020204030204" pitchFamily="34" charset="0"/>
                <a:ea typeface="Calibri" panose="020F0502020204030204" pitchFamily="34" charset="0"/>
                <a:cs typeface="Times New Roman" panose="02020603050405020304" pitchFamily="18" charset="0"/>
              </a:rPr>
              <a:t>method to manage assets and deliver services.</a:t>
            </a:r>
          </a:p>
          <a:p>
            <a:pPr marL="342900" lvl="0" indent="-342900">
              <a:lnSpc>
                <a:spcPct val="107000"/>
              </a:lnSpc>
              <a:buFont typeface="Symbol" panose="05050102010706020507" pitchFamily="18" charset="2"/>
              <a:buChar char=""/>
            </a:pPr>
            <a:r>
              <a:rPr lang="en-GB" sz="1200" dirty="0">
                <a:latin typeface="Calibri" panose="020F0502020204030204" pitchFamily="34" charset="0"/>
                <a:ea typeface="Calibri" panose="020F0502020204030204" pitchFamily="34" charset="0"/>
                <a:cs typeface="Times New Roman" panose="02020603050405020304" pitchFamily="18" charset="0"/>
              </a:rPr>
              <a:t>Develop</a:t>
            </a:r>
            <a:r>
              <a:rPr lang="en-GB" sz="1200" dirty="0">
                <a:effectLst/>
                <a:latin typeface="Calibri" panose="020F0502020204030204" pitchFamily="34" charset="0"/>
                <a:ea typeface="Calibri" panose="020F0502020204030204" pitchFamily="34" charset="0"/>
                <a:cs typeface="Times New Roman" panose="02020603050405020304" pitchFamily="18" charset="0"/>
              </a:rPr>
              <a:t> a </a:t>
            </a:r>
            <a:r>
              <a:rPr lang="en-GB" sz="1200" b="1" dirty="0">
                <a:effectLst/>
                <a:latin typeface="Calibri" panose="020F0502020204030204" pitchFamily="34" charset="0"/>
                <a:ea typeface="Calibri" panose="020F0502020204030204" pitchFamily="34" charset="0"/>
                <a:cs typeface="Times New Roman" panose="02020603050405020304" pitchFamily="18" charset="0"/>
              </a:rPr>
              <a:t>Green Champions model </a:t>
            </a:r>
            <a:r>
              <a:rPr lang="en-GB" sz="1200" dirty="0">
                <a:latin typeface="Calibri" panose="020F0502020204030204" pitchFamily="34" charset="0"/>
                <a:ea typeface="Calibri" panose="020F0502020204030204" pitchFamily="34" charset="0"/>
                <a:cs typeface="Times New Roman" panose="02020603050405020304" pitchFamily="18" charset="0"/>
              </a:rPr>
              <a:t>for</a:t>
            </a:r>
            <a:r>
              <a:rPr lang="en-GB" sz="1200" dirty="0">
                <a:effectLst/>
                <a:latin typeface="Calibri" panose="020F0502020204030204" pitchFamily="34" charset="0"/>
                <a:ea typeface="Calibri" panose="020F0502020204030204" pitchFamily="34" charset="0"/>
                <a:cs typeface="Times New Roman" panose="02020603050405020304" pitchFamily="18" charset="0"/>
              </a:rPr>
              <a:t> eco volunteers.</a:t>
            </a:r>
          </a:p>
          <a:p>
            <a:pPr marL="342900" lvl="0" indent="-342900">
              <a:lnSpc>
                <a:spcPct val="107000"/>
              </a:lnSpc>
              <a:buFont typeface="Symbol" panose="05050102010706020507" pitchFamily="18" charset="2"/>
              <a:buChar char=""/>
            </a:pPr>
            <a:r>
              <a:rPr lang="en-GB" sz="1200" dirty="0">
                <a:latin typeface="Calibri" panose="020F0502020204030204" pitchFamily="34" charset="0"/>
                <a:ea typeface="Calibri" panose="020F0502020204030204" pitchFamily="34" charset="0"/>
                <a:cs typeface="Times New Roman" panose="02020603050405020304" pitchFamily="18" charset="0"/>
              </a:rPr>
              <a:t>Identifying</a:t>
            </a:r>
            <a:r>
              <a:rPr lang="en-GB" sz="1200" dirty="0">
                <a:effectLst/>
                <a:latin typeface="Calibri" panose="020F0502020204030204" pitchFamily="34" charset="0"/>
                <a:ea typeface="Calibri" panose="020F0502020204030204" pitchFamily="34" charset="0"/>
                <a:cs typeface="Times New Roman" panose="02020603050405020304" pitchFamily="18" charset="0"/>
              </a:rPr>
              <a:t> and testing a programme of </a:t>
            </a:r>
            <a:r>
              <a:rPr lang="en-GB" sz="1200" b="1" dirty="0">
                <a:effectLst/>
                <a:latin typeface="Calibri" panose="020F0502020204030204" pitchFamily="34" charset="0"/>
                <a:ea typeface="Calibri" panose="020F0502020204030204" pitchFamily="34" charset="0"/>
                <a:cs typeface="Times New Roman" panose="02020603050405020304" pitchFamily="18" charset="0"/>
              </a:rPr>
              <a:t>nature-based health interventions </a:t>
            </a:r>
            <a:r>
              <a:rPr lang="en-GB" sz="1200" dirty="0">
                <a:effectLst/>
                <a:latin typeface="Calibri" panose="020F0502020204030204" pitchFamily="34" charset="0"/>
                <a:ea typeface="Calibri" panose="020F0502020204030204" pitchFamily="34" charset="0"/>
                <a:cs typeface="Times New Roman" panose="02020603050405020304" pitchFamily="18" charset="0"/>
              </a:rPr>
              <a:t>and growing a range of online information and opportunities to involve new audiences.</a:t>
            </a:r>
          </a:p>
          <a:p>
            <a:pPr marL="342900" lvl="0" indent="-342900">
              <a:lnSpc>
                <a:spcPct val="107000"/>
              </a:lnSpc>
              <a:buFont typeface="Symbol" panose="05050102010706020507" pitchFamily="18" charset="2"/>
              <a:buChar char=""/>
            </a:pPr>
            <a:r>
              <a:rPr lang="en-GB" sz="1200" dirty="0">
                <a:latin typeface="Calibri" panose="020F0502020204030204" pitchFamily="34" charset="0"/>
                <a:ea typeface="Calibri" panose="020F0502020204030204" pitchFamily="34" charset="0"/>
                <a:cs typeface="Times New Roman" panose="02020603050405020304" pitchFamily="18" charset="0"/>
              </a:rPr>
              <a:t>Trialling</a:t>
            </a:r>
            <a:r>
              <a:rPr lang="en-GB" sz="1200" dirty="0">
                <a:effectLst/>
                <a:latin typeface="Calibri" panose="020F0502020204030204" pitchFamily="34" charset="0"/>
                <a:ea typeface="Calibri" panose="020F0502020204030204" pitchFamily="34" charset="0"/>
                <a:cs typeface="Times New Roman" panose="02020603050405020304" pitchFamily="18" charset="0"/>
              </a:rPr>
              <a:t> a </a:t>
            </a:r>
            <a:r>
              <a:rPr lang="en-GB" sz="1200" b="1" dirty="0">
                <a:effectLst/>
                <a:latin typeface="Calibri" panose="020F0502020204030204" pitchFamily="34" charset="0"/>
                <a:ea typeface="Calibri" panose="020F0502020204030204" pitchFamily="34" charset="0"/>
                <a:cs typeface="Times New Roman" panose="02020603050405020304" pitchFamily="18" charset="0"/>
              </a:rPr>
              <a:t>Social Impact Assessment</a:t>
            </a:r>
            <a:r>
              <a:rPr lang="en-GB" sz="1200" dirty="0">
                <a:effectLst/>
                <a:latin typeface="Calibri" panose="020F0502020204030204" pitchFamily="34" charset="0"/>
                <a:ea typeface="Calibri" panose="020F0502020204030204" pitchFamily="34" charset="0"/>
                <a:cs typeface="Times New Roman" panose="02020603050405020304" pitchFamily="18" charset="0"/>
              </a:rPr>
              <a:t> app to monitor and report on this work. </a:t>
            </a:r>
          </a:p>
          <a:p>
            <a:pPr marL="342900" lvl="0" indent="-342900">
              <a:lnSpc>
                <a:spcPct val="107000"/>
              </a:lnSpc>
              <a:spcAft>
                <a:spcPts val="1000"/>
              </a:spcAft>
              <a:buFont typeface="Symbol" panose="05050102010706020507" pitchFamily="18" charset="2"/>
              <a:buChar char=""/>
            </a:pPr>
            <a:r>
              <a:rPr lang="en-GB" sz="1200" dirty="0">
                <a:latin typeface="Calibri" panose="020F0502020204030204" pitchFamily="34" charset="0"/>
                <a:ea typeface="Calibri" panose="020F0502020204030204" pitchFamily="34" charset="0"/>
                <a:cs typeface="Times New Roman" panose="02020603050405020304" pitchFamily="18" charset="0"/>
              </a:rPr>
              <a:t>I</a:t>
            </a:r>
            <a:r>
              <a:rPr lang="en-GB" sz="1200" dirty="0">
                <a:effectLst/>
                <a:latin typeface="Calibri" panose="020F0502020204030204" pitchFamily="34" charset="0"/>
                <a:ea typeface="Calibri" panose="020F0502020204030204" pitchFamily="34" charset="0"/>
                <a:cs typeface="Times New Roman" panose="02020603050405020304" pitchFamily="18" charset="0"/>
              </a:rPr>
              <a:t>dentifying key </a:t>
            </a:r>
            <a:r>
              <a:rPr lang="en-GB" sz="1200" b="1" dirty="0">
                <a:effectLst/>
                <a:latin typeface="Calibri" panose="020F0502020204030204" pitchFamily="34" charset="0"/>
                <a:ea typeface="Calibri" panose="020F0502020204030204" pitchFamily="34" charset="0"/>
                <a:cs typeface="Times New Roman" panose="02020603050405020304" pitchFamily="18" charset="0"/>
              </a:rPr>
              <a:t>sources of parks related income</a:t>
            </a:r>
            <a:r>
              <a:rPr lang="en-GB" sz="1200" b="1" dirty="0">
                <a:latin typeface="Calibri" panose="020F0502020204030204" pitchFamily="34" charset="0"/>
                <a:ea typeface="Calibri" panose="020F0502020204030204" pitchFamily="34" charset="0"/>
                <a:cs typeface="Times New Roman" panose="02020603050405020304" pitchFamily="18" charset="0"/>
              </a:rPr>
              <a:t> </a:t>
            </a:r>
            <a:r>
              <a:rPr lang="en-GB" sz="1200" dirty="0">
                <a:latin typeface="Calibri" panose="020F0502020204030204" pitchFamily="34" charset="0"/>
                <a:ea typeface="Calibri" panose="020F0502020204030204" pitchFamily="34" charset="0"/>
                <a:cs typeface="Times New Roman" panose="02020603050405020304" pitchFamily="18" charset="0"/>
              </a:rPr>
              <a:t>to fund this work in the future.</a:t>
            </a:r>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25</a:t>
            </a:fld>
            <a:endParaRPr lang="en-GB"/>
          </a:p>
        </p:txBody>
      </p:sp>
    </p:spTree>
    <p:extLst>
      <p:ext uri="{BB962C8B-B14F-4D97-AF65-F5344CB8AC3E}">
        <p14:creationId xmlns:p14="http://schemas.microsoft.com/office/powerpoint/2010/main" val="15015976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1000"/>
              </a:spcAft>
            </a:pPr>
            <a:r>
              <a:rPr lang="en-GB" sz="1200" b="1" dirty="0">
                <a:effectLst/>
                <a:latin typeface="Calibri" panose="020F0502020204030204" pitchFamily="34" charset="0"/>
                <a:ea typeface="Calibri" panose="020F0502020204030204" pitchFamily="34" charset="0"/>
                <a:cs typeface="Times New Roman" panose="02020603050405020304" pitchFamily="18" charset="0"/>
              </a:rPr>
              <a:t>Produce a pipeline of projects for the East Birmingham Inclusive Growth geography</a:t>
            </a:r>
            <a:r>
              <a:rPr lang="en-GB" b="1" dirty="0">
                <a:latin typeface="Calibri" panose="020F0502020204030204" pitchFamily="34" charset="0"/>
                <a:ea typeface="Calibri" panose="020F0502020204030204" pitchFamily="34" charset="0"/>
                <a:cs typeface="Times New Roman" panose="02020603050405020304" pitchFamily="18" charset="0"/>
              </a:rPr>
              <a:t> by:</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GB" dirty="0">
                <a:latin typeface="Calibri" panose="020F0502020204030204" pitchFamily="34" charset="0"/>
                <a:cs typeface="Times New Roman" panose="02020603050405020304" pitchFamily="18" charset="0"/>
              </a:rPr>
              <a:t>Developing a green infrastructure (GI) master plan that will: </a:t>
            </a:r>
          </a:p>
          <a:p>
            <a:pPr lvl="0">
              <a:lnSpc>
                <a:spcPct val="107000"/>
              </a:lnSpc>
            </a:pPr>
            <a:endParaRPr lang="en-GB" dirty="0">
              <a:latin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dirty="0">
                <a:latin typeface="Calibri" panose="020F0502020204030204" pitchFamily="34" charset="0"/>
                <a:cs typeface="Times New Roman" panose="02020603050405020304" pitchFamily="18" charset="0"/>
              </a:rPr>
              <a:t>Identify improvement options for all existing green space, starting with East Birmingham.</a:t>
            </a:r>
          </a:p>
          <a:p>
            <a:pPr marL="342900" indent="-342900">
              <a:lnSpc>
                <a:spcPct val="107000"/>
              </a:lnSpc>
              <a:buFont typeface="Symbol" panose="05050102010706020507" pitchFamily="18" charset="2"/>
              <a:buChar char=""/>
            </a:pPr>
            <a:r>
              <a:rPr lang="en-GB" b="1" dirty="0">
                <a:latin typeface="Calibri" panose="020F0502020204030204" pitchFamily="34" charset="0"/>
                <a:cs typeface="Times New Roman" panose="02020603050405020304" pitchFamily="18" charset="0"/>
              </a:rPr>
              <a:t>Identify all future opportunity sites &amp; linkages across East Birmingham.</a:t>
            </a:r>
            <a:r>
              <a:rPr lang="en-GB" dirty="0">
                <a:latin typeface="Calibri" panose="020F0502020204030204" pitchFamily="34" charset="0"/>
                <a:cs typeface="Times New Roman" panose="02020603050405020304" pitchFamily="18" charset="0"/>
              </a:rPr>
              <a:t> </a:t>
            </a:r>
          </a:p>
          <a:p>
            <a:pPr marL="342900" indent="-342900">
              <a:lnSpc>
                <a:spcPct val="107000"/>
              </a:lnSpc>
              <a:buFont typeface="Symbol" panose="05050102010706020507" pitchFamily="18" charset="2"/>
              <a:buChar char=""/>
            </a:pPr>
            <a:r>
              <a:rPr lang="en-GB" dirty="0">
                <a:latin typeface="Calibri" panose="020F0502020204030204" pitchFamily="34" charset="0"/>
                <a:cs typeface="Times New Roman" panose="02020603050405020304" pitchFamily="18" charset="0"/>
              </a:rPr>
              <a:t>Develop costed investment proposals for nominated sites, across a range of typologies, with recommended financial resources. </a:t>
            </a:r>
            <a:endParaRPr lang="en-GB" b="1" dirty="0">
              <a:latin typeface="Calibri" panose="020F0502020204030204" pitchFamily="34" charset="0"/>
              <a:cs typeface="Times New Roman" panose="02020603050405020304" pitchFamily="18" charset="0"/>
            </a:endParaRPr>
          </a:p>
          <a:p>
            <a:pPr marL="342900" lvl="0" indent="-342900">
              <a:lnSpc>
                <a:spcPct val="107000"/>
              </a:lnSpc>
              <a:spcAft>
                <a:spcPts val="1000"/>
              </a:spcAft>
              <a:buFont typeface="Symbol" panose="05050102010706020507" pitchFamily="18" charset="2"/>
              <a:buChar char=""/>
            </a:pPr>
            <a:r>
              <a:rPr lang="en-GB" dirty="0">
                <a:latin typeface="Calibri" panose="020F0502020204030204" pitchFamily="34" charset="0"/>
                <a:cs typeface="Times New Roman" panose="02020603050405020304" pitchFamily="18" charset="0"/>
              </a:rPr>
              <a:t>Inform the City’s local development plan, wider GI master planning and sustainable investment strategies.</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26</a:t>
            </a:fld>
            <a:endParaRPr lang="en-GB"/>
          </a:p>
        </p:txBody>
      </p:sp>
    </p:spTree>
    <p:extLst>
      <p:ext uri="{BB962C8B-B14F-4D97-AF65-F5344CB8AC3E}">
        <p14:creationId xmlns:p14="http://schemas.microsoft.com/office/powerpoint/2010/main" val="19829757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200" b="0" i="0" dirty="0">
                <a:solidFill>
                  <a:srgbClr val="231F20"/>
                </a:solidFill>
                <a:effectLst/>
                <a:highlight>
                  <a:srgbClr val="FCFCFC"/>
                </a:highlight>
                <a:latin typeface="Noto Sans Display"/>
              </a:rPr>
              <a:t>The requirement for Local Nature Recovery Strategies (LNRS) across the whole of England were set out in the Environment Act 2021. The LNRS Regs came into force on 13th April 2023 with the WMCA being appointed as Responsible Authority for delivering the stratergy for the West Midlands region in June 2023.    </a:t>
            </a:r>
          </a:p>
          <a:p>
            <a:pPr algn="l"/>
            <a:endParaRPr lang="en-GB" sz="1200" b="1" i="0" dirty="0">
              <a:solidFill>
                <a:srgbClr val="231F20"/>
              </a:solidFill>
              <a:effectLst/>
              <a:highlight>
                <a:srgbClr val="FCFCFC"/>
              </a:highlight>
              <a:latin typeface="DM Sans" pitchFamily="2" charset="0"/>
            </a:endParaRPr>
          </a:p>
          <a:p>
            <a:pPr algn="l"/>
            <a:r>
              <a:rPr lang="en-GB" sz="1200" b="1" i="0" dirty="0">
                <a:solidFill>
                  <a:srgbClr val="231F20"/>
                </a:solidFill>
                <a:effectLst/>
                <a:highlight>
                  <a:srgbClr val="FCFCFC"/>
                </a:highlight>
                <a:latin typeface="DM Sans" pitchFamily="2" charset="0"/>
              </a:rPr>
              <a:t>What is the LNRS?</a:t>
            </a:r>
          </a:p>
          <a:p>
            <a:pPr algn="l"/>
            <a:endParaRPr lang="en-GB" sz="1200" b="1" i="0" dirty="0">
              <a:solidFill>
                <a:srgbClr val="231F20"/>
              </a:solidFill>
              <a:effectLst/>
              <a:highlight>
                <a:srgbClr val="FCFCFC"/>
              </a:highlight>
              <a:latin typeface="DM Sans" pitchFamily="2" charset="0"/>
            </a:endParaRPr>
          </a:p>
          <a:p>
            <a:pPr algn="l"/>
            <a:r>
              <a:rPr lang="en-GB" sz="1200" b="0" i="0" dirty="0">
                <a:solidFill>
                  <a:srgbClr val="231F20"/>
                </a:solidFill>
                <a:effectLst/>
                <a:highlight>
                  <a:srgbClr val="FCFCFC"/>
                </a:highlight>
                <a:latin typeface="Noto Sans Display"/>
              </a:rPr>
              <a:t>Local nature recovery strategies are a system of spatial strategies for nature and environmental improvement required by law under the Act.  </a:t>
            </a:r>
          </a:p>
          <a:p>
            <a:pPr algn="l"/>
            <a:r>
              <a:rPr lang="en-GB" sz="1200" b="0" i="0" dirty="0">
                <a:solidFill>
                  <a:srgbClr val="231F20"/>
                </a:solidFill>
                <a:effectLst/>
                <a:highlight>
                  <a:srgbClr val="FCFCFC"/>
                </a:highlight>
                <a:latin typeface="Noto Sans Display"/>
              </a:rPr>
              <a:t>Each strategy must:</a:t>
            </a:r>
          </a:p>
          <a:p>
            <a:pPr algn="l">
              <a:buFont typeface="Arial" panose="020B0604020202020204" pitchFamily="34" charset="0"/>
              <a:buChar char="•"/>
            </a:pPr>
            <a:r>
              <a:rPr lang="en-GB" sz="1200" b="0" i="0" dirty="0">
                <a:solidFill>
                  <a:srgbClr val="231F20"/>
                </a:solidFill>
                <a:effectLst/>
                <a:highlight>
                  <a:srgbClr val="FCFCFC"/>
                </a:highlight>
                <a:latin typeface="Noto Sans Display"/>
              </a:rPr>
              <a:t>agree priorities for nature’s recovery;</a:t>
            </a:r>
          </a:p>
          <a:p>
            <a:pPr algn="l">
              <a:buFont typeface="Arial" panose="020B0604020202020204" pitchFamily="34" charset="0"/>
              <a:buChar char="•"/>
            </a:pPr>
            <a:r>
              <a:rPr lang="en-GB" sz="1200" b="0" i="0" dirty="0">
                <a:solidFill>
                  <a:srgbClr val="231F20"/>
                </a:solidFill>
                <a:effectLst/>
                <a:highlight>
                  <a:srgbClr val="FCFCFC"/>
                </a:highlight>
                <a:latin typeface="Noto Sans Display"/>
              </a:rPr>
              <a:t>map the most valuable existing areas for nature; and</a:t>
            </a:r>
          </a:p>
          <a:p>
            <a:pPr algn="l">
              <a:buFont typeface="Arial" panose="020B0604020202020204" pitchFamily="34" charset="0"/>
              <a:buChar char="•"/>
            </a:pPr>
            <a:r>
              <a:rPr lang="en-GB" sz="1200" b="0" i="0" dirty="0">
                <a:solidFill>
                  <a:srgbClr val="231F20"/>
                </a:solidFill>
                <a:effectLst/>
                <a:highlight>
                  <a:srgbClr val="FCFCFC"/>
                </a:highlight>
                <a:latin typeface="Noto Sans Display"/>
              </a:rPr>
              <a:t>map specific proposals for creating or improving habitat for nature and wider environmental goals (adopting Nature Based Solutions).</a:t>
            </a:r>
          </a:p>
          <a:p>
            <a:pPr algn="l"/>
            <a:endParaRPr lang="en-GB" sz="1200" b="0" i="0" dirty="0">
              <a:solidFill>
                <a:srgbClr val="231F20"/>
              </a:solidFill>
              <a:effectLst/>
              <a:highlight>
                <a:srgbClr val="FCFCFC"/>
              </a:highlight>
              <a:latin typeface="Noto Sans Display"/>
            </a:endParaRPr>
          </a:p>
          <a:p>
            <a:pPr algn="l"/>
            <a:r>
              <a:rPr lang="en-GB" sz="1200" b="0" i="0" dirty="0">
                <a:solidFill>
                  <a:srgbClr val="231F20"/>
                </a:solidFill>
                <a:effectLst/>
                <a:highlight>
                  <a:srgbClr val="FCFCFC"/>
                </a:highlight>
                <a:latin typeface="Noto Sans Display"/>
              </a:rPr>
              <a:t>Together, the strategies will cover the whole of England with no gaps and no overlaps. </a:t>
            </a:r>
          </a:p>
          <a:p>
            <a:pPr algn="l"/>
            <a:r>
              <a:rPr lang="en-GB" sz="1200" b="0" i="0" dirty="0">
                <a:solidFill>
                  <a:srgbClr val="231F20"/>
                </a:solidFill>
                <a:effectLst/>
                <a:highlight>
                  <a:srgbClr val="FCFCFC"/>
                </a:highlight>
                <a:latin typeface="Noto Sans Display"/>
              </a:rPr>
              <a:t>The main purpose of the strategies is to identify locations to create or improve habitat most likely to provide the greatest benefit for nature and the wider environment.</a:t>
            </a:r>
          </a:p>
          <a:p>
            <a:pPr>
              <a:lnSpc>
                <a:spcPct val="107000"/>
              </a:lnSpc>
              <a:spcAft>
                <a:spcPts val="1000"/>
              </a:spcAft>
            </a:pPr>
            <a:endParaRPr lang="en-GB" sz="1400" dirty="0">
              <a:latin typeface="Calibri" panose="020F0502020204030204" pitchFamily="34" charset="0"/>
              <a:cs typeface="Times New Roman" panose="02020603050405020304" pitchFamily="18" charset="0"/>
            </a:endParaRPr>
          </a:p>
          <a:p>
            <a:pPr>
              <a:lnSpc>
                <a:spcPct val="107000"/>
              </a:lnSpc>
              <a:spcAft>
                <a:spcPts val="1000"/>
              </a:spcAft>
            </a:pPr>
            <a:r>
              <a:rPr lang="en-GB" sz="1200" b="1" dirty="0"/>
              <a:t>Urban Nature Development Project</a:t>
            </a:r>
          </a:p>
          <a:p>
            <a:pPr>
              <a:lnSpc>
                <a:spcPct val="107000"/>
              </a:lnSpc>
              <a:spcAft>
                <a:spcPts val="1000"/>
              </a:spcAft>
            </a:pPr>
            <a:r>
              <a:rPr lang="en-GB" sz="1200" dirty="0"/>
              <a:t>Create a schedule of Birmingham City Council sites that could successfully benefit from future Biodiversity Net Gain credits and embedded maintenance payments through identification of BCC owned sites against the 25-year nature recovery vision map developed through FPA.</a:t>
            </a:r>
            <a:endParaRPr lang="en-GB" sz="1200" dirty="0">
              <a:latin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27</a:t>
            </a:fld>
            <a:endParaRPr lang="en-GB"/>
          </a:p>
        </p:txBody>
      </p:sp>
    </p:spTree>
    <p:extLst>
      <p:ext uri="{BB962C8B-B14F-4D97-AF65-F5344CB8AC3E}">
        <p14:creationId xmlns:p14="http://schemas.microsoft.com/office/powerpoint/2010/main" val="30846322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10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The Urban Forest Accelerator (UFA) project is a joint project between the National Trust, Birmingham </a:t>
            </a:r>
            <a:r>
              <a:rPr lang="en-GB" sz="1200" dirty="0" err="1">
                <a:effectLst/>
                <a:latin typeface="Calibri" panose="020F0502020204030204" pitchFamily="34" charset="0"/>
                <a:ea typeface="Calibri" panose="020F0502020204030204" pitchFamily="34" charset="0"/>
                <a:cs typeface="Times New Roman" panose="02020603050405020304" pitchFamily="18" charset="0"/>
              </a:rPr>
              <a:t>Treepeople</a:t>
            </a:r>
            <a:r>
              <a:rPr lang="en-GB" sz="1200" dirty="0">
                <a:effectLst/>
                <a:latin typeface="Calibri" panose="020F0502020204030204" pitchFamily="34" charset="0"/>
                <a:ea typeface="Calibri" panose="020F0502020204030204" pitchFamily="34" charset="0"/>
                <a:cs typeface="Times New Roman" panose="02020603050405020304" pitchFamily="18" charset="0"/>
              </a:rPr>
              <a:t> CIO and Birmingham City Council. It contributes to the vision of the England Trees Action Plan (ETAP) and will deliver against multiple objectives from </a:t>
            </a:r>
            <a:r>
              <a:rPr lang="en-GB" dirty="0">
                <a:latin typeface="Calibri" panose="020F0502020204030204" pitchFamily="34" charset="0"/>
                <a:ea typeface="Calibri" panose="020F0502020204030204" pitchFamily="34" charset="0"/>
                <a:cs typeface="Times New Roman" panose="02020603050405020304" pitchFamily="18" charset="0"/>
              </a:rPr>
              <a:t>it</a:t>
            </a:r>
            <a:r>
              <a:rPr lang="en-GB" sz="1200" dirty="0">
                <a:effectLst/>
                <a:latin typeface="Calibri" panose="020F0502020204030204" pitchFamily="34" charset="0"/>
                <a:ea typeface="Calibri" panose="020F0502020204030204" pitchFamily="34" charset="0"/>
                <a:cs typeface="Times New Roman" panose="02020603050405020304" pitchFamily="18" charset="0"/>
              </a:rPr>
              <a: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200" dirty="0">
                <a:effectLst/>
                <a:latin typeface="Calibri" panose="020F0502020204030204" pitchFamily="34" charset="0"/>
                <a:ea typeface="Calibri" panose="020F0502020204030204" pitchFamily="34" charset="0"/>
                <a:cs typeface="Times New Roman" panose="02020603050405020304" pitchFamily="18" charset="0"/>
              </a:rPr>
              <a:t>Its </a:t>
            </a:r>
            <a:r>
              <a:rPr lang="en-GB" dirty="0">
                <a:latin typeface="Calibri" panose="020F0502020204030204" pitchFamily="34" charset="0"/>
                <a:ea typeface="Calibri" panose="020F0502020204030204" pitchFamily="34" charset="0"/>
                <a:cs typeface="Times New Roman" panose="02020603050405020304" pitchFamily="18" charset="0"/>
              </a:rPr>
              <a:t>o</a:t>
            </a:r>
            <a:r>
              <a:rPr lang="en-GB" sz="1200" dirty="0">
                <a:effectLst/>
                <a:latin typeface="Calibri" panose="020F0502020204030204" pitchFamily="34" charset="0"/>
                <a:ea typeface="Calibri" panose="020F0502020204030204" pitchFamily="34" charset="0"/>
                <a:cs typeface="Times New Roman" panose="02020603050405020304" pitchFamily="18" charset="0"/>
              </a:rPr>
              <a:t>bjectives are:</a:t>
            </a:r>
          </a:p>
          <a:p>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Connecting people with trees and woodlands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Making </a:t>
            </a:r>
            <a:r>
              <a:rPr lang="en-GB" dirty="0">
                <a:latin typeface="Calibri" panose="020F0502020204030204" pitchFamily="34" charset="0"/>
                <a:ea typeface="Calibri" panose="020F0502020204030204" pitchFamily="34" charset="0"/>
                <a:cs typeface="Times New Roman" panose="02020603050405020304" pitchFamily="18" charset="0"/>
              </a:rPr>
              <a:t>t</a:t>
            </a:r>
            <a:r>
              <a:rPr lang="en-GB" sz="1200" dirty="0">
                <a:effectLst/>
                <a:latin typeface="Calibri" panose="020F0502020204030204" pitchFamily="34" charset="0"/>
                <a:ea typeface="Calibri" panose="020F0502020204030204" pitchFamily="34" charset="0"/>
                <a:cs typeface="Times New Roman" panose="02020603050405020304" pitchFamily="18" charset="0"/>
              </a:rPr>
              <a:t>rees and woodlands part of the green economy</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Protecting and improving our trees and woodlands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Expanding and connecting our trees and woodlands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10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1125"/>
              </a:spcBef>
              <a:spcAft>
                <a:spcPts val="1125"/>
              </a:spcAft>
            </a:pPr>
            <a:r>
              <a:rPr lang="en-GB"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 a local authority we have stated a clear commitment to Net Zero and as part of that a commitment to future tree planting and protection. This will take those reoccurring resources of money, volunteers and communication alongside building skills for a future green workforce.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28</a:t>
            </a:fld>
            <a:endParaRPr lang="en-GB"/>
          </a:p>
        </p:txBody>
      </p:sp>
    </p:spTree>
    <p:extLst>
      <p:ext uri="{BB962C8B-B14F-4D97-AF65-F5344CB8AC3E}">
        <p14:creationId xmlns:p14="http://schemas.microsoft.com/office/powerpoint/2010/main" val="10250060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In 2023 the council’s Urban Nature Development Project (funded by the Heritage Lottery) commenced the City of Nature Alliance Pilot applying the Future Park Standard to activate five parks in one red ward which was Bordesley and Highgate.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The Bordesley and Highgate pilot project looked at managing parks and greenspaces differently following the City of Nature Plan. The work of the Alliance organisations was funded with £ 150,000 from the Commonwealth Games Legacy fund.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But do we know how much it really cost to run the pilot? What if we added in volunteer time, organisational support, use of equipment that had already been purchased etc.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We need to be able understand the true cost of things and the true value of them.</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29</a:t>
            </a:fld>
            <a:endParaRPr lang="en-GB"/>
          </a:p>
        </p:txBody>
      </p:sp>
    </p:spTree>
    <p:extLst>
      <p:ext uri="{BB962C8B-B14F-4D97-AF65-F5344CB8AC3E}">
        <p14:creationId xmlns:p14="http://schemas.microsoft.com/office/powerpoint/2010/main" val="37860889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At the start of the FPA project there was already fantastic work being done in Birmingham by individuals, groups and organisations, but we wanted to bring all of those together with all BCC Departments to continue the collaborate of developing the plan into a collaboration to deliver the plan at ward level. We would look for gaps and make the most of the strengths by sharing knowledge and skills.</a:t>
            </a:r>
          </a:p>
          <a:p>
            <a:endParaRPr lang="en-GB" sz="1200" dirty="0"/>
          </a:p>
          <a:p>
            <a:r>
              <a:rPr lang="en-GB" sz="1200" dirty="0"/>
              <a:t>This collaboration is known as the: </a:t>
            </a:r>
            <a:r>
              <a:rPr lang="en-GB" dirty="0"/>
              <a:t>City of Nature Alliance </a:t>
            </a:r>
          </a:p>
          <a:p>
            <a:endParaRPr lang="en-GB" sz="1200" dirty="0"/>
          </a:p>
          <a:p>
            <a:r>
              <a:rPr lang="en-GB" sz="1200" dirty="0"/>
              <a:t>Core third sector members of the Alliance were:</a:t>
            </a:r>
          </a:p>
          <a:p>
            <a:endParaRPr lang="en-GB" sz="1200" dirty="0"/>
          </a:p>
          <a:p>
            <a:pPr marL="285750" indent="-285750">
              <a:buFont typeface="Arial" panose="020B0604020202020204" pitchFamily="34" charset="0"/>
              <a:buChar char="•"/>
            </a:pPr>
            <a:r>
              <a:rPr lang="en-GB" sz="1200" dirty="0"/>
              <a:t>Birmingham Open Spaces forum</a:t>
            </a:r>
          </a:p>
          <a:p>
            <a:pPr marL="285750" indent="-285750">
              <a:buFont typeface="Arial" panose="020B0604020202020204" pitchFamily="34" charset="0"/>
              <a:buChar char="•"/>
            </a:pPr>
            <a:r>
              <a:rPr lang="en-GB" sz="1200" dirty="0"/>
              <a:t>The Birmingham and Black Country Wildlife Trust</a:t>
            </a:r>
          </a:p>
          <a:p>
            <a:pPr marL="285750" indent="-285750">
              <a:buFont typeface="Arial" panose="020B0604020202020204" pitchFamily="34" charset="0"/>
              <a:buChar char="•"/>
            </a:pPr>
            <a:r>
              <a:rPr lang="en-GB" sz="1200" dirty="0"/>
              <a:t>The Active Wellbeing Society</a:t>
            </a:r>
          </a:p>
          <a:p>
            <a:pPr marL="285750" indent="-285750">
              <a:buFont typeface="Arial" panose="020B0604020202020204" pitchFamily="34" charset="0"/>
              <a:buChar char="•"/>
            </a:pPr>
            <a:r>
              <a:rPr lang="en-GB" sz="1200" dirty="0"/>
              <a:t>The Birmingham Children's Trust</a:t>
            </a:r>
          </a:p>
          <a:p>
            <a:endParaRPr lang="en-GB" sz="1200" dirty="0"/>
          </a:p>
          <a:p>
            <a:r>
              <a:rPr lang="en-GB" sz="1200" dirty="0"/>
              <a:t>Charities Birmingham Tree People (previously the BTFL project), Legacy WM and Patchwork Meadow and local entrepreneurs like Learning Journey and the Parakeet have joined these and the wider City of Nature Alliance that helps to shape the delivery of the City Nature Programme includes National organisations like the RSPB, The National Trust, Natural England, The Canals and Rivers Trust and it is growing all the time.</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30</a:t>
            </a:fld>
            <a:endParaRPr lang="en-GB"/>
          </a:p>
        </p:txBody>
      </p:sp>
    </p:spTree>
    <p:extLst>
      <p:ext uri="{BB962C8B-B14F-4D97-AF65-F5344CB8AC3E}">
        <p14:creationId xmlns:p14="http://schemas.microsoft.com/office/powerpoint/2010/main" val="39174262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Governance and Finance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How do we ensure that when we </a:t>
            </a:r>
            <a:r>
              <a:rPr lang="en-GB" b="0" i="0" dirty="0">
                <a:solidFill>
                  <a:srgbClr val="333333"/>
                </a:solidFill>
                <a:effectLst/>
                <a:highlight>
                  <a:srgbClr val="FFFFFF"/>
                </a:highlight>
                <a:latin typeface="Open Sans" panose="020B0606030504020204" pitchFamily="34" charset="0"/>
              </a:rPr>
              <a:t>look at what people need, how nature can help, what human services are needed to meet the need (so what are the benefits from the services), what is the cost, how do we find the funding and how we ensure the original need is being met in the most nature friendly and cost-effective way possible.</a:t>
            </a:r>
            <a:endParaRPr lang="en-GB" dirty="0"/>
          </a:p>
          <a:p>
            <a:endParaRPr lang="en-GB" dirty="0"/>
          </a:p>
          <a:p>
            <a:endParaRPr lang="en-GB" dirty="0"/>
          </a:p>
          <a:p>
            <a:r>
              <a:rPr lang="en-GB" dirty="0"/>
              <a:t>Birmingham participated as a case study city in a 5-year national research study - Liveable Cities (2012- 2017) which looked at the world’s most liveable cities to understand the critical ingredients needed to be successful as a green sustainable city. </a:t>
            </a:r>
          </a:p>
          <a:p>
            <a:endParaRPr lang="en-GB" dirty="0"/>
          </a:p>
          <a:p>
            <a:r>
              <a:rPr lang="en-GB" dirty="0"/>
              <a:t>One of its main findings was that successful cities were clear about how they linked municipal governance, with municipal planning and municipal finance. </a:t>
            </a:r>
          </a:p>
          <a:p>
            <a:endParaRPr lang="en-GB" dirty="0"/>
          </a:p>
          <a:p>
            <a:r>
              <a:rPr lang="en-GB" dirty="0"/>
              <a:t>These lessons have been built into the City of Nature Plan http://liveablecities.org.uk/ </a:t>
            </a:r>
          </a:p>
          <a:p>
            <a:endParaRPr lang="en-GB" dirty="0"/>
          </a:p>
          <a:p>
            <a:r>
              <a:rPr lang="en-GB" dirty="0"/>
              <a:t>Strong and inclusive leadership will be key to the success of the City of Nature Plan. </a:t>
            </a:r>
          </a:p>
          <a:p>
            <a:endParaRPr lang="en-GB" dirty="0"/>
          </a:p>
          <a:p>
            <a:r>
              <a:rPr lang="en-GB" dirty="0"/>
              <a:t>To ensure the long-term governance and management of Birmingham’s natural environment a series of new bodies and groups have been formed to connect agendas and outcomes; with the benefits that the natural environment can bring to the improved performance of the city. </a:t>
            </a:r>
          </a:p>
          <a:p>
            <a:endParaRPr lang="en-GB" dirty="0"/>
          </a:p>
          <a:p>
            <a:r>
              <a:rPr lang="en-GB" dirty="0"/>
              <a:t>The core aims and ethos of the plan need to be considered when any decisions relating to Birmingham green spaces are being taken. </a:t>
            </a:r>
          </a:p>
          <a:p>
            <a:endParaRPr lang="en-GB" dirty="0"/>
          </a:p>
          <a:p>
            <a:r>
              <a:rPr lang="en-GB" dirty="0"/>
              <a:t>These new bodies are: </a:t>
            </a:r>
          </a:p>
          <a:p>
            <a:r>
              <a:rPr lang="en-GB" dirty="0"/>
              <a:t>• The City of Nature Board: chaired by Cabinet Member for Parks and Street Scene. </a:t>
            </a:r>
          </a:p>
          <a:p>
            <a:r>
              <a:rPr lang="en-GB" dirty="0"/>
              <a:t>• The City of Nature Steering Group: chaired by Assistant Director for Development who will bring together other Assistant Directors from across the council. </a:t>
            </a:r>
          </a:p>
          <a:p>
            <a:r>
              <a:rPr lang="en-GB" dirty="0"/>
              <a:t>• The City of Nature Operations Group: chaired by Principal Planning Officer who will bring together operational officers from across the council. </a:t>
            </a:r>
          </a:p>
          <a:p>
            <a:r>
              <a:rPr lang="en-GB" dirty="0"/>
              <a:t>• The Birmingham City of Nature Alliance: facilitated by the City of Nature Officer who will bring together representatives from external organisations. </a:t>
            </a:r>
          </a:p>
          <a:p>
            <a:endParaRPr lang="en-GB" dirty="0"/>
          </a:p>
          <a:p>
            <a:r>
              <a:rPr lang="en-GB" dirty="0"/>
              <a:t>The City of Nature Alliance will hold the Council accountable for the delivery of this plan</a:t>
            </a:r>
          </a:p>
        </p:txBody>
      </p:sp>
      <p:sp>
        <p:nvSpPr>
          <p:cNvPr id="4" name="Slide Number Placeholder 3"/>
          <p:cNvSpPr>
            <a:spLocks noGrp="1"/>
          </p:cNvSpPr>
          <p:nvPr>
            <p:ph type="sldNum" sz="quarter" idx="5"/>
          </p:nvPr>
        </p:nvSpPr>
        <p:spPr/>
        <p:txBody>
          <a:bodyPr/>
          <a:lstStyle/>
          <a:p>
            <a:fld id="{B3E06A9C-740E-49F3-A67C-896586AF5837}" type="slidenum">
              <a:rPr lang="en-GB" smtClean="0"/>
              <a:t>31</a:t>
            </a:fld>
            <a:endParaRPr lang="en-GB"/>
          </a:p>
        </p:txBody>
      </p:sp>
    </p:spTree>
    <p:extLst>
      <p:ext uri="{BB962C8B-B14F-4D97-AF65-F5344CB8AC3E}">
        <p14:creationId xmlns:p14="http://schemas.microsoft.com/office/powerpoint/2010/main" val="2854248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Helen Harvey Volunteer Coordination Officer from BOSF told us about the sessions she has been running in Garrison Lane Park.</a:t>
            </a:r>
          </a:p>
          <a:p>
            <a:endParaRPr lang="en-GB" dirty="0"/>
          </a:p>
          <a:p>
            <a:r>
              <a:rPr lang="en-GB" dirty="0"/>
              <a:t>Helen also work with the children’s group delivering activities developed through the FINCH project.</a:t>
            </a:r>
          </a:p>
          <a:p>
            <a:endParaRPr lang="en-GB" dirty="0"/>
          </a:p>
          <a:p>
            <a:r>
              <a:rPr lang="en-GB" dirty="0"/>
              <a:t>We use the Bench Chat idea for the Talking in pairs, turn and talk to the person next to you talk for about 10 mins, when comfortable ask if the other person is OK.</a:t>
            </a:r>
          </a:p>
        </p:txBody>
      </p:sp>
      <p:sp>
        <p:nvSpPr>
          <p:cNvPr id="4" name="Slide Number Placeholder 3"/>
          <p:cNvSpPr>
            <a:spLocks noGrp="1"/>
          </p:cNvSpPr>
          <p:nvPr>
            <p:ph type="sldNum" sz="quarter" idx="5"/>
          </p:nvPr>
        </p:nvSpPr>
        <p:spPr/>
        <p:txBody>
          <a:bodyPr/>
          <a:lstStyle/>
          <a:p>
            <a:fld id="{B3E06A9C-740E-49F3-A67C-896586AF5837}" type="slidenum">
              <a:rPr lang="en-GB" smtClean="0"/>
              <a:t>37</a:t>
            </a:fld>
            <a:endParaRPr lang="en-GB"/>
          </a:p>
        </p:txBody>
      </p:sp>
    </p:spTree>
    <p:extLst>
      <p:ext uri="{BB962C8B-B14F-4D97-AF65-F5344CB8AC3E}">
        <p14:creationId xmlns:p14="http://schemas.microsoft.com/office/powerpoint/2010/main" val="24049867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https://www.refuelagency.com/blog/multicultural/examples-of-brands-who-got-multicultural-marketing-right/   What do you think?</a:t>
            </a:r>
          </a:p>
          <a:p>
            <a:endParaRPr lang="en-GB" dirty="0"/>
          </a:p>
          <a:p>
            <a:pPr algn="l"/>
            <a:r>
              <a:rPr lang="en-GB" b="1" i="0" dirty="0">
                <a:solidFill>
                  <a:srgbClr val="000000"/>
                </a:solidFill>
                <a:effectLst/>
                <a:latin typeface="Montserrat" panose="00000500000000000000" pitchFamily="2" charset="0"/>
              </a:rPr>
              <a:t>Three Principles</a:t>
            </a:r>
          </a:p>
          <a:p>
            <a:endParaRPr lang="en-GB" b="1" dirty="0">
              <a:effectLst/>
            </a:endParaRPr>
          </a:p>
          <a:p>
            <a:r>
              <a:rPr lang="en-GB" b="1" dirty="0">
                <a:effectLst/>
              </a:rPr>
              <a:t>Diversity</a:t>
            </a:r>
          </a:p>
          <a:p>
            <a:r>
              <a:rPr lang="en-GB" b="1" dirty="0">
                <a:effectLst/>
              </a:rPr>
              <a:t>Equity</a:t>
            </a:r>
          </a:p>
          <a:p>
            <a:r>
              <a:rPr lang="en-GB" b="1" dirty="0">
                <a:effectLst/>
              </a:rPr>
              <a:t>Inclusion</a:t>
            </a:r>
          </a:p>
          <a:p>
            <a:endParaRPr lang="en-GB" b="1" dirty="0">
              <a:effectLst/>
            </a:endParaRPr>
          </a:p>
          <a:p>
            <a:r>
              <a:rPr lang="en-GB" dirty="0">
                <a:effectLst/>
              </a:rPr>
              <a:t>Diversity is when your brand not only welcomes that particular person but invites all multicultural audiences by showing a great deal of variety.</a:t>
            </a:r>
          </a:p>
          <a:p>
            <a:endParaRPr lang="en-GB" dirty="0">
              <a:effectLst/>
            </a:endParaRPr>
          </a:p>
          <a:p>
            <a:r>
              <a:rPr lang="en-GB" dirty="0">
                <a:effectLst/>
              </a:rPr>
              <a:t>Equity is whether your brand is optimized for all multicultural audiences, including physically and visually challenged people.</a:t>
            </a:r>
          </a:p>
          <a:p>
            <a:endParaRPr lang="en-GB" dirty="0">
              <a:effectLst/>
            </a:endParaRPr>
          </a:p>
          <a:p>
            <a:r>
              <a:rPr lang="en-GB" dirty="0">
                <a:effectLst/>
              </a:rPr>
              <a:t>Inclusion is respecting everyone’s opinion, whether a group or a person says it. An example of diversity is Coca-Cola. An example of equity is Proctor and Gamble. An example of inclusion is Fenty Beauty.</a:t>
            </a:r>
          </a:p>
          <a:p>
            <a:endParaRPr lang="en-GB" dirty="0">
              <a:effectLst/>
            </a:endParaRPr>
          </a:p>
          <a:p>
            <a:pPr algn="l"/>
            <a:r>
              <a:rPr lang="en-GB" b="1" i="0" dirty="0">
                <a:solidFill>
                  <a:srgbClr val="333333"/>
                </a:solidFill>
                <a:effectLst/>
                <a:latin typeface="var(--var-h2-font-family)"/>
              </a:rPr>
              <a:t>Tips on Embracing Diversity</a:t>
            </a:r>
          </a:p>
          <a:p>
            <a:pPr algn="l"/>
            <a:endParaRPr lang="en-GB" b="1" i="0" dirty="0">
              <a:solidFill>
                <a:srgbClr val="333333"/>
              </a:solidFill>
              <a:effectLst/>
              <a:latin typeface="var(--var-h2-font-family)"/>
            </a:endParaRPr>
          </a:p>
          <a:p>
            <a:pPr algn="l"/>
            <a:r>
              <a:rPr lang="en-GB" b="0" i="0" dirty="0">
                <a:solidFill>
                  <a:srgbClr val="333333"/>
                </a:solidFill>
                <a:effectLst/>
                <a:latin typeface="Avenir Next Pro"/>
              </a:rPr>
              <a:t>Embracing diversity in advertising means redefining it within the organization and perceiving it as an essential element of the organization’s innovation strategy. </a:t>
            </a:r>
          </a:p>
          <a:p>
            <a:pPr algn="l"/>
            <a:endParaRPr lang="en-GB" b="0" i="0" dirty="0">
              <a:solidFill>
                <a:srgbClr val="333333"/>
              </a:solidFill>
              <a:effectLst/>
              <a:latin typeface="Avenir Next Pro"/>
            </a:endParaRPr>
          </a:p>
          <a:p>
            <a:pPr algn="l"/>
            <a:r>
              <a:rPr lang="en-GB" b="0" i="0" dirty="0">
                <a:solidFill>
                  <a:srgbClr val="333333"/>
                </a:solidFill>
                <a:effectLst/>
                <a:latin typeface="Avenir Next Pro"/>
              </a:rPr>
              <a:t>Diverse thoughts are contagious, and they add significant value to the ideation process. Below are industry tips on just a few of the steps that brands can take to make a positive impact on their marketing campaigns:</a:t>
            </a:r>
          </a:p>
          <a:p>
            <a:pPr algn="l">
              <a:buFont typeface="Arial" panose="020B0604020202020204" pitchFamily="34" charset="0"/>
              <a:buChar char="•"/>
            </a:pPr>
            <a:r>
              <a:rPr lang="en-GB" b="0" i="0" u="none" strike="noStrike" dirty="0">
                <a:solidFill>
                  <a:srgbClr val="333333"/>
                </a:solidFill>
                <a:effectLst/>
                <a:latin typeface="var(--var-paragraph-font-family)"/>
                <a:hlinkClick r:id="rId3"/>
              </a:rPr>
              <a:t>“Are You Including Enough Diversity in Your </a:t>
            </a:r>
            <a:r>
              <a:rPr lang="en-GB" b="0" i="0" u="none" strike="noStrike" dirty="0" err="1">
                <a:solidFill>
                  <a:srgbClr val="333333"/>
                </a:solidFill>
                <a:effectLst/>
                <a:latin typeface="var(--var-paragraph-font-family)"/>
                <a:hlinkClick r:id="rId3"/>
              </a:rPr>
              <a:t>Marketing?”External</a:t>
            </a:r>
            <a:r>
              <a:rPr lang="en-GB" b="0" i="0" u="none" strike="noStrike" dirty="0">
                <a:solidFill>
                  <a:srgbClr val="333333"/>
                </a:solidFill>
                <a:effectLst/>
                <a:latin typeface="var(--var-paragraph-font-family)"/>
                <a:hlinkClick r:id="rId3"/>
              </a:rPr>
              <a:t> </a:t>
            </a:r>
            <a:r>
              <a:rPr lang="en-GB" b="0" i="0" u="none" strike="noStrike" dirty="0" err="1">
                <a:solidFill>
                  <a:srgbClr val="333333"/>
                </a:solidFill>
                <a:effectLst/>
                <a:latin typeface="var(--var-paragraph-font-family)"/>
                <a:hlinkClick r:id="rId3"/>
              </a:rPr>
              <a:t>link:</a:t>
            </a:r>
            <a:r>
              <a:rPr lang="en-GB" b="0" i="0" u="none" strike="noStrike" dirty="0" err="1">
                <a:solidFill>
                  <a:srgbClr val="333333"/>
                </a:solidFill>
                <a:effectLst/>
                <a:latin typeface="Material Icons"/>
                <a:hlinkClick r:id="rId3"/>
              </a:rPr>
              <a:t>open_in_new</a:t>
            </a:r>
            <a:r>
              <a:rPr lang="en-GB" b="0" i="0" dirty="0">
                <a:solidFill>
                  <a:srgbClr val="333333"/>
                </a:solidFill>
                <a:effectLst/>
                <a:latin typeface="var(--var-paragraph-font-family)"/>
              </a:rPr>
              <a:t> Brands that take steps to improve diversity in their marketing efforts often have greater success in targeting new audiences, improving their conversion rates and generating more revenue.</a:t>
            </a:r>
          </a:p>
          <a:p>
            <a:pPr algn="l">
              <a:buFont typeface="Arial" panose="020B0604020202020204" pitchFamily="34" charset="0"/>
              <a:buChar char="•"/>
            </a:pPr>
            <a:r>
              <a:rPr lang="en-GB" b="0" i="0" u="none" strike="noStrike" dirty="0">
                <a:solidFill>
                  <a:srgbClr val="333333"/>
                </a:solidFill>
                <a:effectLst/>
                <a:latin typeface="var(--var-paragraph-font-family)"/>
                <a:hlinkClick r:id="rId4"/>
              </a:rPr>
              <a:t>“Data Shows Consumers Want Diversity in </a:t>
            </a:r>
            <a:r>
              <a:rPr lang="en-GB" b="0" i="0" u="none" strike="noStrike" dirty="0" err="1">
                <a:solidFill>
                  <a:srgbClr val="333333"/>
                </a:solidFill>
                <a:effectLst/>
                <a:latin typeface="var(--var-paragraph-font-family)"/>
                <a:hlinkClick r:id="rId4"/>
              </a:rPr>
              <a:t>Marketing.”External</a:t>
            </a:r>
            <a:r>
              <a:rPr lang="en-GB" b="0" i="0" u="none" strike="noStrike" dirty="0">
                <a:solidFill>
                  <a:srgbClr val="333333"/>
                </a:solidFill>
                <a:effectLst/>
                <a:latin typeface="var(--var-paragraph-font-family)"/>
                <a:hlinkClick r:id="rId4"/>
              </a:rPr>
              <a:t> </a:t>
            </a:r>
            <a:r>
              <a:rPr lang="en-GB" b="0" i="0" u="none" strike="noStrike" dirty="0" err="1">
                <a:solidFill>
                  <a:srgbClr val="333333"/>
                </a:solidFill>
                <a:effectLst/>
                <a:latin typeface="var(--var-paragraph-font-family)"/>
                <a:hlinkClick r:id="rId4"/>
              </a:rPr>
              <a:t>link:</a:t>
            </a:r>
            <a:r>
              <a:rPr lang="en-GB" b="0" i="0" u="none" strike="noStrike" dirty="0" err="1">
                <a:solidFill>
                  <a:srgbClr val="333333"/>
                </a:solidFill>
                <a:effectLst/>
                <a:latin typeface="Material Icons"/>
                <a:hlinkClick r:id="rId4"/>
              </a:rPr>
              <a:t>open_in_new</a:t>
            </a:r>
            <a:r>
              <a:rPr lang="en-GB" b="0" i="0" dirty="0">
                <a:solidFill>
                  <a:srgbClr val="333333"/>
                </a:solidFill>
                <a:effectLst/>
                <a:latin typeface="var(--var-paragraph-font-family)"/>
              </a:rPr>
              <a:t> Brands’ cultural intelligence has become more important than ever — but how do marketers get it right?</a:t>
            </a:r>
          </a:p>
          <a:p>
            <a:pPr algn="l">
              <a:buFont typeface="Arial" panose="020B0604020202020204" pitchFamily="34" charset="0"/>
              <a:buChar char="•"/>
            </a:pPr>
            <a:r>
              <a:rPr lang="en-GB" b="0" i="0" u="none" strike="noStrike" dirty="0">
                <a:solidFill>
                  <a:srgbClr val="333333"/>
                </a:solidFill>
                <a:effectLst/>
                <a:latin typeface="var(--var-paragraph-font-family)"/>
                <a:hlinkClick r:id="rId5"/>
              </a:rPr>
              <a:t>“How to Build a More Inclusive World Through </a:t>
            </a:r>
            <a:r>
              <a:rPr lang="en-GB" b="0" i="0" u="none" strike="noStrike" dirty="0" err="1">
                <a:solidFill>
                  <a:srgbClr val="333333"/>
                </a:solidFill>
                <a:effectLst/>
                <a:latin typeface="var(--var-paragraph-font-family)"/>
                <a:hlinkClick r:id="rId5"/>
              </a:rPr>
              <a:t>Advertising.”External</a:t>
            </a:r>
            <a:r>
              <a:rPr lang="en-GB" b="0" i="0" u="none" strike="noStrike" dirty="0">
                <a:solidFill>
                  <a:srgbClr val="333333"/>
                </a:solidFill>
                <a:effectLst/>
                <a:latin typeface="var(--var-paragraph-font-family)"/>
                <a:hlinkClick r:id="rId5"/>
              </a:rPr>
              <a:t> </a:t>
            </a:r>
            <a:r>
              <a:rPr lang="en-GB" b="0" i="0" u="none" strike="noStrike" dirty="0" err="1">
                <a:solidFill>
                  <a:srgbClr val="333333"/>
                </a:solidFill>
                <a:effectLst/>
                <a:latin typeface="var(--var-paragraph-font-family)"/>
                <a:hlinkClick r:id="rId5"/>
              </a:rPr>
              <a:t>link:</a:t>
            </a:r>
            <a:r>
              <a:rPr lang="en-GB" b="0" i="0" u="none" strike="noStrike" dirty="0" err="1">
                <a:solidFill>
                  <a:srgbClr val="333333"/>
                </a:solidFill>
                <a:effectLst/>
                <a:latin typeface="Material Icons"/>
                <a:hlinkClick r:id="rId5"/>
              </a:rPr>
              <a:t>open_in_new</a:t>
            </a:r>
            <a:r>
              <a:rPr lang="en-GB" b="0" i="0" dirty="0">
                <a:solidFill>
                  <a:srgbClr val="333333"/>
                </a:solidFill>
                <a:effectLst/>
                <a:latin typeface="var(--var-paragraph-font-family)"/>
              </a:rPr>
              <a:t> Industry experts and creative leaders weigh in on equitable advertising.</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38</a:t>
            </a:fld>
            <a:endParaRPr lang="en-GB"/>
          </a:p>
        </p:txBody>
      </p:sp>
    </p:spTree>
    <p:extLst>
      <p:ext uri="{BB962C8B-B14F-4D97-AF65-F5344CB8AC3E}">
        <p14:creationId xmlns:p14="http://schemas.microsoft.com/office/powerpoint/2010/main" val="2043585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Tips for Creating Effective Posters</a:t>
            </a:r>
          </a:p>
          <a:p>
            <a:endParaRPr lang="en-GB" b="1" dirty="0"/>
          </a:p>
          <a:p>
            <a:pPr>
              <a:buFont typeface="+mj-lt"/>
              <a:buAutoNum type="arabicPeriod"/>
            </a:pPr>
            <a:r>
              <a:rPr lang="en-GB" b="1" dirty="0"/>
              <a:t>Keep it Simple</a:t>
            </a:r>
            <a:endParaRPr lang="en-GB" dirty="0"/>
          </a:p>
          <a:p>
            <a:pPr marL="457200" lvl="1" indent="0">
              <a:buFont typeface="+mj-lt"/>
              <a:buNone/>
            </a:pPr>
            <a:r>
              <a:rPr lang="en-GB" dirty="0"/>
              <a:t>Focus on delivering a clear and concise message. Avoid clutter by limiting the amount of text and elements on the poster.</a:t>
            </a:r>
          </a:p>
          <a:p>
            <a:pPr>
              <a:buFont typeface="+mj-lt"/>
              <a:buAutoNum type="arabicPeriod"/>
            </a:pPr>
            <a:r>
              <a:rPr lang="en-GB" b="1" dirty="0"/>
              <a:t>Use Eye-Catching Visuals</a:t>
            </a:r>
            <a:endParaRPr lang="en-GB" dirty="0"/>
          </a:p>
          <a:p>
            <a:pPr marL="457200" lvl="1" indent="0">
              <a:buFont typeface="+mj-lt"/>
              <a:buNone/>
            </a:pPr>
            <a:r>
              <a:rPr lang="en-GB" dirty="0"/>
              <a:t>Choose bold, high-quality images or graphics that grab attention. Visuals should support the message and be relevant to your theme.</a:t>
            </a:r>
          </a:p>
          <a:p>
            <a:pPr>
              <a:buFont typeface="+mj-lt"/>
              <a:buAutoNum type="arabicPeriod"/>
            </a:pPr>
            <a:r>
              <a:rPr lang="en-GB" b="1" dirty="0"/>
              <a:t>Choose Bold, Readable Fonts</a:t>
            </a:r>
            <a:endParaRPr lang="en-GB" dirty="0"/>
          </a:p>
          <a:p>
            <a:pPr marL="457200" lvl="1" indent="0">
              <a:buFont typeface="+mj-lt"/>
              <a:buNone/>
            </a:pPr>
            <a:r>
              <a:rPr lang="en-GB" dirty="0"/>
              <a:t>Use large, easy-to-read fonts for headlines and important information. Avoid overly decorative fonts that may be hard to decipher.</a:t>
            </a:r>
          </a:p>
          <a:p>
            <a:pPr>
              <a:buFont typeface="+mj-lt"/>
              <a:buAutoNum type="arabicPeriod"/>
            </a:pPr>
            <a:r>
              <a:rPr lang="en-GB" b="1" dirty="0"/>
              <a:t>Create a Strong Focal Point</a:t>
            </a:r>
            <a:endParaRPr lang="en-GB" dirty="0"/>
          </a:p>
          <a:p>
            <a:pPr marL="457200" lvl="1" indent="0">
              <a:buFont typeface="+mj-lt"/>
              <a:buNone/>
            </a:pPr>
            <a:r>
              <a:rPr lang="en-GB" dirty="0"/>
              <a:t>Make sure the most important element (headline, image, or offer) is prominent and immediately draws the viewer's eye.</a:t>
            </a:r>
          </a:p>
          <a:p>
            <a:pPr>
              <a:buFont typeface="+mj-lt"/>
              <a:buAutoNum type="arabicPeriod"/>
            </a:pPr>
            <a:r>
              <a:rPr lang="en-GB" b="1" dirty="0"/>
              <a:t>Maintain a Consistent Colour Scheme</a:t>
            </a:r>
            <a:endParaRPr lang="en-GB" dirty="0"/>
          </a:p>
          <a:p>
            <a:pPr marL="457200" lvl="1" indent="0">
              <a:buFont typeface="+mj-lt"/>
              <a:buNone/>
            </a:pPr>
            <a:r>
              <a:rPr lang="en-GB" dirty="0"/>
              <a:t>Use a cohesive colour palette that aligns with your message or brand. Limit your colours to 2-3 complementary shades for a clean look.</a:t>
            </a:r>
          </a:p>
          <a:p>
            <a:pPr>
              <a:buFont typeface="+mj-lt"/>
              <a:buAutoNum type="arabicPeriod"/>
            </a:pPr>
            <a:r>
              <a:rPr lang="en-GB" b="1" dirty="0"/>
              <a:t>Use Contrast for Emphasis</a:t>
            </a:r>
            <a:endParaRPr lang="en-GB" dirty="0"/>
          </a:p>
          <a:p>
            <a:pPr marL="457200" lvl="1" indent="0">
              <a:buFont typeface="+mj-lt"/>
              <a:buNone/>
            </a:pPr>
            <a:r>
              <a:rPr lang="en-GB" dirty="0"/>
              <a:t>Ensure your text stands out against the background by using contrasting colours (e.g., dark text on a light background). This improves readability.</a:t>
            </a:r>
          </a:p>
          <a:p>
            <a:pPr>
              <a:buFont typeface="+mj-lt"/>
              <a:buAutoNum type="arabicPeriod"/>
            </a:pPr>
            <a:r>
              <a:rPr lang="en-GB" b="1" dirty="0"/>
              <a:t>Focus on a Clear Message</a:t>
            </a:r>
            <a:endParaRPr lang="en-GB" dirty="0"/>
          </a:p>
          <a:p>
            <a:pPr marL="457200" lvl="1" indent="0">
              <a:buFont typeface="+mj-lt"/>
              <a:buNone/>
            </a:pPr>
            <a:r>
              <a:rPr lang="en-GB" dirty="0"/>
              <a:t>Your message should be obvious at first glance. Highlight one key point and use simple language to communicate it.</a:t>
            </a:r>
          </a:p>
          <a:p>
            <a:pPr>
              <a:buFont typeface="+mj-lt"/>
              <a:buAutoNum type="arabicPeriod"/>
            </a:pPr>
            <a:r>
              <a:rPr lang="en-GB" b="1" dirty="0"/>
              <a:t>Incorporate a Call to Action (CTA)</a:t>
            </a:r>
            <a:endParaRPr lang="en-GB" dirty="0"/>
          </a:p>
          <a:p>
            <a:pPr marL="457200" lvl="1" indent="0">
              <a:buFont typeface="+mj-lt"/>
              <a:buNone/>
            </a:pPr>
            <a:r>
              <a:rPr lang="en-GB" dirty="0"/>
              <a:t>Clearly state what you want the viewer to do next (e.g., "Visit us today," "Sign up now," "Call for more info"). Make the CTA bold and prominent.</a:t>
            </a:r>
          </a:p>
          <a:p>
            <a:pPr>
              <a:buFont typeface="+mj-lt"/>
              <a:buAutoNum type="arabicPeriod"/>
            </a:pPr>
            <a:r>
              <a:rPr lang="en-GB" b="1" dirty="0"/>
              <a:t>Use Negative Space</a:t>
            </a:r>
            <a:endParaRPr lang="en-GB" dirty="0"/>
          </a:p>
          <a:p>
            <a:pPr marL="457200" lvl="1" indent="0">
              <a:buFont typeface="+mj-lt"/>
              <a:buNone/>
            </a:pPr>
            <a:r>
              <a:rPr lang="en-GB" dirty="0"/>
              <a:t>Don’t be afraid of white or empty space. It helps avoid clutter, makes your poster easier to read, and emphasizes key elements.</a:t>
            </a:r>
          </a:p>
          <a:p>
            <a:pPr>
              <a:buFont typeface="+mj-lt"/>
              <a:buAutoNum type="arabicPeriod"/>
            </a:pPr>
            <a:r>
              <a:rPr lang="en-GB" b="1" dirty="0"/>
              <a:t>Ensure Balance and Alignment</a:t>
            </a:r>
            <a:endParaRPr lang="en-GB" dirty="0"/>
          </a:p>
          <a:p>
            <a:pPr marL="457200" lvl="1" indent="0">
              <a:buFont typeface="+mj-lt"/>
              <a:buNone/>
            </a:pPr>
            <a:r>
              <a:rPr lang="en-GB" dirty="0"/>
              <a:t>Organize elements symmetrically or asymmetrically but keep a visual balance. Align text and images to create a structured flow.</a:t>
            </a:r>
          </a:p>
          <a:p>
            <a:pPr>
              <a:buFont typeface="+mj-lt"/>
              <a:buAutoNum type="arabicPeriod"/>
            </a:pPr>
            <a:r>
              <a:rPr lang="en-GB" b="1" dirty="0"/>
              <a:t>Prioritize Hierarchy</a:t>
            </a:r>
            <a:endParaRPr lang="en-GB" dirty="0"/>
          </a:p>
          <a:p>
            <a:pPr marL="457200" lvl="1" indent="0">
              <a:buFont typeface="+mj-lt"/>
              <a:buNone/>
            </a:pPr>
            <a:r>
              <a:rPr lang="en-GB" dirty="0"/>
              <a:t>Arrange information in order of importance. Headlines should be bold and large, followed by subheadings and body text in descending size.</a:t>
            </a:r>
          </a:p>
          <a:p>
            <a:pPr>
              <a:buFont typeface="+mj-lt"/>
              <a:buAutoNum type="arabicPeriod"/>
            </a:pPr>
            <a:r>
              <a:rPr lang="en-GB" b="1" dirty="0"/>
              <a:t>Think About Placement and Size</a:t>
            </a:r>
            <a:endParaRPr lang="en-GB" dirty="0"/>
          </a:p>
          <a:p>
            <a:pPr marL="457200" lvl="1" indent="0">
              <a:buFont typeface="+mj-lt"/>
              <a:buNone/>
            </a:pPr>
            <a:r>
              <a:rPr lang="en-GB" dirty="0"/>
              <a:t>Consider where your poster will be displayed. Adjust font size, colour, and layout to ensure it remains legible from a distance or in different lighting conditions.</a:t>
            </a:r>
          </a:p>
          <a:p>
            <a:pPr>
              <a:buFont typeface="+mj-lt"/>
              <a:buAutoNum type="arabicPeriod"/>
            </a:pPr>
            <a:r>
              <a:rPr lang="en-GB" b="1" dirty="0"/>
              <a:t>Make It Memorable</a:t>
            </a:r>
            <a:endParaRPr lang="en-GB" dirty="0"/>
          </a:p>
          <a:p>
            <a:pPr marL="457200" lvl="1" indent="0">
              <a:buFont typeface="+mj-lt"/>
              <a:buNone/>
            </a:pPr>
            <a:r>
              <a:rPr lang="en-GB" dirty="0"/>
              <a:t>Add a unique design element, catchphrase, or image that makes your poster stand out and is easy to remember.</a:t>
            </a:r>
          </a:p>
          <a:p>
            <a:pPr>
              <a:buFont typeface="+mj-lt"/>
              <a:buAutoNum type="arabicPeriod"/>
            </a:pPr>
            <a:r>
              <a:rPr lang="en-GB" b="1" dirty="0"/>
              <a:t>Use QR Codes or URLs</a:t>
            </a:r>
            <a:endParaRPr lang="en-GB" dirty="0"/>
          </a:p>
          <a:p>
            <a:pPr marL="457200" lvl="1" indent="0">
              <a:buFont typeface="+mj-lt"/>
              <a:buNone/>
            </a:pPr>
            <a:r>
              <a:rPr lang="en-GB" dirty="0"/>
              <a:t>If promoting an event, product, or service, include a scannable QR code or a short URL to direct viewers to more information or registration.</a:t>
            </a:r>
          </a:p>
          <a:p>
            <a:pPr>
              <a:buFont typeface="+mj-lt"/>
              <a:buAutoNum type="arabicPeriod"/>
            </a:pPr>
            <a:r>
              <a:rPr lang="en-GB" b="1" dirty="0"/>
              <a:t>Test Readability</a:t>
            </a:r>
            <a:endParaRPr lang="en-GB" dirty="0"/>
          </a:p>
          <a:p>
            <a:pPr marL="457200" lvl="1" indent="0">
              <a:buFont typeface="+mj-lt"/>
              <a:buNone/>
            </a:pPr>
            <a:r>
              <a:rPr lang="en-GB" dirty="0"/>
              <a:t>Step back and view your poster from a distance. Make sure the most important information is still clear and legible from afar.</a:t>
            </a:r>
          </a:p>
          <a:p>
            <a:pPr marL="457200" lvl="1" indent="0">
              <a:buFont typeface="+mj-lt"/>
              <a:buNone/>
            </a:pPr>
            <a:endParaRPr lang="en-GB" dirty="0"/>
          </a:p>
          <a:p>
            <a:r>
              <a:rPr lang="en-GB" dirty="0"/>
              <a:t>By following these tips, you can design posters that are visually appealing, informative, and effective at communicating your message.</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39</a:t>
            </a:fld>
            <a:endParaRPr lang="en-GB"/>
          </a:p>
        </p:txBody>
      </p:sp>
    </p:spTree>
    <p:extLst>
      <p:ext uri="{BB962C8B-B14F-4D97-AF65-F5344CB8AC3E}">
        <p14:creationId xmlns:p14="http://schemas.microsoft.com/office/powerpoint/2010/main" val="3732383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BDC1C6"/>
                </a:solidFill>
                <a:effectLst/>
                <a:latin typeface="Google Sans"/>
              </a:rPr>
              <a:t>Information sharing refers to </a:t>
            </a:r>
            <a:r>
              <a:rPr lang="en-GB" b="0" i="0" dirty="0">
                <a:solidFill>
                  <a:srgbClr val="FFFFFF"/>
                </a:solidFill>
                <a:effectLst/>
                <a:latin typeface="Google Sans"/>
              </a:rPr>
              <a:t>the process of exchanging relevant information between team members, departments government agencies, or even organizations</a:t>
            </a:r>
            <a:r>
              <a:rPr lang="en-GB" b="0" i="0" dirty="0">
                <a:solidFill>
                  <a:srgbClr val="BDC1C6"/>
                </a:solidFill>
                <a:effectLst/>
                <a:latin typeface="Google Sans"/>
              </a:rPr>
              <a:t>. </a:t>
            </a:r>
          </a:p>
          <a:p>
            <a:endParaRPr lang="en-GB" b="0" i="0" dirty="0">
              <a:solidFill>
                <a:srgbClr val="BDC1C6"/>
              </a:solidFill>
              <a:effectLst/>
              <a:latin typeface="Google Sans"/>
            </a:endParaRPr>
          </a:p>
          <a:p>
            <a:r>
              <a:rPr lang="en-GB" b="0" i="0" dirty="0">
                <a:solidFill>
                  <a:srgbClr val="BDC1C6"/>
                </a:solidFill>
                <a:effectLst/>
                <a:latin typeface="Google Sans"/>
              </a:rPr>
              <a:t>It can involve conveying data, insights, or knowledge that can help team members make better decisions, solve problems, or improve their performance.</a:t>
            </a:r>
          </a:p>
          <a:p>
            <a:endParaRPr lang="en-GB" b="0" i="0" dirty="0">
              <a:solidFill>
                <a:srgbClr val="BDC1C6"/>
              </a:solidFill>
              <a:effectLst/>
              <a:latin typeface="Google Sans"/>
            </a:endParaRPr>
          </a:p>
          <a:p>
            <a:r>
              <a:rPr lang="en-GB" b="0" i="0" dirty="0">
                <a:solidFill>
                  <a:srgbClr val="BDC1C6"/>
                </a:solidFill>
                <a:effectLst/>
                <a:latin typeface="Google Sans"/>
              </a:rPr>
              <a:t>Needs to be: </a:t>
            </a:r>
            <a:r>
              <a:rPr lang="en-GB" b="0" i="0" dirty="0">
                <a:solidFill>
                  <a:srgbClr val="FFFFFF"/>
                </a:solidFill>
                <a:effectLst/>
                <a:latin typeface="Google Sans"/>
              </a:rPr>
              <a:t>Necessary, proportionate, relevant, adequate, accurate, timely and secure</a:t>
            </a:r>
            <a:r>
              <a:rPr lang="en-GB" b="0" i="0" dirty="0">
                <a:solidFill>
                  <a:srgbClr val="BDC1C6"/>
                </a:solidFill>
                <a:effectLst/>
                <a:latin typeface="Google Sans"/>
              </a:rPr>
              <a:t>.</a:t>
            </a:r>
          </a:p>
          <a:p>
            <a:endParaRPr lang="en-GB" b="0" i="0" dirty="0">
              <a:solidFill>
                <a:srgbClr val="BDC1C6"/>
              </a:solidFill>
              <a:effectLst/>
              <a:latin typeface="Google Sans"/>
            </a:endParaRPr>
          </a:p>
          <a:p>
            <a:pPr algn="l"/>
            <a:r>
              <a:rPr lang="en-GB" b="0" i="0" dirty="0">
                <a:solidFill>
                  <a:srgbClr val="0B0C0C"/>
                </a:solidFill>
                <a:effectLst/>
                <a:latin typeface="GDS Transport"/>
              </a:rPr>
              <a:t>The </a:t>
            </a:r>
            <a:r>
              <a:rPr lang="en-GB" b="0" i="0" dirty="0">
                <a:solidFill>
                  <a:srgbClr val="1D70B8"/>
                </a:solidFill>
                <a:effectLst/>
                <a:latin typeface="GDS Transport"/>
                <a:hlinkClick r:id="rId3"/>
              </a:rPr>
              <a:t>Data Protection Act 2018</a:t>
            </a:r>
            <a:r>
              <a:rPr lang="en-GB" b="0" i="0" dirty="0">
                <a:solidFill>
                  <a:srgbClr val="0B0C0C"/>
                </a:solidFill>
                <a:effectLst/>
                <a:latin typeface="GDS Transport"/>
              </a:rPr>
              <a:t> controls how your personal information is used by organisations, businesses or the government.</a:t>
            </a:r>
          </a:p>
          <a:p>
            <a:pPr algn="l"/>
            <a:r>
              <a:rPr lang="en-GB" b="0" i="0" dirty="0">
                <a:solidFill>
                  <a:srgbClr val="0B0C0C"/>
                </a:solidFill>
                <a:effectLst/>
                <a:latin typeface="GDS Transport"/>
              </a:rPr>
              <a:t>The Data Protection Act 2018 is the UK’s implementation of the General Data Protection Regulation (GDPR).</a:t>
            </a:r>
          </a:p>
          <a:p>
            <a:pPr algn="l"/>
            <a:r>
              <a:rPr lang="en-GB" b="0" i="0" dirty="0">
                <a:solidFill>
                  <a:srgbClr val="0B0C0C"/>
                </a:solidFill>
                <a:effectLst/>
                <a:latin typeface="GDS Transport"/>
              </a:rPr>
              <a:t>Everyone responsible for using personal data has to follow strict rules called ‘data protection principles’. They must make sure the information is:</a:t>
            </a:r>
          </a:p>
          <a:p>
            <a:pPr algn="l">
              <a:buFont typeface="Arial" panose="020B0604020202020204" pitchFamily="34" charset="0"/>
              <a:buChar char="•"/>
            </a:pPr>
            <a:r>
              <a:rPr lang="en-GB" b="0" i="0" dirty="0">
                <a:solidFill>
                  <a:srgbClr val="0B0C0C"/>
                </a:solidFill>
                <a:effectLst/>
                <a:latin typeface="GDS Transport"/>
              </a:rPr>
              <a:t>used fairly, lawfully and transparently</a:t>
            </a:r>
          </a:p>
          <a:p>
            <a:pPr algn="l">
              <a:buFont typeface="Arial" panose="020B0604020202020204" pitchFamily="34" charset="0"/>
              <a:buChar char="•"/>
            </a:pPr>
            <a:r>
              <a:rPr lang="en-GB" b="0" i="0" dirty="0">
                <a:solidFill>
                  <a:srgbClr val="0B0C0C"/>
                </a:solidFill>
                <a:effectLst/>
                <a:latin typeface="GDS Transport"/>
              </a:rPr>
              <a:t>used for specified, explicit purposes</a:t>
            </a:r>
          </a:p>
          <a:p>
            <a:pPr algn="l">
              <a:buFont typeface="Arial" panose="020B0604020202020204" pitchFamily="34" charset="0"/>
              <a:buChar char="•"/>
            </a:pPr>
            <a:r>
              <a:rPr lang="en-GB" b="0" i="0" dirty="0">
                <a:solidFill>
                  <a:srgbClr val="0B0C0C"/>
                </a:solidFill>
                <a:effectLst/>
                <a:latin typeface="GDS Transport"/>
              </a:rPr>
              <a:t>used in a way that is adequate, relevant and limited to only what is necessary</a:t>
            </a:r>
          </a:p>
          <a:p>
            <a:pPr algn="l">
              <a:buFont typeface="Arial" panose="020B0604020202020204" pitchFamily="34" charset="0"/>
              <a:buChar char="•"/>
            </a:pPr>
            <a:r>
              <a:rPr lang="en-GB" b="0" i="0" dirty="0">
                <a:solidFill>
                  <a:srgbClr val="0B0C0C"/>
                </a:solidFill>
                <a:effectLst/>
                <a:latin typeface="GDS Transport"/>
              </a:rPr>
              <a:t>accurate and, where necessary, kept up to date</a:t>
            </a:r>
          </a:p>
          <a:p>
            <a:pPr algn="l">
              <a:buFont typeface="Arial" panose="020B0604020202020204" pitchFamily="34" charset="0"/>
              <a:buChar char="•"/>
            </a:pPr>
            <a:r>
              <a:rPr lang="en-GB" b="0" i="0" dirty="0">
                <a:solidFill>
                  <a:srgbClr val="0B0C0C"/>
                </a:solidFill>
                <a:effectLst/>
                <a:latin typeface="GDS Transport"/>
              </a:rPr>
              <a:t>kept for no longer than is necessary</a:t>
            </a:r>
          </a:p>
          <a:p>
            <a:pPr algn="l">
              <a:buFont typeface="Arial" panose="020B0604020202020204" pitchFamily="34" charset="0"/>
              <a:buChar char="•"/>
            </a:pPr>
            <a:r>
              <a:rPr lang="en-GB" b="0" i="0" dirty="0">
                <a:solidFill>
                  <a:srgbClr val="0B0C0C"/>
                </a:solidFill>
                <a:effectLst/>
                <a:latin typeface="GDS Transport"/>
              </a:rPr>
              <a:t>handled in a way that ensures appropriate security, including protection against unlawful or unauthorised processing, access, loss, destruction or damage</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42</a:t>
            </a:fld>
            <a:endParaRPr lang="en-GB"/>
          </a:p>
        </p:txBody>
      </p:sp>
    </p:spTree>
    <p:extLst>
      <p:ext uri="{BB962C8B-B14F-4D97-AF65-F5344CB8AC3E}">
        <p14:creationId xmlns:p14="http://schemas.microsoft.com/office/powerpoint/2010/main" val="16807823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Provide clear contact details Include correct phone numbers and email addresses – people may want to find out more and it’s vital that they know who to contact. Double check contact details are reliable before you give them out. </a:t>
            </a:r>
          </a:p>
          <a:p>
            <a:endParaRPr lang="en-GB" dirty="0"/>
          </a:p>
          <a:p>
            <a:r>
              <a:rPr lang="en-GB" dirty="0"/>
              <a:t>Multiple logos and branding can be confusing so keep to a minimum. If you include too many logos on your communication people may be unsure who to get in touch with. </a:t>
            </a:r>
          </a:p>
          <a:p>
            <a:endParaRPr lang="en-GB" dirty="0"/>
          </a:p>
          <a:p>
            <a:r>
              <a:rPr lang="en-GB" dirty="0"/>
              <a:t>Make it accessible Think about who your information is intended for and if there’s anything you need to do to make it accessible. For example, does it need to be in bigger print? Is it readable on a coloured background? Are there specific audiences for your information who would benefit from a different approach – maybe a face to face conversation? </a:t>
            </a:r>
          </a:p>
          <a:p>
            <a:endParaRPr lang="en-GB" dirty="0"/>
          </a:p>
          <a:p>
            <a:r>
              <a:rPr lang="en-GB" dirty="0"/>
              <a:t>Wherever possible work with others to develop your communications. Try out ideas, words and pictures. People interpret information in lots of ways, many images and words have different meanings to different people. Test out your information before you give it out. </a:t>
            </a:r>
          </a:p>
        </p:txBody>
      </p:sp>
      <p:sp>
        <p:nvSpPr>
          <p:cNvPr id="4" name="Slide Number Placeholder 3"/>
          <p:cNvSpPr>
            <a:spLocks noGrp="1"/>
          </p:cNvSpPr>
          <p:nvPr>
            <p:ph type="sldNum" sz="quarter" idx="5"/>
          </p:nvPr>
        </p:nvSpPr>
        <p:spPr/>
        <p:txBody>
          <a:bodyPr/>
          <a:lstStyle/>
          <a:p>
            <a:fld id="{B3E06A9C-740E-49F3-A67C-896586AF5837}" type="slidenum">
              <a:rPr lang="en-GB" smtClean="0"/>
              <a:t>43</a:t>
            </a:fld>
            <a:endParaRPr lang="en-GB"/>
          </a:p>
        </p:txBody>
      </p:sp>
    </p:spTree>
    <p:extLst>
      <p:ext uri="{BB962C8B-B14F-4D97-AF65-F5344CB8AC3E}">
        <p14:creationId xmlns:p14="http://schemas.microsoft.com/office/powerpoint/2010/main" val="38220828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000000"/>
                </a:solidFill>
                <a:effectLst/>
                <a:latin typeface="Roboto" panose="02000000000000000000" pitchFamily="2" charset="0"/>
              </a:rPr>
              <a:t>Knowledge sharing is critical for all organizations to operate effectively—and it's no different for highly decentralized ones. In more decentralized organisations like the Alliance, knowledge sharing can become challenging. It's not always easy to get information to the right people, and it can be difficult to ensure that insights from one part of the organization have the opportunity of adding value to another part. </a:t>
            </a:r>
          </a:p>
          <a:p>
            <a:endParaRPr lang="en-GB" b="0" i="0" dirty="0">
              <a:solidFill>
                <a:srgbClr val="000000"/>
              </a:solidFill>
              <a:effectLst/>
              <a:latin typeface="Roboto" panose="02000000000000000000" pitchFamily="2" charset="0"/>
            </a:endParaRPr>
          </a:p>
          <a:p>
            <a:r>
              <a:rPr lang="en-GB" b="0" i="0" dirty="0">
                <a:solidFill>
                  <a:srgbClr val="000000"/>
                </a:solidFill>
                <a:effectLst/>
                <a:latin typeface="Roboto" panose="02000000000000000000" pitchFamily="2" charset="0"/>
              </a:rPr>
              <a:t>These difficulties can be overcome by trusting in organic sharing, creating open spaces for passion, holding regular meetings, and fostering communities of passion, </a:t>
            </a:r>
          </a:p>
          <a:p>
            <a:endParaRPr lang="en-GB" b="1" dirty="0"/>
          </a:p>
          <a:p>
            <a:r>
              <a:rPr lang="en-GB" b="1" dirty="0"/>
              <a:t>Guide for Sharing Information Effectively</a:t>
            </a:r>
          </a:p>
          <a:p>
            <a:r>
              <a:rPr lang="en-GB" dirty="0"/>
              <a:t>Sharing information is a key part of communication, whether for business, education, or personal purposes. To ensure information is shared effectively, it's important to consider the audience, medium, and message. This guide will help you structure your approach.</a:t>
            </a:r>
          </a:p>
          <a:p>
            <a:r>
              <a:rPr lang="en-GB" b="1" dirty="0"/>
              <a:t>1. Identify Your Purpose</a:t>
            </a:r>
          </a:p>
          <a:p>
            <a:pPr>
              <a:buFont typeface="Arial" panose="020B0604020202020204" pitchFamily="34" charset="0"/>
              <a:buChar char="•"/>
            </a:pPr>
            <a:r>
              <a:rPr lang="en-GB" b="1" dirty="0"/>
              <a:t>Why are you sharing the information?</a:t>
            </a:r>
            <a:r>
              <a:rPr lang="en-GB" dirty="0"/>
              <a:t>: Clarify your goals (inform, educate, persuade, or engage).</a:t>
            </a:r>
          </a:p>
          <a:p>
            <a:pPr>
              <a:buFont typeface="Arial" panose="020B0604020202020204" pitchFamily="34" charset="0"/>
              <a:buChar char="•"/>
            </a:pPr>
            <a:r>
              <a:rPr lang="en-GB" b="1" dirty="0"/>
              <a:t>What outcome do you expect?</a:t>
            </a:r>
            <a:r>
              <a:rPr lang="en-GB" dirty="0"/>
              <a:t>: Understand what you want the audience to do with the information (e.g., make a decision, take action, provide feedback).</a:t>
            </a:r>
          </a:p>
          <a:p>
            <a:r>
              <a:rPr lang="en-GB" b="1" dirty="0"/>
              <a:t>2. Know Your Audience</a:t>
            </a:r>
          </a:p>
          <a:p>
            <a:pPr>
              <a:buFont typeface="Arial" panose="020B0604020202020204" pitchFamily="34" charset="0"/>
              <a:buChar char="•"/>
            </a:pPr>
            <a:r>
              <a:rPr lang="en-GB" b="1" dirty="0"/>
              <a:t>Understand their needs</a:t>
            </a:r>
            <a:r>
              <a:rPr lang="en-GB" dirty="0"/>
              <a:t>: Tailor the information to their interests, knowledge level, and expectations.</a:t>
            </a:r>
          </a:p>
          <a:p>
            <a:pPr>
              <a:buFont typeface="Arial" panose="020B0604020202020204" pitchFamily="34" charset="0"/>
              <a:buChar char="•"/>
            </a:pPr>
            <a:r>
              <a:rPr lang="en-GB" b="1" dirty="0"/>
              <a:t>Consider demographics</a:t>
            </a:r>
            <a:r>
              <a:rPr lang="en-GB" dirty="0"/>
              <a:t>: Age, profession, location, and familiarity with the topic can influence how information is received.</a:t>
            </a:r>
          </a:p>
          <a:p>
            <a:r>
              <a:rPr lang="en-GB" b="1" dirty="0"/>
              <a:t>3. Select the Right Medium</a:t>
            </a:r>
          </a:p>
          <a:p>
            <a:pPr>
              <a:buFont typeface="Arial" panose="020B0604020202020204" pitchFamily="34" charset="0"/>
              <a:buChar char="•"/>
            </a:pPr>
            <a:r>
              <a:rPr lang="en-GB" b="1" dirty="0"/>
              <a:t>Email</a:t>
            </a:r>
            <a:r>
              <a:rPr lang="en-GB" dirty="0"/>
              <a:t>: Ideal for professional or detailed communication.</a:t>
            </a:r>
          </a:p>
          <a:p>
            <a:pPr>
              <a:buFont typeface="Arial" panose="020B0604020202020204" pitchFamily="34" charset="0"/>
              <a:buChar char="•"/>
            </a:pPr>
            <a:r>
              <a:rPr lang="en-GB" b="1" dirty="0"/>
              <a:t>Social Media</a:t>
            </a:r>
            <a:r>
              <a:rPr lang="en-GB" dirty="0"/>
              <a:t>: Best for quick, visual, or engaging updates.</a:t>
            </a:r>
          </a:p>
          <a:p>
            <a:pPr>
              <a:buFont typeface="Arial" panose="020B0604020202020204" pitchFamily="34" charset="0"/>
              <a:buChar char="•"/>
            </a:pPr>
            <a:r>
              <a:rPr lang="en-GB" b="1" dirty="0"/>
              <a:t>Face-to-Face</a:t>
            </a:r>
            <a:r>
              <a:rPr lang="en-GB" dirty="0"/>
              <a:t>: Good for direct, personal, or sensitive conversations.</a:t>
            </a:r>
          </a:p>
          <a:p>
            <a:pPr>
              <a:buFont typeface="Arial" panose="020B0604020202020204" pitchFamily="34" charset="0"/>
              <a:buChar char="•"/>
            </a:pPr>
            <a:r>
              <a:rPr lang="en-GB" b="1" dirty="0"/>
              <a:t>Messaging Apps</a:t>
            </a:r>
            <a:r>
              <a:rPr lang="en-GB" dirty="0"/>
              <a:t>: Useful for real-time, brief communication with individuals or small groups.</a:t>
            </a:r>
          </a:p>
          <a:p>
            <a:pPr>
              <a:buFont typeface="Arial" panose="020B0604020202020204" pitchFamily="34" charset="0"/>
              <a:buChar char="•"/>
            </a:pPr>
            <a:r>
              <a:rPr lang="en-GB" b="1" dirty="0"/>
              <a:t>Printed Materials</a:t>
            </a:r>
            <a:r>
              <a:rPr lang="en-GB" dirty="0"/>
              <a:t>: Effective for handing out information at events or displaying in public places.</a:t>
            </a:r>
          </a:p>
          <a:p>
            <a:pPr>
              <a:buFont typeface="Arial" panose="020B0604020202020204" pitchFamily="34" charset="0"/>
              <a:buChar char="•"/>
            </a:pPr>
            <a:r>
              <a:rPr lang="en-GB" b="1" dirty="0"/>
              <a:t>Webinars/Presentations</a:t>
            </a:r>
            <a:r>
              <a:rPr lang="en-GB" dirty="0"/>
              <a:t>: Great for detailed explanations or group learning.</a:t>
            </a:r>
          </a:p>
          <a:p>
            <a:r>
              <a:rPr lang="en-GB" b="1" dirty="0"/>
              <a:t>4. Craft a Clear Message</a:t>
            </a:r>
          </a:p>
          <a:p>
            <a:pPr>
              <a:buFont typeface="Arial" panose="020B0604020202020204" pitchFamily="34" charset="0"/>
              <a:buChar char="•"/>
            </a:pPr>
            <a:r>
              <a:rPr lang="en-GB" b="1" dirty="0"/>
              <a:t>Be concise</a:t>
            </a:r>
            <a:r>
              <a:rPr lang="en-GB" dirty="0"/>
              <a:t>: Focus on the key points and remove unnecessary details.</a:t>
            </a:r>
          </a:p>
          <a:p>
            <a:pPr>
              <a:buFont typeface="Arial" panose="020B0604020202020204" pitchFamily="34" charset="0"/>
              <a:buChar char="•"/>
            </a:pPr>
            <a:r>
              <a:rPr lang="en-GB" b="1" dirty="0"/>
              <a:t>Use simple language</a:t>
            </a:r>
            <a:r>
              <a:rPr lang="en-GB" dirty="0"/>
              <a:t>: Avoid jargon unless it’s appropriate for the audience.</a:t>
            </a:r>
          </a:p>
          <a:p>
            <a:pPr>
              <a:buFont typeface="Arial" panose="020B0604020202020204" pitchFamily="34" charset="0"/>
              <a:buChar char="•"/>
            </a:pPr>
            <a:r>
              <a:rPr lang="en-GB" b="1" dirty="0"/>
              <a:t>Emphasize important details</a:t>
            </a:r>
            <a:r>
              <a:rPr lang="en-GB" dirty="0"/>
              <a:t>: Highlight critical information using bullet points, bold text, or headings.</a:t>
            </a:r>
          </a:p>
          <a:p>
            <a:pPr>
              <a:buFont typeface="Arial" panose="020B0604020202020204" pitchFamily="34" charset="0"/>
              <a:buChar char="•"/>
            </a:pPr>
            <a:r>
              <a:rPr lang="en-GB" b="1" dirty="0"/>
              <a:t>Be objective and accurate</a:t>
            </a:r>
            <a:r>
              <a:rPr lang="en-GB" dirty="0"/>
              <a:t>: Ensure all facts and data are correct.</a:t>
            </a:r>
          </a:p>
          <a:p>
            <a:r>
              <a:rPr lang="en-GB" b="1" dirty="0"/>
              <a:t>5. Use Visual Aids When Necessary</a:t>
            </a:r>
          </a:p>
          <a:p>
            <a:pPr>
              <a:buFont typeface="Arial" panose="020B0604020202020204" pitchFamily="34" charset="0"/>
              <a:buChar char="•"/>
            </a:pPr>
            <a:r>
              <a:rPr lang="en-GB" b="1" dirty="0"/>
              <a:t>Infographics</a:t>
            </a:r>
            <a:r>
              <a:rPr lang="en-GB" dirty="0"/>
              <a:t>: Condense complex information into visual formats for easy understanding.</a:t>
            </a:r>
          </a:p>
          <a:p>
            <a:pPr>
              <a:buFont typeface="Arial" panose="020B0604020202020204" pitchFamily="34" charset="0"/>
              <a:buChar char="•"/>
            </a:pPr>
            <a:r>
              <a:rPr lang="en-GB" b="1" dirty="0"/>
              <a:t>Images or Videos</a:t>
            </a:r>
            <a:r>
              <a:rPr lang="en-GB" dirty="0"/>
              <a:t>: Use visual content to engage the audience and reinforce key points.</a:t>
            </a:r>
          </a:p>
          <a:p>
            <a:pPr>
              <a:buFont typeface="Arial" panose="020B0604020202020204" pitchFamily="34" charset="0"/>
              <a:buChar char="•"/>
            </a:pPr>
            <a:r>
              <a:rPr lang="en-GB" b="1" dirty="0"/>
              <a:t>Charts and Graphs</a:t>
            </a:r>
            <a:r>
              <a:rPr lang="en-GB" dirty="0"/>
              <a:t>: Present data clearly for quick interpretation.</a:t>
            </a:r>
          </a:p>
          <a:p>
            <a:r>
              <a:rPr lang="en-GB" b="1" dirty="0"/>
              <a:t>6. Encourage Interaction</a:t>
            </a:r>
          </a:p>
          <a:p>
            <a:pPr>
              <a:buFont typeface="Arial" panose="020B0604020202020204" pitchFamily="34" charset="0"/>
              <a:buChar char="•"/>
            </a:pPr>
            <a:r>
              <a:rPr lang="en-GB" b="1" dirty="0"/>
              <a:t>Provide a Call to Action (CTA)</a:t>
            </a:r>
            <a:r>
              <a:rPr lang="en-GB" dirty="0"/>
              <a:t>: Direct the audience to take a specific action (e.g., click a link, respond to a survey, sign up for updates).</a:t>
            </a:r>
          </a:p>
          <a:p>
            <a:pPr>
              <a:buFont typeface="Arial" panose="020B0604020202020204" pitchFamily="34" charset="0"/>
              <a:buChar char="•"/>
            </a:pPr>
            <a:r>
              <a:rPr lang="en-GB" b="1" dirty="0"/>
              <a:t>Ask for Feedback</a:t>
            </a:r>
            <a:r>
              <a:rPr lang="en-GB" dirty="0"/>
              <a:t>: Create opportunities for your audience to ask questions, give input, or offer comments to ensure clarity and engagement.</a:t>
            </a:r>
          </a:p>
          <a:p>
            <a:pPr>
              <a:buFont typeface="Arial" panose="020B0604020202020204" pitchFamily="34" charset="0"/>
              <a:buChar char="•"/>
            </a:pPr>
            <a:r>
              <a:rPr lang="en-GB" b="1" dirty="0"/>
              <a:t>Be responsive</a:t>
            </a:r>
            <a:r>
              <a:rPr lang="en-GB" dirty="0"/>
              <a:t>: If you share information through a medium that allows replies, be available to address any questions or concerns promptly.</a:t>
            </a:r>
          </a:p>
          <a:p>
            <a:r>
              <a:rPr lang="en-GB" b="1" dirty="0"/>
              <a:t>7. Check for Accessibility</a:t>
            </a:r>
          </a:p>
          <a:p>
            <a:pPr>
              <a:buFont typeface="Arial" panose="020B0604020202020204" pitchFamily="34" charset="0"/>
              <a:buChar char="•"/>
            </a:pPr>
            <a:r>
              <a:rPr lang="en-GB" b="1" dirty="0"/>
              <a:t>Ensure clarity</a:t>
            </a:r>
            <a:r>
              <a:rPr lang="en-GB" dirty="0"/>
              <a:t>: Use simple, straightforward fonts and a layout that is easy to navigate.</a:t>
            </a:r>
          </a:p>
          <a:p>
            <a:pPr>
              <a:buFont typeface="Arial" panose="020B0604020202020204" pitchFamily="34" charset="0"/>
              <a:buChar char="•"/>
            </a:pPr>
            <a:r>
              <a:rPr lang="en-GB" b="1" dirty="0"/>
              <a:t>Make it mobile-friendly</a:t>
            </a:r>
            <a:r>
              <a:rPr lang="en-GB" dirty="0"/>
              <a:t>: Many users access information via mobile devices, so ensure your format is responsive.</a:t>
            </a:r>
          </a:p>
          <a:p>
            <a:pPr>
              <a:buFont typeface="Arial" panose="020B0604020202020204" pitchFamily="34" charset="0"/>
              <a:buChar char="•"/>
            </a:pPr>
            <a:r>
              <a:rPr lang="en-GB" b="1" dirty="0"/>
              <a:t>Consider language barriers</a:t>
            </a:r>
            <a:r>
              <a:rPr lang="en-GB" dirty="0"/>
              <a:t>: If necessary, translate information or provide alternative formats for diverse audiences.</a:t>
            </a:r>
          </a:p>
          <a:p>
            <a:r>
              <a:rPr lang="en-GB" b="1" dirty="0"/>
              <a:t>8. Follow Up When Appropriate</a:t>
            </a:r>
          </a:p>
          <a:p>
            <a:pPr>
              <a:buFont typeface="Arial" panose="020B0604020202020204" pitchFamily="34" charset="0"/>
              <a:buChar char="•"/>
            </a:pPr>
            <a:r>
              <a:rPr lang="en-GB" b="1" dirty="0"/>
              <a:t>Reinforce the message</a:t>
            </a:r>
            <a:r>
              <a:rPr lang="en-GB" dirty="0"/>
              <a:t>: Share reminders or summaries of key information, especially if it's time-sensitive.</a:t>
            </a:r>
          </a:p>
          <a:p>
            <a:pPr>
              <a:buFont typeface="Arial" panose="020B0604020202020204" pitchFamily="34" charset="0"/>
              <a:buChar char="•"/>
            </a:pPr>
            <a:r>
              <a:rPr lang="en-GB" b="1" dirty="0"/>
              <a:t>Answer questions</a:t>
            </a:r>
            <a:r>
              <a:rPr lang="en-GB" dirty="0"/>
              <a:t>: Provide follow-up communication if there are questions or if additional information becomes available.</a:t>
            </a:r>
          </a:p>
          <a:p>
            <a:pPr>
              <a:buFont typeface="Arial" panose="020B0604020202020204" pitchFamily="34" charset="0"/>
              <a:buChar char="•"/>
            </a:pPr>
            <a:r>
              <a:rPr lang="en-GB" b="1" dirty="0"/>
              <a:t>Track the impact</a:t>
            </a:r>
            <a:r>
              <a:rPr lang="en-GB" dirty="0"/>
              <a:t>: If the goal is to prompt action, monitor the results (e.g., open rates, clicks, attendance) and adjust your approach for future communication.</a:t>
            </a:r>
          </a:p>
          <a:p>
            <a:r>
              <a:rPr lang="en-GB" b="1" dirty="0"/>
              <a:t>9. Respect Privacy and Confidentiality</a:t>
            </a:r>
          </a:p>
          <a:p>
            <a:pPr>
              <a:buFont typeface="Arial" panose="020B0604020202020204" pitchFamily="34" charset="0"/>
              <a:buChar char="•"/>
            </a:pPr>
            <a:r>
              <a:rPr lang="en-GB" b="1" dirty="0"/>
              <a:t>Be mindful of sensitive information</a:t>
            </a:r>
            <a:r>
              <a:rPr lang="en-GB" dirty="0"/>
              <a:t>: Share private or confidential details only with authorized recipients, using secure channels.</a:t>
            </a:r>
          </a:p>
          <a:p>
            <a:pPr>
              <a:buFont typeface="Arial" panose="020B0604020202020204" pitchFamily="34" charset="0"/>
              <a:buChar char="•"/>
            </a:pPr>
            <a:r>
              <a:rPr lang="en-GB" b="1" dirty="0"/>
              <a:t>Comply with regulations</a:t>
            </a:r>
            <a:r>
              <a:rPr lang="en-GB" dirty="0"/>
              <a:t>: Ensure adherence to relevant data protection laws, such as GDPR, when handling personal information.</a:t>
            </a:r>
          </a:p>
          <a:p>
            <a:r>
              <a:rPr lang="en-GB" b="1" dirty="0"/>
              <a:t>10. Evaluate Effectiveness</a:t>
            </a:r>
          </a:p>
          <a:p>
            <a:pPr>
              <a:buFont typeface="Arial" panose="020B0604020202020204" pitchFamily="34" charset="0"/>
              <a:buChar char="•"/>
            </a:pPr>
            <a:r>
              <a:rPr lang="en-GB" b="1" dirty="0"/>
              <a:t>Gather feedback</a:t>
            </a:r>
            <a:r>
              <a:rPr lang="en-GB" dirty="0"/>
              <a:t>: Ask your audience if the information was clear and helpful. Use surveys or casual conversations to gauge their reactions.</a:t>
            </a:r>
          </a:p>
          <a:p>
            <a:pPr>
              <a:buFont typeface="Arial" panose="020B0604020202020204" pitchFamily="34" charset="0"/>
              <a:buChar char="•"/>
            </a:pPr>
            <a:r>
              <a:rPr lang="en-GB" b="1" dirty="0"/>
              <a:t>Measure success</a:t>
            </a:r>
            <a:r>
              <a:rPr lang="en-GB" dirty="0"/>
              <a:t>: Use metrics like engagement rates, open rates, or attendance to assess how well your message was received.</a:t>
            </a:r>
          </a:p>
          <a:p>
            <a:pPr>
              <a:buFont typeface="Arial" panose="020B0604020202020204" pitchFamily="34" charset="0"/>
              <a:buChar char="•"/>
            </a:pPr>
            <a:r>
              <a:rPr lang="en-GB" b="1" dirty="0"/>
              <a:t>Refine for next time</a:t>
            </a:r>
            <a:r>
              <a:rPr lang="en-GB" dirty="0"/>
              <a:t>: Learn from each experience and adapt your approach based on what worked and what didn’t.</a:t>
            </a:r>
          </a:p>
          <a:p>
            <a:r>
              <a:rPr lang="en-GB" b="1" dirty="0"/>
              <a:t>Conclusion</a:t>
            </a:r>
          </a:p>
          <a:p>
            <a:r>
              <a:rPr lang="en-GB" dirty="0"/>
              <a:t>Effective information sharing requires thoughtful planning, the right medium, and a clear message. By considering the audience, delivering content through appropriate channels, and encouraging engagement, you can ensure that your information is well-received and acted upon.</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44</a:t>
            </a:fld>
            <a:endParaRPr lang="en-GB"/>
          </a:p>
        </p:txBody>
      </p:sp>
    </p:spTree>
    <p:extLst>
      <p:ext uri="{BB962C8B-B14F-4D97-AF65-F5344CB8AC3E}">
        <p14:creationId xmlns:p14="http://schemas.microsoft.com/office/powerpoint/2010/main" val="28558714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every aspect of life—whether personal, professional, or societal—communication is at the heart of human interaction. </a:t>
            </a:r>
          </a:p>
          <a:p>
            <a:endParaRPr lang="en-GB" dirty="0"/>
          </a:p>
          <a:p>
            <a:r>
              <a:rPr lang="en-GB" dirty="0"/>
              <a:t>It’s the bridge that connects ideas, fosters relationships, and enables progress. </a:t>
            </a:r>
          </a:p>
          <a:p>
            <a:endParaRPr lang="en-GB" dirty="0"/>
          </a:p>
          <a:p>
            <a:r>
              <a:rPr lang="en-GB" dirty="0"/>
              <a:t>Without effective communication, collaboration breaks down, misunderstandings arise, and opportunities are lost. Here’s why communication stands out as our most essential tool.</a:t>
            </a:r>
          </a:p>
          <a:p>
            <a:endParaRPr lang="en-GB" dirty="0"/>
          </a:p>
          <a:p>
            <a:r>
              <a:rPr lang="en-GB" b="1" dirty="0"/>
              <a:t>1. Foundation of Relationships</a:t>
            </a:r>
          </a:p>
          <a:p>
            <a:r>
              <a:rPr lang="en-GB" dirty="0"/>
              <a:t>Communication is the cornerstone of building and maintaining relationships. From friendships to family dynamics and professional connections, strong relationships are rooted in effective dialogue. Whether through conversations, text messages, or facial expressions, the ability to express thoughts and emotions strengthens bonds. Miscommunication or lack of communication can lead to tension, mistrust, and disconnection.</a:t>
            </a:r>
          </a:p>
          <a:p>
            <a:r>
              <a:rPr lang="en-GB" dirty="0"/>
              <a:t>Open and honest communication helps people understand each other’s needs, resolve conflicts, and grow closer. It allows us to share joys and frustrations and to connect on a deeper level. In workplaces, strong communication fosters teamwork and collaboration, enhancing productivity and morale.</a:t>
            </a:r>
          </a:p>
          <a:p>
            <a:endParaRPr lang="en-GB" dirty="0"/>
          </a:p>
          <a:p>
            <a:r>
              <a:rPr lang="en-GB" b="1" dirty="0"/>
              <a:t>2. Facilitator of Knowledge Sharing</a:t>
            </a:r>
          </a:p>
          <a:p>
            <a:r>
              <a:rPr lang="en-GB" dirty="0"/>
              <a:t>Knowledge is most effectively shared through communication, whether written, verbal, or visual. Through discussions, presentations, and written content, ideas and innovations can spread, leading to collective learning and growth. In education, teaching is impossible without clear communication between instructors and learners.</a:t>
            </a:r>
          </a:p>
          <a:p>
            <a:r>
              <a:rPr lang="en-GB" dirty="0"/>
              <a:t>In the workplace, communication is critical for the transfer of knowledge, training, and skills. It enables employees to understand objectives, perform tasks effectively, and learn from one another. In a fast-paced world, where technology and industries evolve rapidly, the ability to share knowledge quickly and accurately is essential for staying competitive and informed.</a:t>
            </a:r>
          </a:p>
          <a:p>
            <a:endParaRPr lang="en-GB" dirty="0"/>
          </a:p>
          <a:p>
            <a:r>
              <a:rPr lang="en-GB" b="1" dirty="0"/>
              <a:t>3. Problem-Solving and Decision-Making</a:t>
            </a:r>
          </a:p>
          <a:p>
            <a:r>
              <a:rPr lang="en-GB" dirty="0"/>
              <a:t>Effective communication is vital for solving problems and making informed decisions. In any group setting—be it a business, family, or government—people must share their perspectives, ideas, and concerns to find solutions. When communication is clear, people are better equipped to evaluate situations, weigh options, and come to consensus.</a:t>
            </a:r>
          </a:p>
          <a:p>
            <a:r>
              <a:rPr lang="en-GB" dirty="0"/>
              <a:t>Miscommunication can lead to flawed decisions, inefficiencies, or costly mistakes. Clear communication allows teams to brainstorm, address challenges head-on, and arrive at the best solutions. It encourages collaboration, where diverse viewpoints can converge into a well-rounded solution.</a:t>
            </a:r>
          </a:p>
          <a:p>
            <a:endParaRPr lang="en-GB" dirty="0"/>
          </a:p>
          <a:p>
            <a:r>
              <a:rPr lang="en-GB" b="1" dirty="0"/>
              <a:t>4. Enhances Leadership and Influence</a:t>
            </a:r>
          </a:p>
          <a:p>
            <a:r>
              <a:rPr lang="en-GB" dirty="0"/>
              <a:t>Great leaders are often defined by their ability to communicate well. Whether motivating a team, providing direction, or addressing challenges, communication is at the heart of leadership. Leaders who communicate effectively inspire confidence, encourage loyalty, and rally people toward a common goal.</a:t>
            </a:r>
          </a:p>
          <a:p>
            <a:r>
              <a:rPr lang="en-GB" dirty="0"/>
              <a:t>In addition, communication is key to influence. Politicians, business leaders, and social influencers rely on their ability to share ideas persuasively. By articulating a vision or delivering a powerful message, they shape public opinion, drive action, and lead change.</a:t>
            </a:r>
          </a:p>
          <a:p>
            <a:endParaRPr lang="en-GB" dirty="0"/>
          </a:p>
          <a:p>
            <a:r>
              <a:rPr lang="en-GB" b="1" dirty="0"/>
              <a:t>5. Prevention of Misunderstandings and Conflicts</a:t>
            </a:r>
          </a:p>
          <a:p>
            <a:r>
              <a:rPr lang="en-GB" dirty="0"/>
              <a:t>Many conflicts, whether personal or professional, stem from misunderstandings or assumptions. Poor communication or lack of clarity can lead to confusion, resentment, or even conflict. On the other hand, clear and proactive communication helps prevent issues before they arise. It allows people to express their needs, clarify expectations, and negotiate solutions.</a:t>
            </a:r>
          </a:p>
          <a:p>
            <a:r>
              <a:rPr lang="en-GB" dirty="0"/>
              <a:t>Open communication promotes transparency, reducing the risk of misunderstandings and fostering a culture of trust. In professional environments, it leads to better collaboration, fewer disputes, and a more harmonious workplace. In personal life, it helps maintain healthy relationships by addressing issues before they escalate.</a:t>
            </a:r>
          </a:p>
          <a:p>
            <a:endParaRPr lang="en-GB" dirty="0"/>
          </a:p>
          <a:p>
            <a:r>
              <a:rPr lang="en-GB" b="1" dirty="0"/>
              <a:t>6. Drives Innovation and Progress</a:t>
            </a:r>
          </a:p>
          <a:p>
            <a:r>
              <a:rPr lang="en-GB" dirty="0"/>
              <a:t>Innovation thrives on communication. The exchange of ideas and feedback sparks creativity and inspires new solutions. Companies and industries rely on open communication channels to drive progress, whether through brainstorming sessions, collaborative platforms, or global networking.</a:t>
            </a:r>
          </a:p>
          <a:p>
            <a:r>
              <a:rPr lang="en-GB" dirty="0"/>
              <a:t>Global communication allows for the sharing of knowledge across borders, cultures, and disciplines. Without it, scientific breakthroughs, technological advancements, and social changes would be significantly hindered. Communication facilitates the flow of ideas that propel society forward.</a:t>
            </a:r>
          </a:p>
          <a:p>
            <a:endParaRPr lang="en-GB" dirty="0"/>
          </a:p>
          <a:p>
            <a:r>
              <a:rPr lang="en-GB" b="1" dirty="0"/>
              <a:t>7. Adaptability in a Digital World</a:t>
            </a:r>
          </a:p>
          <a:p>
            <a:r>
              <a:rPr lang="en-GB" dirty="0"/>
              <a:t>In today’s digital age, communication has become even more essential. We live in a world where businesses are global, teams are remote, and interactions happen across digital platforms. Mastering communication in virtual environments is key to staying connected and competitive.</a:t>
            </a:r>
          </a:p>
          <a:p>
            <a:r>
              <a:rPr lang="en-GB" dirty="0"/>
              <a:t>Emails, video conferencing, and social media have transformed how we interact. However, the principles of effective communication—clarity, empathy, and responsiveness—remain the same, whether in person or online. As the digital landscape evolves, the ability to communicate across multiple platforms is more important than ever.</a:t>
            </a:r>
          </a:p>
          <a:p>
            <a:endParaRPr lang="en-GB" dirty="0"/>
          </a:p>
          <a:p>
            <a:r>
              <a:rPr lang="en-GB" dirty="0"/>
              <a:t>Communication is the lifeblood of human interaction, and its importance cannot be overstated. It builds relationships, fosters collaboration, solves problems, and drives innovation. Whether leading a team, learning from others, or simply engaging with friends and family, communication is the most powerful tool we have to connect, grow, and achieve our goals. Investing in communication skills—listening, speaking, writing, and non-verbal cues—can transform not only personal success but also the success of communities, organizations, and society.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45</a:t>
            </a:fld>
            <a:endParaRPr lang="en-GB"/>
          </a:p>
        </p:txBody>
      </p:sp>
    </p:spTree>
    <p:extLst>
      <p:ext uri="{BB962C8B-B14F-4D97-AF65-F5344CB8AC3E}">
        <p14:creationId xmlns:p14="http://schemas.microsoft.com/office/powerpoint/2010/main" val="3620460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1B8BA-2564-9EBD-B52A-5C9A91265EE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E290BA5-3A3F-91AC-7CAC-B57B5E028A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7098A2B-1944-55DE-46CE-057F692F3867}"/>
              </a:ext>
            </a:extLst>
          </p:cNvPr>
          <p:cNvSpPr>
            <a:spLocks noGrp="1"/>
          </p:cNvSpPr>
          <p:nvPr>
            <p:ph type="dt" sz="half" idx="10"/>
          </p:nvPr>
        </p:nvSpPr>
        <p:spPr/>
        <p:txBody>
          <a:bodyPr/>
          <a:lstStyle/>
          <a:p>
            <a:pPr algn="r"/>
            <a:fld id="{1449AA12-8195-4182-A7AC-2E7E59DFBDAF}" type="datetimeFigureOut">
              <a:rPr lang="en-US" smtClean="0"/>
              <a:pPr algn="r"/>
              <a:t>9/12/2024</a:t>
            </a:fld>
            <a:endParaRPr lang="en-US"/>
          </a:p>
        </p:txBody>
      </p:sp>
      <p:sp>
        <p:nvSpPr>
          <p:cNvPr id="5" name="Footer Placeholder 4">
            <a:extLst>
              <a:ext uri="{FF2B5EF4-FFF2-40B4-BE49-F238E27FC236}">
                <a16:creationId xmlns:a16="http://schemas.microsoft.com/office/drawing/2014/main" id="{BC290ECE-BB2D-5EA7-FD9C-4EEF29BF6400}"/>
              </a:ext>
            </a:extLst>
          </p:cNvPr>
          <p:cNvSpPr>
            <a:spLocks noGrp="1"/>
          </p:cNvSpPr>
          <p:nvPr>
            <p:ph type="ftr" sz="quarter" idx="11"/>
          </p:nvPr>
        </p:nvSpPr>
        <p:spPr/>
        <p:txBody>
          <a:bodyPr/>
          <a:lstStyle/>
          <a:p>
            <a:pPr algn="l"/>
            <a:endParaRPr lang="en-US" dirty="0"/>
          </a:p>
        </p:txBody>
      </p:sp>
      <p:sp>
        <p:nvSpPr>
          <p:cNvPr id="6" name="Slide Number Placeholder 5">
            <a:extLst>
              <a:ext uri="{FF2B5EF4-FFF2-40B4-BE49-F238E27FC236}">
                <a16:creationId xmlns:a16="http://schemas.microsoft.com/office/drawing/2014/main" id="{0A66000B-47F9-AA81-BB18-8C0DC0F70883}"/>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2360632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5BCE7-208B-D7B7-A096-036B2AF99DA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C6A510E-D622-E2F7-8149-E75B7A46FF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C67589B-FCBC-DCC2-020F-59F9973251E0}"/>
              </a:ext>
            </a:extLst>
          </p:cNvPr>
          <p:cNvSpPr>
            <a:spLocks noGrp="1"/>
          </p:cNvSpPr>
          <p:nvPr>
            <p:ph type="dt" sz="half" idx="10"/>
          </p:nvPr>
        </p:nvSpPr>
        <p:spPr/>
        <p:txBody>
          <a:bodyPr/>
          <a:lstStyle/>
          <a:p>
            <a:fld id="{1449AA12-8195-4182-A7AC-2E7E59DFBDAF}" type="datetimeFigureOut">
              <a:rPr lang="en-US" smtClean="0"/>
              <a:t>9/12/2024</a:t>
            </a:fld>
            <a:endParaRPr lang="en-US"/>
          </a:p>
        </p:txBody>
      </p:sp>
      <p:sp>
        <p:nvSpPr>
          <p:cNvPr id="5" name="Footer Placeholder 4">
            <a:extLst>
              <a:ext uri="{FF2B5EF4-FFF2-40B4-BE49-F238E27FC236}">
                <a16:creationId xmlns:a16="http://schemas.microsoft.com/office/drawing/2014/main" id="{3E56ADCC-B873-ECCD-4854-A6F700EA06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92A10A-A808-FC18-4620-77EEF070EA53}"/>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886780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11CCC-DA88-D247-4295-8E9ED61D6D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0029FFF-FFD4-EB79-5A25-9705C06894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62966C-7396-71D3-D84D-BA90ECE6A31F}"/>
              </a:ext>
            </a:extLst>
          </p:cNvPr>
          <p:cNvSpPr>
            <a:spLocks noGrp="1"/>
          </p:cNvSpPr>
          <p:nvPr>
            <p:ph type="dt" sz="half" idx="10"/>
          </p:nvPr>
        </p:nvSpPr>
        <p:spPr/>
        <p:txBody>
          <a:bodyPr/>
          <a:lstStyle/>
          <a:p>
            <a:fld id="{1449AA12-8195-4182-A7AC-2E7E59DFBDAF}" type="datetimeFigureOut">
              <a:rPr lang="en-US" smtClean="0"/>
              <a:t>9/12/2024</a:t>
            </a:fld>
            <a:endParaRPr lang="en-US"/>
          </a:p>
        </p:txBody>
      </p:sp>
      <p:sp>
        <p:nvSpPr>
          <p:cNvPr id="5" name="Footer Placeholder 4">
            <a:extLst>
              <a:ext uri="{FF2B5EF4-FFF2-40B4-BE49-F238E27FC236}">
                <a16:creationId xmlns:a16="http://schemas.microsoft.com/office/drawing/2014/main" id="{5669F1D4-C9B4-4AA6-77E7-A5FA896A90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E3E2A0-7148-BE55-E9C2-8A4BCC81B149}"/>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2734536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EFD32-95AE-3B06-7150-DB48FE77D9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18A05F3-1D20-AC4E-3F2C-0397465E72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040F131-A9C2-045B-2903-9E5788A64BF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E072257-2E8C-2B72-07B1-001E6E7A0E90}"/>
              </a:ext>
            </a:extLst>
          </p:cNvPr>
          <p:cNvSpPr>
            <a:spLocks noGrp="1"/>
          </p:cNvSpPr>
          <p:nvPr>
            <p:ph type="dt" sz="half" idx="10"/>
          </p:nvPr>
        </p:nvSpPr>
        <p:spPr/>
        <p:txBody>
          <a:bodyPr/>
          <a:lstStyle/>
          <a:p>
            <a:fld id="{1449AA12-8195-4182-A7AC-2E7E59DFBDAF}" type="datetimeFigureOut">
              <a:rPr lang="en-US" smtClean="0"/>
              <a:t>9/12/2024</a:t>
            </a:fld>
            <a:endParaRPr lang="en-US"/>
          </a:p>
        </p:txBody>
      </p:sp>
      <p:sp>
        <p:nvSpPr>
          <p:cNvPr id="6" name="Footer Placeholder 5">
            <a:extLst>
              <a:ext uri="{FF2B5EF4-FFF2-40B4-BE49-F238E27FC236}">
                <a16:creationId xmlns:a16="http://schemas.microsoft.com/office/drawing/2014/main" id="{46894B66-DB81-BAF0-FAA7-2DE10D5730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C76CA9-B3EB-8E9A-6050-58CCED6EFF20}"/>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3121376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EE4BC-EE5E-6D81-5E78-B0330B4429A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FE0F272-613C-DEA6-64B1-E6C852A1E3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A2E05D3-34D9-A82E-DFAE-D97E5F2BABD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8748902-5758-FADE-01D8-24836309EF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9DB5FF-B627-D79E-197B-7BDDD7570C1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2516276-AF92-59FF-7214-2F56F1C42ECA}"/>
              </a:ext>
            </a:extLst>
          </p:cNvPr>
          <p:cNvSpPr>
            <a:spLocks noGrp="1"/>
          </p:cNvSpPr>
          <p:nvPr>
            <p:ph type="dt" sz="half" idx="10"/>
          </p:nvPr>
        </p:nvSpPr>
        <p:spPr/>
        <p:txBody>
          <a:bodyPr/>
          <a:lstStyle/>
          <a:p>
            <a:fld id="{1449AA12-8195-4182-A7AC-2E7E59DFBDAF}" type="datetimeFigureOut">
              <a:rPr lang="en-US" smtClean="0"/>
              <a:t>9/12/2024</a:t>
            </a:fld>
            <a:endParaRPr lang="en-US"/>
          </a:p>
        </p:txBody>
      </p:sp>
      <p:sp>
        <p:nvSpPr>
          <p:cNvPr id="8" name="Footer Placeholder 7">
            <a:extLst>
              <a:ext uri="{FF2B5EF4-FFF2-40B4-BE49-F238E27FC236}">
                <a16:creationId xmlns:a16="http://schemas.microsoft.com/office/drawing/2014/main" id="{13B8C50E-80DC-5E14-E304-64CC8EDD351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60655A0-ABA7-BA78-2D84-BAF2321543EF}"/>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2583307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51E5F-9800-D726-2196-8664EF4DBBE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0B718CA-C32B-89F0-E5F2-FA3135C6D424}"/>
              </a:ext>
            </a:extLst>
          </p:cNvPr>
          <p:cNvSpPr>
            <a:spLocks noGrp="1"/>
          </p:cNvSpPr>
          <p:nvPr>
            <p:ph type="dt" sz="half" idx="10"/>
          </p:nvPr>
        </p:nvSpPr>
        <p:spPr/>
        <p:txBody>
          <a:bodyPr/>
          <a:lstStyle/>
          <a:p>
            <a:fld id="{1449AA12-8195-4182-A7AC-2E7E59DFBDAF}" type="datetimeFigureOut">
              <a:rPr lang="en-US" smtClean="0"/>
              <a:t>9/12/2024</a:t>
            </a:fld>
            <a:endParaRPr lang="en-US"/>
          </a:p>
        </p:txBody>
      </p:sp>
      <p:sp>
        <p:nvSpPr>
          <p:cNvPr id="4" name="Footer Placeholder 3">
            <a:extLst>
              <a:ext uri="{FF2B5EF4-FFF2-40B4-BE49-F238E27FC236}">
                <a16:creationId xmlns:a16="http://schemas.microsoft.com/office/drawing/2014/main" id="{754CB75E-FEE9-ABB2-AA4D-44E9D781C64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2C32FA5-F59C-1875-D0B7-8F1AFD9252E4}"/>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320862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CF95CA-AF45-3110-18F0-DDF80E0B5770}"/>
              </a:ext>
            </a:extLst>
          </p:cNvPr>
          <p:cNvSpPr>
            <a:spLocks noGrp="1"/>
          </p:cNvSpPr>
          <p:nvPr>
            <p:ph type="dt" sz="half" idx="10"/>
          </p:nvPr>
        </p:nvSpPr>
        <p:spPr/>
        <p:txBody>
          <a:bodyPr/>
          <a:lstStyle/>
          <a:p>
            <a:fld id="{1449AA12-8195-4182-A7AC-2E7E59DFBDAF}" type="datetimeFigureOut">
              <a:rPr lang="en-US" smtClean="0"/>
              <a:t>9/12/2024</a:t>
            </a:fld>
            <a:endParaRPr lang="en-US"/>
          </a:p>
        </p:txBody>
      </p:sp>
      <p:sp>
        <p:nvSpPr>
          <p:cNvPr id="3" name="Footer Placeholder 2">
            <a:extLst>
              <a:ext uri="{FF2B5EF4-FFF2-40B4-BE49-F238E27FC236}">
                <a16:creationId xmlns:a16="http://schemas.microsoft.com/office/drawing/2014/main" id="{2F3CF7AC-27A1-6D06-021A-58C69BBA6A8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AE19B7-4F42-3B26-0B69-B2E0AB85D985}"/>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439798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FA14B-206A-2909-B3BC-89910E4AE6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F8DC523-1058-5F8C-633D-86AD55CC9B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7556BD3-E480-D440-1EE9-C75D7953CF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F9A168-0296-2B02-ED06-82E2936A431C}"/>
              </a:ext>
            </a:extLst>
          </p:cNvPr>
          <p:cNvSpPr>
            <a:spLocks noGrp="1"/>
          </p:cNvSpPr>
          <p:nvPr>
            <p:ph type="dt" sz="half" idx="10"/>
          </p:nvPr>
        </p:nvSpPr>
        <p:spPr/>
        <p:txBody>
          <a:bodyPr/>
          <a:lstStyle/>
          <a:p>
            <a:fld id="{1449AA12-8195-4182-A7AC-2E7E59DFBDAF}" type="datetimeFigureOut">
              <a:rPr lang="en-US" smtClean="0"/>
              <a:t>9/12/2024</a:t>
            </a:fld>
            <a:endParaRPr lang="en-US"/>
          </a:p>
        </p:txBody>
      </p:sp>
      <p:sp>
        <p:nvSpPr>
          <p:cNvPr id="6" name="Footer Placeholder 5">
            <a:extLst>
              <a:ext uri="{FF2B5EF4-FFF2-40B4-BE49-F238E27FC236}">
                <a16:creationId xmlns:a16="http://schemas.microsoft.com/office/drawing/2014/main" id="{A5741030-F4FA-6030-9F1A-E9785458D5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45FF13-F81E-4F66-D41A-A0D2939F7978}"/>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181140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50D44-F56C-1498-1CB6-CC360B6024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AEE1216-B5FB-B754-29A3-497CCA6436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8DF9832-29C0-89FB-D390-FA0ED2863B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4DB024-E0A6-29C5-487C-5B796365837E}"/>
              </a:ext>
            </a:extLst>
          </p:cNvPr>
          <p:cNvSpPr>
            <a:spLocks noGrp="1"/>
          </p:cNvSpPr>
          <p:nvPr>
            <p:ph type="dt" sz="half" idx="10"/>
          </p:nvPr>
        </p:nvSpPr>
        <p:spPr/>
        <p:txBody>
          <a:bodyPr/>
          <a:lstStyle/>
          <a:p>
            <a:fld id="{1449AA12-8195-4182-A7AC-2E7E59DFBDAF}" type="datetimeFigureOut">
              <a:rPr lang="en-US" smtClean="0"/>
              <a:t>9/12/2024</a:t>
            </a:fld>
            <a:endParaRPr lang="en-US"/>
          </a:p>
        </p:txBody>
      </p:sp>
      <p:sp>
        <p:nvSpPr>
          <p:cNvPr id="6" name="Footer Placeholder 5">
            <a:extLst>
              <a:ext uri="{FF2B5EF4-FFF2-40B4-BE49-F238E27FC236}">
                <a16:creationId xmlns:a16="http://schemas.microsoft.com/office/drawing/2014/main" id="{02BE9994-0BC0-5D92-B8EC-1F69C2AAA9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4C3F50-3200-9B68-3F0B-CD68FEE813E7}"/>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2502442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75D68-BA8A-233C-F30B-5F126899207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D54C1A8-D89B-8331-E8BC-04A2399194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97D5ED-632F-84ED-C493-56DC5F847E17}"/>
              </a:ext>
            </a:extLst>
          </p:cNvPr>
          <p:cNvSpPr>
            <a:spLocks noGrp="1"/>
          </p:cNvSpPr>
          <p:nvPr>
            <p:ph type="dt" sz="half" idx="10"/>
          </p:nvPr>
        </p:nvSpPr>
        <p:spPr/>
        <p:txBody>
          <a:bodyPr/>
          <a:lstStyle/>
          <a:p>
            <a:fld id="{1449AA12-8195-4182-A7AC-2E7E59DFBDAF}" type="datetimeFigureOut">
              <a:rPr lang="en-US" smtClean="0"/>
              <a:t>9/12/2024</a:t>
            </a:fld>
            <a:endParaRPr lang="en-US"/>
          </a:p>
        </p:txBody>
      </p:sp>
      <p:sp>
        <p:nvSpPr>
          <p:cNvPr id="5" name="Footer Placeholder 4">
            <a:extLst>
              <a:ext uri="{FF2B5EF4-FFF2-40B4-BE49-F238E27FC236}">
                <a16:creationId xmlns:a16="http://schemas.microsoft.com/office/drawing/2014/main" id="{147E38DB-0CFC-6AC0-0E67-73FE87F62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A2D4F3-AADB-EB79-383B-986AAD69CFF3}"/>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453073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FD96AF-2B88-D3C4-5F6F-2D354E75911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83C4A17-B489-4E1B-1433-466311F601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4D3F75A-96D8-C4DF-DC5F-CCAD9269A51A}"/>
              </a:ext>
            </a:extLst>
          </p:cNvPr>
          <p:cNvSpPr>
            <a:spLocks noGrp="1"/>
          </p:cNvSpPr>
          <p:nvPr>
            <p:ph type="dt" sz="half" idx="10"/>
          </p:nvPr>
        </p:nvSpPr>
        <p:spPr/>
        <p:txBody>
          <a:bodyPr/>
          <a:lstStyle/>
          <a:p>
            <a:fld id="{1449AA12-8195-4182-A7AC-2E7E59DFBDAF}" type="datetimeFigureOut">
              <a:rPr lang="en-US" smtClean="0"/>
              <a:t>9/12/2024</a:t>
            </a:fld>
            <a:endParaRPr lang="en-US"/>
          </a:p>
        </p:txBody>
      </p:sp>
      <p:sp>
        <p:nvSpPr>
          <p:cNvPr id="5" name="Footer Placeholder 4">
            <a:extLst>
              <a:ext uri="{FF2B5EF4-FFF2-40B4-BE49-F238E27FC236}">
                <a16:creationId xmlns:a16="http://schemas.microsoft.com/office/drawing/2014/main" id="{28941887-66B8-875F-2149-6E3C16D852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F37944-D705-C176-52B8-9D3202E31B6A}"/>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104793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48D2B2-2E20-32EB-CE83-DC06FF3927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5DF370E-C8E0-91FA-2CA8-7286C4D0E7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23DFAAF-5F84-02B1-9C60-8DC6E86C3B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49AA12-8195-4182-A7AC-2E7E59DFBDAF}" type="datetimeFigureOut">
              <a:rPr lang="en-US" smtClean="0"/>
              <a:pPr/>
              <a:t>9/12/2024</a:t>
            </a:fld>
            <a:endParaRPr lang="en-US"/>
          </a:p>
        </p:txBody>
      </p:sp>
      <p:sp>
        <p:nvSpPr>
          <p:cNvPr id="5" name="Footer Placeholder 4">
            <a:extLst>
              <a:ext uri="{FF2B5EF4-FFF2-40B4-BE49-F238E27FC236}">
                <a16:creationId xmlns:a16="http://schemas.microsoft.com/office/drawing/2014/main" id="{77DFBCF1-EFBC-2276-31AA-B6BD8A8AA8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A7D1167-6D8F-4785-77B4-269961FE3C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DFC975-2FD7-44A5-9E78-ECBA46156075}" type="slidenum">
              <a:rPr lang="en-US" smtClean="0"/>
              <a:pPr/>
              <a:t>‹#›</a:t>
            </a:fld>
            <a:endParaRPr lang="en-US"/>
          </a:p>
        </p:txBody>
      </p:sp>
    </p:spTree>
    <p:extLst>
      <p:ext uri="{BB962C8B-B14F-4D97-AF65-F5344CB8AC3E}">
        <p14:creationId xmlns:p14="http://schemas.microsoft.com/office/powerpoint/2010/main" val="397507950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6.png"/><Relationship Id="rId7" Type="http://schemas.openxmlformats.org/officeDocument/2006/relationships/customXml" Target="../ink/ink2.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customXml" Target="../ink/ink1.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image" Target="../media/image47.png"/><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3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3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4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4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8" Type="http://schemas.openxmlformats.org/officeDocument/2006/relationships/hyperlink" Target="https://www.bbcwildlife.org.uk/EcoPark" TargetMode="External"/><Relationship Id="rId3" Type="http://schemas.openxmlformats.org/officeDocument/2006/relationships/hyperlink" Target="https://www.birmingham.gov.uk/directory_record/9122/highgate_park" TargetMode="External"/><Relationship Id="rId7" Type="http://schemas.openxmlformats.org/officeDocument/2006/relationships/hyperlink" Target="https://www.legacy-wm.org/index.php/wellbeing/events/2024/city-nature-walk-talk-bloomsbury-park" TargetMode="External"/><Relationship Id="rId2" Type="http://schemas.openxmlformats.org/officeDocument/2006/relationships/hyperlink" Target="https://www.birmingham.gov.uk/findapark" TargetMode="External"/><Relationship Id="rId1" Type="http://schemas.openxmlformats.org/officeDocument/2006/relationships/slideLayout" Target="../slideLayouts/slideLayout7.xml"/><Relationship Id="rId6" Type="http://schemas.openxmlformats.org/officeDocument/2006/relationships/hyperlink" Target="https://bosf.org.uk/projects/finch/" TargetMode="External"/><Relationship Id="rId5" Type="http://schemas.openxmlformats.org/officeDocument/2006/relationships/hyperlink" Target="https://naturallybirmingham.org/2024/08/16/friendship-bench-chat/" TargetMode="External"/><Relationship Id="rId10" Type="http://schemas.openxmlformats.org/officeDocument/2006/relationships/hyperlink" Target="https://www.birmingham.gov.uk/info/20010/parks_leisure_and_wellbeing/1158/improving_your_health_with_nature" TargetMode="External"/><Relationship Id="rId4" Type="http://schemas.openxmlformats.org/officeDocument/2006/relationships/hyperlink" Target="https://naturallybirmingham.org/city-of-nature-newsletters-2024/" TargetMode="External"/><Relationship Id="rId9" Type="http://schemas.openxmlformats.org/officeDocument/2006/relationships/hyperlink" Target="https://ecobirmingham.com/"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eur01.safelinks.protection.outlook.com/?url=https%3A%2F%2Fnaturallybirmingham.org%2F&amp;data=05%7C01%7Cnick.grayson%40birmingham.gov.uk%7Cb5402d4c743a48b164fc08dabcc7ee64%7C699ace67d2e44bcdb303d2bbe2b9bbf1%7C0%7C0%7C638029864144661575%7CUnknown%7CTWFpbGZsb3d8eyJWIjoiMC4wLjAwMDAiLCJQIjoiV2luMzIiLCJBTiI6Ik1haWwiLCJXVCI6Mn0%3D%7C3000%7C%7C%7C&amp;sdata=Tcf97CYuyquSVItrcNuKB0Sq1CHEEXJ67tlv0k%2BFx28%3D&amp;reserved=0" TargetMode="External"/><Relationship Id="rId2" Type="http://schemas.openxmlformats.org/officeDocument/2006/relationships/image" Target="../media/image71.png"/><Relationship Id="rId1" Type="http://schemas.openxmlformats.org/officeDocument/2006/relationships/slideLayout" Target="../slideLayouts/slideLayout7.xml"/><Relationship Id="rId5" Type="http://schemas.openxmlformats.org/officeDocument/2006/relationships/image" Target="../media/image72.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C186851-8992-5F21-49F1-FBC9798DD89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1816" y="591713"/>
            <a:ext cx="3195197" cy="1446507"/>
          </a:xfrm>
          <a:prstGeom prst="rect">
            <a:avLst/>
          </a:prstGeom>
        </p:spPr>
      </p:pic>
      <p:pic>
        <p:nvPicPr>
          <p:cNvPr id="3" name="Picture 2">
            <a:extLst>
              <a:ext uri="{FF2B5EF4-FFF2-40B4-BE49-F238E27FC236}">
                <a16:creationId xmlns:a16="http://schemas.microsoft.com/office/drawing/2014/main" id="{8E6C2785-9EF3-B0A7-1EE8-F19D6C72DEA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b="-1"/>
          <a:stretch/>
        </p:blipFill>
        <p:spPr>
          <a:xfrm>
            <a:off x="8029214" y="5873578"/>
            <a:ext cx="3381412" cy="468057"/>
          </a:xfrm>
          <a:prstGeom prst="rect">
            <a:avLst/>
          </a:prstGeom>
        </p:spPr>
      </p:pic>
      <p:pic>
        <p:nvPicPr>
          <p:cNvPr id="5" name="Picture 4">
            <a:extLst>
              <a:ext uri="{FF2B5EF4-FFF2-40B4-BE49-F238E27FC236}">
                <a16:creationId xmlns:a16="http://schemas.microsoft.com/office/drawing/2014/main" id="{56056B22-39FF-9C75-9D13-C314B94E51F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1816" y="5098571"/>
            <a:ext cx="5046570" cy="1243064"/>
          </a:xfrm>
          <a:prstGeom prst="rect">
            <a:avLst/>
          </a:prstGeom>
        </p:spPr>
      </p:pic>
      <p:sp>
        <p:nvSpPr>
          <p:cNvPr id="2" name="Title 8">
            <a:extLst>
              <a:ext uri="{FF2B5EF4-FFF2-40B4-BE49-F238E27FC236}">
                <a16:creationId xmlns:a16="http://schemas.microsoft.com/office/drawing/2014/main" id="{348730A2-E0FE-8233-C391-DB2E37BBD56A}"/>
              </a:ext>
            </a:extLst>
          </p:cNvPr>
          <p:cNvSpPr txBox="1">
            <a:spLocks/>
          </p:cNvSpPr>
          <p:nvPr/>
        </p:nvSpPr>
        <p:spPr>
          <a:xfrm>
            <a:off x="640597" y="2841687"/>
            <a:ext cx="10910806" cy="2409302"/>
          </a:xfrm>
          <a:prstGeom prst="rect">
            <a:avLst/>
          </a:prstGeom>
        </p:spPr>
        <p:txBody>
          <a:bodyPr>
            <a:normAutofit fontScale="5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GB" dirty="0"/>
            </a:br>
            <a:r>
              <a:rPr lang="en-GB" sz="9100" b="1" dirty="0">
                <a:solidFill>
                  <a:schemeClr val="accent6">
                    <a:lumMod val="75000"/>
                  </a:schemeClr>
                </a:solidFill>
              </a:rPr>
              <a:t>City of Nature Alliance Pilot Project</a:t>
            </a:r>
          </a:p>
          <a:p>
            <a:endParaRPr lang="en-GB" sz="9100" dirty="0">
              <a:solidFill>
                <a:schemeClr val="accent6">
                  <a:lumMod val="75000"/>
                </a:schemeClr>
              </a:solidFill>
            </a:endParaRPr>
          </a:p>
          <a:p>
            <a:r>
              <a:rPr lang="en-GB" sz="9100" dirty="0">
                <a:solidFill>
                  <a:schemeClr val="accent6">
                    <a:lumMod val="75000"/>
                  </a:schemeClr>
                </a:solidFill>
              </a:rPr>
              <a:t>Communication Workshop</a:t>
            </a:r>
            <a:br>
              <a:rPr lang="en-GB" dirty="0">
                <a:solidFill>
                  <a:srgbClr val="0070C0"/>
                </a:solidFill>
              </a:rPr>
            </a:br>
            <a:endParaRPr lang="en-GB" dirty="0">
              <a:solidFill>
                <a:srgbClr val="0070C0"/>
              </a:solidFill>
            </a:endParaRPr>
          </a:p>
        </p:txBody>
      </p:sp>
    </p:spTree>
    <p:extLst>
      <p:ext uri="{BB962C8B-B14F-4D97-AF65-F5344CB8AC3E}">
        <p14:creationId xmlns:p14="http://schemas.microsoft.com/office/powerpoint/2010/main" val="98572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8">
            <a:extLst>
              <a:ext uri="{FF2B5EF4-FFF2-40B4-BE49-F238E27FC236}">
                <a16:creationId xmlns:a16="http://schemas.microsoft.com/office/drawing/2014/main" id="{C7F398FE-54AE-6065-143F-59AE8990DE51}"/>
              </a:ext>
            </a:extLst>
          </p:cNvPr>
          <p:cNvSpPr txBox="1">
            <a:spLocks/>
          </p:cNvSpPr>
          <p:nvPr/>
        </p:nvSpPr>
        <p:spPr>
          <a:xfrm>
            <a:off x="526297" y="595925"/>
            <a:ext cx="10910806" cy="2409302"/>
          </a:xfrm>
          <a:prstGeom prst="rect">
            <a:avLst/>
          </a:prstGeom>
        </p:spPr>
        <p:txBody>
          <a:bodyPr>
            <a:normAutofit fontScale="5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GB" dirty="0"/>
            </a:br>
            <a:r>
              <a:rPr lang="en-GB" sz="9100" b="1" dirty="0">
                <a:solidFill>
                  <a:schemeClr val="accent6">
                    <a:lumMod val="75000"/>
                  </a:schemeClr>
                </a:solidFill>
              </a:rPr>
              <a:t>City of Nature Alliance Pilot Project</a:t>
            </a:r>
          </a:p>
          <a:p>
            <a:endParaRPr lang="en-GB" sz="9100" dirty="0">
              <a:solidFill>
                <a:schemeClr val="accent6">
                  <a:lumMod val="75000"/>
                </a:schemeClr>
              </a:solidFill>
            </a:endParaRPr>
          </a:p>
          <a:p>
            <a:r>
              <a:rPr lang="en-GB" sz="9100" dirty="0">
                <a:solidFill>
                  <a:schemeClr val="accent6">
                    <a:lumMod val="75000"/>
                  </a:schemeClr>
                </a:solidFill>
              </a:rPr>
              <a:t>Workshop Facilitator</a:t>
            </a:r>
            <a:br>
              <a:rPr lang="en-GB" dirty="0">
                <a:solidFill>
                  <a:srgbClr val="0070C0"/>
                </a:solidFill>
              </a:rPr>
            </a:br>
            <a:endParaRPr lang="en-GB" dirty="0">
              <a:solidFill>
                <a:srgbClr val="0070C0"/>
              </a:solidFill>
            </a:endParaRPr>
          </a:p>
        </p:txBody>
      </p:sp>
      <p:sp>
        <p:nvSpPr>
          <p:cNvPr id="9" name="TextBox 8">
            <a:extLst>
              <a:ext uri="{FF2B5EF4-FFF2-40B4-BE49-F238E27FC236}">
                <a16:creationId xmlns:a16="http://schemas.microsoft.com/office/drawing/2014/main" id="{E53D1A1E-1E3E-AD6D-76D6-CC2E5EF2A6C8}"/>
              </a:ext>
            </a:extLst>
          </p:cNvPr>
          <p:cNvSpPr txBox="1"/>
          <p:nvPr/>
        </p:nvSpPr>
        <p:spPr>
          <a:xfrm>
            <a:off x="526297" y="3383022"/>
            <a:ext cx="8153477" cy="1569660"/>
          </a:xfrm>
          <a:prstGeom prst="rect">
            <a:avLst/>
          </a:prstGeom>
          <a:noFill/>
        </p:spPr>
        <p:txBody>
          <a:bodyPr wrap="square" rtlCol="0">
            <a:spAutoFit/>
          </a:bodyPr>
          <a:lstStyle/>
          <a:p>
            <a:r>
              <a:rPr lang="en-GB" sz="2400" b="1" dirty="0"/>
              <a:t>Debbie Needle</a:t>
            </a:r>
          </a:p>
          <a:p>
            <a:r>
              <a:rPr lang="en-GB" sz="2400" dirty="0"/>
              <a:t>Community Facilitator</a:t>
            </a:r>
          </a:p>
          <a:p>
            <a:r>
              <a:rPr lang="en-GB" sz="2400" dirty="0"/>
              <a:t>For the city’s Urban Nature Development Project</a:t>
            </a:r>
          </a:p>
          <a:p>
            <a:r>
              <a:rPr lang="en-GB" sz="2400" dirty="0"/>
              <a:t>(Part of the City of Nature Programme)</a:t>
            </a:r>
          </a:p>
        </p:txBody>
      </p:sp>
      <p:pic>
        <p:nvPicPr>
          <p:cNvPr id="17" name="Picture 16">
            <a:extLst>
              <a:ext uri="{FF2B5EF4-FFF2-40B4-BE49-F238E27FC236}">
                <a16:creationId xmlns:a16="http://schemas.microsoft.com/office/drawing/2014/main" id="{BD68782F-A1F7-89D5-8EAE-BAACCAA5EBC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32484"/>
          <a:stretch/>
        </p:blipFill>
        <p:spPr>
          <a:xfrm>
            <a:off x="7054343" y="5660927"/>
            <a:ext cx="2293364" cy="964909"/>
          </a:xfrm>
          <a:prstGeom prst="rect">
            <a:avLst/>
          </a:prstGeom>
        </p:spPr>
      </p:pic>
      <p:pic>
        <p:nvPicPr>
          <p:cNvPr id="4" name="Picture 3">
            <a:extLst>
              <a:ext uri="{FF2B5EF4-FFF2-40B4-BE49-F238E27FC236}">
                <a16:creationId xmlns:a16="http://schemas.microsoft.com/office/drawing/2014/main" id="{3B33A941-F906-D3E5-3223-35C7F5DF61B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95230" y="5948744"/>
            <a:ext cx="1380479" cy="677092"/>
          </a:xfrm>
          <a:prstGeom prst="rect">
            <a:avLst/>
          </a:prstGeom>
        </p:spPr>
      </p:pic>
      <p:pic>
        <p:nvPicPr>
          <p:cNvPr id="2" name="Picture 1">
            <a:extLst>
              <a:ext uri="{FF2B5EF4-FFF2-40B4-BE49-F238E27FC236}">
                <a16:creationId xmlns:a16="http://schemas.microsoft.com/office/drawing/2014/main" id="{5B44618F-86FE-0F75-8515-3A80C6F2073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6297" y="5555173"/>
            <a:ext cx="3891699" cy="958598"/>
          </a:xfrm>
          <a:prstGeom prst="rect">
            <a:avLst/>
          </a:prstGeom>
        </p:spPr>
      </p:pic>
      <p:pic>
        <p:nvPicPr>
          <p:cNvPr id="6" name="Picture 5" descr="A close-up of words&#10;&#10;Description automatically generated">
            <a:extLst>
              <a:ext uri="{FF2B5EF4-FFF2-40B4-BE49-F238E27FC236}">
                <a16:creationId xmlns:a16="http://schemas.microsoft.com/office/drawing/2014/main" id="{E8D9E303-EFD0-9457-90C1-26615C3563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54343" y="1924951"/>
            <a:ext cx="4622359" cy="2750495"/>
          </a:xfrm>
          <a:prstGeom prst="rect">
            <a:avLst/>
          </a:prstGeom>
        </p:spPr>
      </p:pic>
    </p:spTree>
    <p:extLst>
      <p:ext uri="{BB962C8B-B14F-4D97-AF65-F5344CB8AC3E}">
        <p14:creationId xmlns:p14="http://schemas.microsoft.com/office/powerpoint/2010/main" val="2616619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8">
            <a:extLst>
              <a:ext uri="{FF2B5EF4-FFF2-40B4-BE49-F238E27FC236}">
                <a16:creationId xmlns:a16="http://schemas.microsoft.com/office/drawing/2014/main" id="{E2C9E337-43C2-47DF-BB9C-34A34AD79C5E}"/>
              </a:ext>
            </a:extLst>
          </p:cNvPr>
          <p:cNvSpPr>
            <a:spLocks noGrp="1"/>
          </p:cNvSpPr>
          <p:nvPr>
            <p:ph type="ctrTitle"/>
          </p:nvPr>
        </p:nvSpPr>
        <p:spPr>
          <a:xfrm>
            <a:off x="577573" y="692001"/>
            <a:ext cx="4368602" cy="1301811"/>
          </a:xfrm>
        </p:spPr>
        <p:txBody>
          <a:bodyPr vert="horz" lIns="91440" tIns="45720" rIns="91440" bIns="45720" rtlCol="0" anchor="b">
            <a:normAutofit fontScale="90000"/>
          </a:bodyPr>
          <a:lstStyle/>
          <a:p>
            <a:pPr algn="l"/>
            <a:br>
              <a:rPr lang="en-US" sz="3400" dirty="0"/>
            </a:br>
            <a:r>
              <a:rPr lang="en-US" sz="3400" dirty="0"/>
              <a:t>Communicating the City of Nature Plan actions</a:t>
            </a:r>
          </a:p>
        </p:txBody>
      </p:sp>
      <p:sp>
        <p:nvSpPr>
          <p:cNvPr id="1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4002940-ED1C-4296-A4E9-B7692550CA87}"/>
              </a:ext>
            </a:extLst>
          </p:cNvPr>
          <p:cNvSpPr txBox="1"/>
          <p:nvPr/>
        </p:nvSpPr>
        <p:spPr>
          <a:xfrm>
            <a:off x="640080" y="2872899"/>
            <a:ext cx="4243589" cy="3320668"/>
          </a:xfrm>
          <a:prstGeom prst="rect">
            <a:avLst/>
          </a:prstGeom>
        </p:spPr>
        <p:txBody>
          <a:bodyPr vert="horz" lIns="91440" tIns="45720" rIns="91440" bIns="45720" rtlCol="0">
            <a:normAutofit fontScale="92500" lnSpcReduction="10000"/>
          </a:bodyPr>
          <a:lstStyle/>
          <a:p>
            <a:pPr>
              <a:lnSpc>
                <a:spcPct val="90000"/>
              </a:lnSpc>
              <a:spcAft>
                <a:spcPts val="1000"/>
              </a:spcAft>
            </a:pPr>
            <a:r>
              <a:rPr lang="en-US" sz="2000" dirty="0"/>
              <a:t>In this presentation we will look at:</a:t>
            </a:r>
          </a:p>
          <a:p>
            <a:pPr indent="-228600">
              <a:lnSpc>
                <a:spcPct val="90000"/>
              </a:lnSpc>
              <a:spcAft>
                <a:spcPts val="1000"/>
              </a:spcAft>
              <a:buFont typeface="Arial" panose="020B0604020202020204" pitchFamily="34" charset="0"/>
              <a:buChar char="•"/>
            </a:pPr>
            <a:endParaRPr lang="en-US" sz="2000" dirty="0"/>
          </a:p>
          <a:p>
            <a:pPr marL="285750" indent="-228600">
              <a:lnSpc>
                <a:spcPct val="90000"/>
              </a:lnSpc>
              <a:spcAft>
                <a:spcPts val="1000"/>
              </a:spcAft>
              <a:buFont typeface="Arial" panose="020B0604020202020204" pitchFamily="34" charset="0"/>
              <a:buChar char="•"/>
            </a:pPr>
            <a:r>
              <a:rPr lang="en-US" sz="2000" dirty="0"/>
              <a:t>The City of Nature Plan Overview.</a:t>
            </a:r>
          </a:p>
          <a:p>
            <a:pPr marL="285750" indent="-228600">
              <a:lnSpc>
                <a:spcPct val="90000"/>
              </a:lnSpc>
              <a:spcAft>
                <a:spcPts val="1000"/>
              </a:spcAft>
              <a:buFont typeface="Arial" panose="020B0604020202020204" pitchFamily="34" charset="0"/>
              <a:buChar char="•"/>
            </a:pPr>
            <a:r>
              <a:rPr lang="en-US" sz="2000" dirty="0"/>
              <a:t>What are the actions in the plan</a:t>
            </a:r>
          </a:p>
          <a:p>
            <a:pPr marL="285750" indent="-228600">
              <a:lnSpc>
                <a:spcPct val="90000"/>
              </a:lnSpc>
              <a:spcAft>
                <a:spcPts val="1000"/>
              </a:spcAft>
              <a:buFont typeface="Arial" panose="020B0604020202020204" pitchFamily="34" charset="0"/>
              <a:buChar char="•"/>
            </a:pPr>
            <a:r>
              <a:rPr lang="en-US" sz="2000" dirty="0"/>
              <a:t>Why is community communication important</a:t>
            </a:r>
          </a:p>
          <a:p>
            <a:pPr marL="285750" indent="-228600">
              <a:lnSpc>
                <a:spcPct val="90000"/>
              </a:lnSpc>
              <a:spcAft>
                <a:spcPts val="1000"/>
              </a:spcAft>
              <a:buFont typeface="Arial" panose="020B0604020202020204" pitchFamily="34" charset="0"/>
              <a:buChar char="•"/>
            </a:pPr>
            <a:r>
              <a:rPr lang="en-US" sz="2000" dirty="0"/>
              <a:t>Earth Stories – Hearing People’s voices</a:t>
            </a:r>
          </a:p>
          <a:p>
            <a:pPr marL="285750" indent="-228600">
              <a:lnSpc>
                <a:spcPct val="90000"/>
              </a:lnSpc>
              <a:spcAft>
                <a:spcPts val="1000"/>
              </a:spcAft>
              <a:buFont typeface="Arial" panose="020B0604020202020204" pitchFamily="34" charset="0"/>
              <a:buChar char="•"/>
            </a:pPr>
            <a:r>
              <a:rPr lang="en-US" sz="2000" dirty="0"/>
              <a:t>Communicating activities</a:t>
            </a:r>
          </a:p>
          <a:p>
            <a:pPr marL="285750" indent="-228600">
              <a:lnSpc>
                <a:spcPct val="90000"/>
              </a:lnSpc>
              <a:spcAft>
                <a:spcPts val="1000"/>
              </a:spcAft>
              <a:buFont typeface="Arial" panose="020B0604020202020204" pitchFamily="34" charset="0"/>
              <a:buChar char="•"/>
            </a:pPr>
            <a:r>
              <a:rPr lang="en-US" sz="2000" dirty="0"/>
              <a:t>Making connections – 1,000,000+</a:t>
            </a:r>
          </a:p>
        </p:txBody>
      </p:sp>
      <p:pic>
        <p:nvPicPr>
          <p:cNvPr id="5" name="Picture 4" descr="Women talking and embracing">
            <a:extLst>
              <a:ext uri="{FF2B5EF4-FFF2-40B4-BE49-F238E27FC236}">
                <a16:creationId xmlns:a16="http://schemas.microsoft.com/office/drawing/2014/main" id="{F89400E0-2261-8FD3-87DF-CFD036B139A8}"/>
              </a:ext>
            </a:extLst>
          </p:cNvPr>
          <p:cNvPicPr>
            <a:picLocks noChangeAspect="1"/>
          </p:cNvPicPr>
          <p:nvPr/>
        </p:nvPicPr>
        <p:blipFill>
          <a:blip r:embed="rId2">
            <a:extLst>
              <a:ext uri="{28A0092B-C50C-407E-A947-70E740481C1C}">
                <a14:useLocalDpi xmlns:a14="http://schemas.microsoft.com/office/drawing/2010/main" val="0"/>
              </a:ext>
            </a:extLst>
          </a:blip>
          <a:srcRect l="17774" r="15273"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096097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reaching for a paper on a table full of paper and sticky notes">
            <a:extLst>
              <a:ext uri="{FF2B5EF4-FFF2-40B4-BE49-F238E27FC236}">
                <a16:creationId xmlns:a16="http://schemas.microsoft.com/office/drawing/2014/main" id="{6C96DCE7-B7E1-C8F7-8917-8481DF6D9FFA}"/>
              </a:ext>
            </a:extLst>
          </p:cNvPr>
          <p:cNvPicPr>
            <a:picLocks noChangeAspect="1"/>
          </p:cNvPicPr>
          <p:nvPr/>
        </p:nvPicPr>
        <p:blipFill>
          <a:blip r:embed="rId2">
            <a:extLst>
              <a:ext uri="{28A0092B-C50C-407E-A947-70E740481C1C}">
                <a14:useLocalDpi xmlns:a14="http://schemas.microsoft.com/office/drawing/2010/main" val="0"/>
              </a:ext>
            </a:extLst>
          </a:blip>
          <a:srcRect t="22008" b="22008"/>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2" name="TextBox 1">
            <a:extLst>
              <a:ext uri="{FF2B5EF4-FFF2-40B4-BE49-F238E27FC236}">
                <a16:creationId xmlns:a16="http://schemas.microsoft.com/office/drawing/2014/main" id="{3111E497-3DBA-D438-BE22-965A7FDF5C36}"/>
              </a:ext>
            </a:extLst>
          </p:cNvPr>
          <p:cNvSpPr txBox="1"/>
          <p:nvPr/>
        </p:nvSpPr>
        <p:spPr>
          <a:xfrm>
            <a:off x="4654294" y="4777739"/>
            <a:ext cx="6897626" cy="1399223"/>
          </a:xfrm>
          <a:prstGeom prst="rect">
            <a:avLst/>
          </a:prstGeom>
        </p:spPr>
        <p:txBody>
          <a:bodyPr vert="horz" lIns="91440" tIns="45720" rIns="91440" bIns="45720" rtlCol="0" anchor="ctr">
            <a:normAutofit/>
          </a:bodyPr>
          <a:lstStyle/>
          <a:p>
            <a:pPr>
              <a:lnSpc>
                <a:spcPct val="90000"/>
              </a:lnSpc>
              <a:spcAft>
                <a:spcPts val="600"/>
              </a:spcAft>
            </a:pPr>
            <a:r>
              <a:rPr lang="en-US" sz="3600" dirty="0"/>
              <a:t>City of Nature Plan overview</a:t>
            </a:r>
          </a:p>
        </p:txBody>
      </p:sp>
    </p:spTree>
    <p:extLst>
      <p:ext uri="{BB962C8B-B14F-4D97-AF65-F5344CB8AC3E}">
        <p14:creationId xmlns:p14="http://schemas.microsoft.com/office/powerpoint/2010/main" val="378315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57E630-A842-5252-0B08-7D84457F762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2"/>
          <a:stretch/>
        </p:blipFill>
        <p:spPr>
          <a:xfrm>
            <a:off x="4493436" y="243"/>
            <a:ext cx="7698564" cy="3346705"/>
          </a:xfrm>
          <a:custGeom>
            <a:avLst/>
            <a:gdLst/>
            <a:ahLst/>
            <a:cxnLst/>
            <a:rect l="l" t="t" r="r" b="b"/>
            <a:pathLst>
              <a:path w="7698564" h="3346705">
                <a:moveTo>
                  <a:pt x="1549963" y="0"/>
                </a:moveTo>
                <a:lnTo>
                  <a:pt x="1555540" y="0"/>
                </a:lnTo>
                <a:lnTo>
                  <a:pt x="2621768" y="0"/>
                </a:lnTo>
                <a:lnTo>
                  <a:pt x="6451640" y="0"/>
                </a:lnTo>
                <a:lnTo>
                  <a:pt x="6451640" y="479"/>
                </a:lnTo>
                <a:lnTo>
                  <a:pt x="7698564" y="479"/>
                </a:lnTo>
                <a:lnTo>
                  <a:pt x="7698564" y="3346705"/>
                </a:lnTo>
                <a:lnTo>
                  <a:pt x="0" y="3346705"/>
                </a:lnTo>
                <a:close/>
              </a:path>
            </a:pathLst>
          </a:custGeom>
        </p:spPr>
      </p:pic>
      <p:pic>
        <p:nvPicPr>
          <p:cNvPr id="3" name="Picture 2">
            <a:extLst>
              <a:ext uri="{FF2B5EF4-FFF2-40B4-BE49-F238E27FC236}">
                <a16:creationId xmlns:a16="http://schemas.microsoft.com/office/drawing/2014/main" id="{B2A30EF5-9427-6081-0F64-181F5CC678F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r="-3"/>
          <a:stretch/>
        </p:blipFill>
        <p:spPr>
          <a:xfrm>
            <a:off x="20" y="10"/>
            <a:ext cx="5859777" cy="3346695"/>
          </a:xfrm>
          <a:custGeom>
            <a:avLst/>
            <a:gdLst/>
            <a:ahLst/>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9" name="Picture 8" descr="Horses grazing in the woods&#10;&#10;Description automatically generated with low confidence">
            <a:extLst>
              <a:ext uri="{FF2B5EF4-FFF2-40B4-BE49-F238E27FC236}">
                <a16:creationId xmlns:a16="http://schemas.microsoft.com/office/drawing/2014/main" id="{DE1B06F0-EEBF-F321-0AE3-B2D5AB9B881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350089" y="3511295"/>
            <a:ext cx="5841911" cy="3346705"/>
          </a:xfrm>
          <a:custGeom>
            <a:avLst/>
            <a:gdLst/>
            <a:ahLst/>
            <a:cxnLst/>
            <a:rect l="l" t="t" r="r" b="b"/>
            <a:pathLst>
              <a:path w="5841911" h="3346705">
                <a:moveTo>
                  <a:pt x="1549963" y="0"/>
                </a:moveTo>
                <a:lnTo>
                  <a:pt x="1555540" y="0"/>
                </a:lnTo>
                <a:lnTo>
                  <a:pt x="2621768" y="0"/>
                </a:lnTo>
                <a:lnTo>
                  <a:pt x="5841911" y="0"/>
                </a:lnTo>
                <a:lnTo>
                  <a:pt x="5841911" y="3346705"/>
                </a:lnTo>
                <a:lnTo>
                  <a:pt x="0" y="3346705"/>
                </a:lnTo>
                <a:close/>
              </a:path>
            </a:pathLst>
          </a:custGeom>
        </p:spPr>
      </p:pic>
      <p:pic>
        <p:nvPicPr>
          <p:cNvPr id="7" name="Picture 6" descr="A building with a pond in front of it&#10;&#10;Description automatically generated with low confidence">
            <a:extLst>
              <a:ext uri="{FF2B5EF4-FFF2-40B4-BE49-F238E27FC236}">
                <a16:creationId xmlns:a16="http://schemas.microsoft.com/office/drawing/2014/main" id="{C9B7383B-73AC-7D0C-8E62-22A7088DC524}"/>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r="-2"/>
          <a:stretch/>
        </p:blipFill>
        <p:spPr>
          <a:xfrm>
            <a:off x="20" y="3511295"/>
            <a:ext cx="7698544" cy="3346705"/>
          </a:xfrm>
          <a:custGeom>
            <a:avLst/>
            <a:gdLst/>
            <a:ahLst/>
            <a:cxnLst/>
            <a:rect l="l" t="t" r="r" b="b"/>
            <a:pathLst>
              <a:path w="7698564" h="3346705">
                <a:moveTo>
                  <a:pt x="0" y="0"/>
                </a:moveTo>
                <a:lnTo>
                  <a:pt x="7698564" y="0"/>
                </a:lnTo>
                <a:lnTo>
                  <a:pt x="6148601" y="3346705"/>
                </a:lnTo>
                <a:lnTo>
                  <a:pt x="6143024" y="3346705"/>
                </a:lnTo>
                <a:lnTo>
                  <a:pt x="5076796" y="3346705"/>
                </a:lnTo>
                <a:lnTo>
                  <a:pt x="1246924" y="3346705"/>
                </a:lnTo>
                <a:lnTo>
                  <a:pt x="1246924" y="3346226"/>
                </a:lnTo>
                <a:lnTo>
                  <a:pt x="0" y="3346226"/>
                </a:lnTo>
                <a:close/>
              </a:path>
            </a:pathLst>
          </a:custGeom>
        </p:spPr>
      </p:pic>
      <p:sp>
        <p:nvSpPr>
          <p:cNvPr id="2" name="Rectangle 1">
            <a:extLst>
              <a:ext uri="{FF2B5EF4-FFF2-40B4-BE49-F238E27FC236}">
                <a16:creationId xmlns:a16="http://schemas.microsoft.com/office/drawing/2014/main" id="{D1326A2D-BC2D-9DBC-6505-F5B53FC6B300}"/>
              </a:ext>
            </a:extLst>
          </p:cNvPr>
          <p:cNvSpPr/>
          <p:nvPr/>
        </p:nvSpPr>
        <p:spPr>
          <a:xfrm>
            <a:off x="2608026" y="2726222"/>
            <a:ext cx="6838123" cy="1569660"/>
          </a:xfrm>
          <a:prstGeom prst="rect">
            <a:avLst/>
          </a:prstGeom>
          <a:solidFill>
            <a:schemeClr val="accent6">
              <a:lumMod val="75000"/>
            </a:schemeClr>
          </a:solidFill>
        </p:spPr>
        <p:txBody>
          <a:bodyPr wrap="square" lIns="91440" tIns="45720" rIns="91440" bIns="45720">
            <a:spAutoFit/>
          </a:bodyPr>
          <a:lstStyle/>
          <a:p>
            <a:pPr algn="ctr"/>
            <a:r>
              <a:rPr lang="en-US" sz="9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Birmingham</a:t>
            </a:r>
          </a:p>
        </p:txBody>
      </p:sp>
    </p:spTree>
    <p:extLst>
      <p:ext uri="{BB962C8B-B14F-4D97-AF65-F5344CB8AC3E}">
        <p14:creationId xmlns:p14="http://schemas.microsoft.com/office/powerpoint/2010/main" val="3388854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11F963F-476A-23C2-8532-56FE10A9400A}"/>
              </a:ext>
            </a:extLst>
          </p:cNvPr>
          <p:cNvSpPr txBox="1"/>
          <p:nvPr/>
        </p:nvSpPr>
        <p:spPr>
          <a:xfrm>
            <a:off x="635000" y="640823"/>
            <a:ext cx="3418659" cy="558314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5400" b="1" kern="1200">
                <a:solidFill>
                  <a:schemeClr val="tx1"/>
                </a:solidFill>
                <a:latin typeface="+mj-lt"/>
                <a:ea typeface="+mj-ea"/>
                <a:cs typeface="+mj-cs"/>
              </a:rPr>
              <a:t> 25-year Plan for a City of Nature – The long game</a:t>
            </a:r>
          </a:p>
        </p:txBody>
      </p:sp>
      <p:sp>
        <p:nvSpPr>
          <p:cNvPr id="16"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0" name="TextBox 7">
            <a:extLst>
              <a:ext uri="{FF2B5EF4-FFF2-40B4-BE49-F238E27FC236}">
                <a16:creationId xmlns:a16="http://schemas.microsoft.com/office/drawing/2014/main" id="{B5F9D545-56C1-8E46-184D-867A0BA846B0}"/>
              </a:ext>
            </a:extLst>
          </p:cNvPr>
          <p:cNvGraphicFramePr/>
          <p:nvPr>
            <p:extLst>
              <p:ext uri="{D42A27DB-BD31-4B8C-83A1-F6EECF244321}">
                <p14:modId xmlns:p14="http://schemas.microsoft.com/office/powerpoint/2010/main" val="2318920802"/>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10849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Round rainbow">
            <a:extLst>
              <a:ext uri="{FF2B5EF4-FFF2-40B4-BE49-F238E27FC236}">
                <a16:creationId xmlns:a16="http://schemas.microsoft.com/office/drawing/2014/main" id="{33A63EEE-E879-AA64-5C1C-0FC5E466DCB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522356" y="10"/>
            <a:ext cx="9669642" cy="6761737"/>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B47A3402-A6F2-CFA9-F4E6-6699B9C87392}"/>
              </a:ext>
            </a:extLst>
          </p:cNvPr>
          <p:cNvSpPr txBox="1"/>
          <p:nvPr/>
        </p:nvSpPr>
        <p:spPr>
          <a:xfrm>
            <a:off x="302984" y="975884"/>
            <a:ext cx="11574691" cy="5099214"/>
          </a:xfrm>
          <a:prstGeom prst="rect">
            <a:avLst/>
          </a:prstGeom>
          <a:solidFill>
            <a:srgbClr val="DAE3F3">
              <a:alpha val="43137"/>
            </a:srgbClr>
          </a:solidFill>
        </p:spPr>
        <p:txBody>
          <a:bodyPr vert="horz" lIns="91440" tIns="45720" rIns="91440" bIns="45720" rtlCol="0">
            <a:noAutofit/>
          </a:bodyPr>
          <a:lstStyle/>
          <a:p>
            <a:pPr>
              <a:lnSpc>
                <a:spcPct val="90000"/>
              </a:lnSpc>
              <a:spcAft>
                <a:spcPts val="600"/>
              </a:spcAft>
            </a:pPr>
            <a:r>
              <a:rPr lang="en-US" sz="1600" b="1" i="0" u="none" strike="noStrike" baseline="0" dirty="0"/>
              <a:t>2018 - Our Future City Plan (OFCP) 2040 </a:t>
            </a:r>
            <a:r>
              <a:rPr lang="en-US" sz="1600" b="0" i="0" u="none" strike="noStrike" baseline="0" dirty="0"/>
              <a:t>‘Shaping This City Together’ </a:t>
            </a:r>
          </a:p>
          <a:p>
            <a:pPr>
              <a:lnSpc>
                <a:spcPct val="90000"/>
              </a:lnSpc>
              <a:spcAft>
                <a:spcPts val="600"/>
              </a:spcAft>
            </a:pPr>
            <a:r>
              <a:rPr lang="en-US" sz="1600" b="0" i="0" u="none" strike="noStrike" baseline="0" dirty="0"/>
              <a:t>This “</a:t>
            </a:r>
            <a:r>
              <a:rPr lang="en-US" sz="1600" dirty="0"/>
              <a:t>v</a:t>
            </a:r>
            <a:r>
              <a:rPr lang="en-US" sz="1600" b="0" i="0" u="none" strike="noStrike" baseline="0" dirty="0"/>
              <a:t>ision document” introduced a new approach to strategy and plan making based on a shared and inclusive vision</a:t>
            </a:r>
            <a:r>
              <a:rPr lang="en-US" sz="1600" dirty="0"/>
              <a:t> </a:t>
            </a:r>
            <a:r>
              <a:rPr lang="en-US" sz="1600" b="0" i="0" u="none" strike="noStrike" baseline="0" dirty="0"/>
              <a:t>for Birmingham’s central region. </a:t>
            </a:r>
          </a:p>
          <a:p>
            <a:pPr>
              <a:lnSpc>
                <a:spcPct val="90000"/>
              </a:lnSpc>
              <a:spcAft>
                <a:spcPts val="600"/>
              </a:spcAft>
            </a:pPr>
            <a:endParaRPr lang="en-US" sz="1600" dirty="0"/>
          </a:p>
          <a:p>
            <a:pPr>
              <a:lnSpc>
                <a:spcPct val="90000"/>
              </a:lnSpc>
              <a:spcAft>
                <a:spcPts val="600"/>
              </a:spcAft>
            </a:pPr>
            <a:r>
              <a:rPr lang="en-US" sz="1600" b="1" dirty="0"/>
              <a:t>2019 - The Naturally Birmingham Project </a:t>
            </a:r>
          </a:p>
          <a:p>
            <a:pPr>
              <a:lnSpc>
                <a:spcPct val="90000"/>
              </a:lnSpc>
              <a:spcAft>
                <a:spcPts val="600"/>
              </a:spcAft>
            </a:pPr>
            <a:r>
              <a:rPr lang="en-US" sz="1600" i="0" u="none" strike="noStrike" baseline="0" dirty="0"/>
              <a:t>This was the name of </a:t>
            </a:r>
            <a:r>
              <a:rPr lang="en-US" sz="1600" b="0" i="0" u="none" strike="noStrike" baseline="0" dirty="0"/>
              <a:t>Birmingham’s </a:t>
            </a:r>
            <a:r>
              <a:rPr lang="en-US" sz="1600" b="1" i="0" u="none" strike="noStrike" baseline="0" dirty="0"/>
              <a:t>Future Park Accelerator (FPA) </a:t>
            </a:r>
            <a:r>
              <a:rPr lang="en-US" sz="1600" b="0" i="0" u="none" strike="noStrike" baseline="0" dirty="0"/>
              <a:t>Project funded by Heritage Lottery and supported by the National Trust,</a:t>
            </a:r>
            <a:r>
              <a:rPr lang="en-US" sz="1600" b="0" dirty="0"/>
              <a:t> which took two years to develop</a:t>
            </a:r>
            <a:r>
              <a:rPr lang="en-US" sz="1600" i="0" u="none" strike="noStrike" baseline="0" dirty="0"/>
              <a:t> a plan for the whole city building on the original OFCP vision</a:t>
            </a:r>
            <a:r>
              <a:rPr lang="en-US" sz="1600" dirty="0"/>
              <a:t> for just the central region of Birmingham.</a:t>
            </a:r>
            <a:endParaRPr lang="en-US" sz="1600" i="0" u="none" strike="noStrike" baseline="0" dirty="0"/>
          </a:p>
          <a:p>
            <a:pPr>
              <a:lnSpc>
                <a:spcPct val="90000"/>
              </a:lnSpc>
              <a:spcAft>
                <a:spcPts val="600"/>
              </a:spcAft>
            </a:pPr>
            <a:endParaRPr lang="en-US" sz="1600" dirty="0"/>
          </a:p>
          <a:p>
            <a:pPr>
              <a:lnSpc>
                <a:spcPct val="90000"/>
              </a:lnSpc>
              <a:spcAft>
                <a:spcPts val="600"/>
              </a:spcAft>
            </a:pPr>
            <a:r>
              <a:rPr lang="en-US" sz="1600" b="1" dirty="0"/>
              <a:t>2022 - T</a:t>
            </a:r>
            <a:r>
              <a:rPr lang="en-US" sz="1600" b="1" i="0" u="none" strike="noStrike" baseline="0" dirty="0"/>
              <a:t>he City of Nature 25-year Plan </a:t>
            </a:r>
          </a:p>
          <a:p>
            <a:pPr>
              <a:lnSpc>
                <a:spcPct val="90000"/>
              </a:lnSpc>
              <a:spcAft>
                <a:spcPts val="600"/>
              </a:spcAft>
            </a:pPr>
            <a:r>
              <a:rPr lang="en-US" sz="1600" dirty="0"/>
              <a:t>In February 2022, the City of Nature Plan was agreed and adopted by Birmingham City Council as the Green Infrastructure Strategy. This </a:t>
            </a:r>
            <a:r>
              <a:rPr lang="en-US" sz="1600" i="0" u="none" strike="noStrike" baseline="0" dirty="0"/>
              <a:t>documents</a:t>
            </a:r>
            <a:r>
              <a:rPr lang="en-US" sz="1600" dirty="0"/>
              <a:t> the why, what, when and who of how the vision would get delivered across the whole city.</a:t>
            </a:r>
            <a:endParaRPr lang="en-US" sz="1600" i="0" u="none" strike="noStrike" baseline="0" dirty="0"/>
          </a:p>
          <a:p>
            <a:pPr>
              <a:lnSpc>
                <a:spcPct val="90000"/>
              </a:lnSpc>
              <a:spcAft>
                <a:spcPts val="600"/>
              </a:spcAft>
            </a:pPr>
            <a:endParaRPr lang="en-US" sz="1600" dirty="0"/>
          </a:p>
          <a:p>
            <a:pPr>
              <a:lnSpc>
                <a:spcPct val="90000"/>
              </a:lnSpc>
              <a:spcAft>
                <a:spcPts val="600"/>
              </a:spcAft>
            </a:pPr>
            <a:r>
              <a:rPr lang="en-US" sz="1600" b="1" i="0" u="none" strike="noStrike" baseline="0" dirty="0"/>
              <a:t>2023 - The City of Nature Programme</a:t>
            </a:r>
            <a:r>
              <a:rPr lang="en-US" sz="1600" b="0" i="0" u="none" strike="noStrike" baseline="0" dirty="0"/>
              <a:t> </a:t>
            </a:r>
            <a:r>
              <a:rPr lang="en-US" sz="1600" b="1" dirty="0"/>
              <a:t>and City of Nature Alliance of organisations Pilot.</a:t>
            </a:r>
            <a:endParaRPr lang="en-US" sz="1600" b="1" i="0" u="none" strike="noStrike" baseline="0" dirty="0"/>
          </a:p>
          <a:p>
            <a:pPr>
              <a:lnSpc>
                <a:spcPct val="90000"/>
              </a:lnSpc>
              <a:spcAft>
                <a:spcPts val="600"/>
              </a:spcAft>
            </a:pPr>
            <a:r>
              <a:rPr lang="en-US" sz="1600" dirty="0"/>
              <a:t>This was about</a:t>
            </a:r>
            <a:r>
              <a:rPr lang="en-US" sz="1600" b="0" i="0" u="none" strike="noStrike" baseline="0" dirty="0"/>
              <a:t> increasing </a:t>
            </a:r>
            <a:r>
              <a:rPr lang="en-US" sz="1600" dirty="0"/>
              <a:t>knowledge about exactly </a:t>
            </a:r>
            <a:r>
              <a:rPr lang="en-US" sz="1600" b="0" i="0" u="none" strike="noStrike" baseline="0" dirty="0"/>
              <a:t>what needs to happen, what it will cost and what else we still need to know, for the plan </a:t>
            </a:r>
            <a:r>
              <a:rPr lang="en-US" sz="1600" dirty="0"/>
              <a:t>to </a:t>
            </a:r>
            <a:r>
              <a:rPr lang="en-US" sz="1600" b="0" i="0" u="none" strike="noStrike" baseline="0" dirty="0"/>
              <a:t>be delivered.</a:t>
            </a:r>
          </a:p>
          <a:p>
            <a:pPr>
              <a:lnSpc>
                <a:spcPct val="90000"/>
              </a:lnSpc>
              <a:spcAft>
                <a:spcPts val="600"/>
              </a:spcAft>
            </a:pPr>
            <a:endParaRPr lang="en-US" sz="1600" dirty="0"/>
          </a:p>
          <a:p>
            <a:pPr>
              <a:lnSpc>
                <a:spcPct val="90000"/>
              </a:lnSpc>
              <a:spcAft>
                <a:spcPts val="600"/>
              </a:spcAft>
            </a:pPr>
            <a:r>
              <a:rPr lang="en-US" sz="1600" b="1" i="0" u="none" strike="noStrike" baseline="0" dirty="0"/>
              <a:t>2024 - The Urban Nature Development Project, Urban Forest Accelerator and Green Champions Programme</a:t>
            </a:r>
          </a:p>
          <a:p>
            <a:pPr>
              <a:lnSpc>
                <a:spcPct val="90000"/>
              </a:lnSpc>
              <a:spcAft>
                <a:spcPts val="600"/>
              </a:spcAft>
            </a:pPr>
            <a:r>
              <a:rPr lang="en-US" sz="1600" dirty="0"/>
              <a:t>This</a:t>
            </a:r>
            <a:r>
              <a:rPr lang="en-US" sz="1600" b="1" dirty="0"/>
              <a:t> </a:t>
            </a:r>
            <a:r>
              <a:rPr lang="en-US" sz="1600" b="0" i="0" u="none" strike="noStrike" baseline="0" dirty="0"/>
              <a:t>is the first implementation of the City of Nature Plan across multiple wards</a:t>
            </a:r>
            <a:r>
              <a:rPr lang="en-US" sz="1600" dirty="0"/>
              <a:t>.</a:t>
            </a:r>
            <a:endParaRPr lang="en-US" sz="1600" b="0" i="0" u="none" strike="noStrike" baseline="0" dirty="0"/>
          </a:p>
          <a:p>
            <a:pPr>
              <a:lnSpc>
                <a:spcPct val="90000"/>
              </a:lnSpc>
              <a:spcAft>
                <a:spcPts val="600"/>
              </a:spcAft>
            </a:pPr>
            <a:endParaRPr lang="en-US" dirty="0"/>
          </a:p>
          <a:p>
            <a:pPr>
              <a:lnSpc>
                <a:spcPct val="90000"/>
              </a:lnSpc>
              <a:spcAft>
                <a:spcPts val="600"/>
              </a:spcAft>
            </a:pPr>
            <a:endParaRPr lang="en-US" b="0" i="0" u="none" strike="noStrike" baseline="0" dirty="0"/>
          </a:p>
          <a:p>
            <a:pPr>
              <a:lnSpc>
                <a:spcPct val="90000"/>
              </a:lnSpc>
              <a:spcAft>
                <a:spcPts val="600"/>
              </a:spcAft>
            </a:pPr>
            <a:endParaRPr lang="en-US" b="0" i="0" u="none" strike="noStrike" baseline="0" dirty="0"/>
          </a:p>
        </p:txBody>
      </p:sp>
      <p:sp>
        <p:nvSpPr>
          <p:cNvPr id="2" name="TextBox 1">
            <a:extLst>
              <a:ext uri="{FF2B5EF4-FFF2-40B4-BE49-F238E27FC236}">
                <a16:creationId xmlns:a16="http://schemas.microsoft.com/office/drawing/2014/main" id="{D7B2D4E9-E58F-6442-6E2C-FBC96552B626}"/>
              </a:ext>
            </a:extLst>
          </p:cNvPr>
          <p:cNvSpPr txBox="1"/>
          <p:nvPr/>
        </p:nvSpPr>
        <p:spPr>
          <a:xfrm>
            <a:off x="302985" y="206443"/>
            <a:ext cx="11574690" cy="769441"/>
          </a:xfrm>
          <a:prstGeom prst="rect">
            <a:avLst/>
          </a:prstGeom>
          <a:solidFill>
            <a:schemeClr val="bg1"/>
          </a:solidFill>
        </p:spPr>
        <p:txBody>
          <a:bodyPr wrap="square" rtlCol="0">
            <a:spAutoFit/>
          </a:bodyPr>
          <a:lstStyle/>
          <a:p>
            <a:r>
              <a:rPr lang="en-GB" sz="4400" b="1" dirty="0">
                <a:latin typeface="Calibri" panose="020F0502020204030204" pitchFamily="34" charset="0"/>
                <a:cs typeface="Calibri" panose="020F0502020204030204" pitchFamily="34" charset="0"/>
              </a:rPr>
              <a:t>From a vision to delivering a City of Nature</a:t>
            </a:r>
          </a:p>
        </p:txBody>
      </p:sp>
    </p:spTree>
    <p:extLst>
      <p:ext uri="{BB962C8B-B14F-4D97-AF65-F5344CB8AC3E}">
        <p14:creationId xmlns:p14="http://schemas.microsoft.com/office/powerpoint/2010/main" val="2105043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080029F-0077-7EA3-5CB8-153DCB9E7965}"/>
              </a:ext>
            </a:extLst>
          </p:cNvPr>
          <p:cNvSpPr txBox="1"/>
          <p:nvPr/>
        </p:nvSpPr>
        <p:spPr>
          <a:xfrm>
            <a:off x="1028700" y="1967266"/>
            <a:ext cx="2628900" cy="2547257"/>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US" sz="3600" b="1" kern="1200" dirty="0">
                <a:solidFill>
                  <a:srgbClr val="FFFFFF"/>
                </a:solidFill>
                <a:latin typeface="+mj-lt"/>
                <a:ea typeface="+mj-ea"/>
                <a:cs typeface="+mj-cs"/>
              </a:rPr>
              <a:t>The </a:t>
            </a:r>
            <a:r>
              <a:rPr lang="en-US" sz="3600" b="1" dirty="0">
                <a:solidFill>
                  <a:srgbClr val="FFFFFF"/>
                </a:solidFill>
                <a:latin typeface="+mj-lt"/>
                <a:ea typeface="+mj-ea"/>
                <a:cs typeface="+mj-cs"/>
              </a:rPr>
              <a:t>start.</a:t>
            </a:r>
            <a:r>
              <a:rPr lang="en-US" sz="3600" b="1" kern="1200" dirty="0">
                <a:solidFill>
                  <a:srgbClr val="FFFFFF"/>
                </a:solidFill>
                <a:latin typeface="+mj-lt"/>
                <a:ea typeface="+mj-ea"/>
                <a:cs typeface="+mj-cs"/>
              </a:rPr>
              <a:t>   </a:t>
            </a:r>
          </a:p>
          <a:p>
            <a:pPr algn="ctr">
              <a:lnSpc>
                <a:spcPct val="90000"/>
              </a:lnSpc>
              <a:spcBef>
                <a:spcPct val="0"/>
              </a:spcBef>
              <a:spcAft>
                <a:spcPts val="600"/>
              </a:spcAft>
            </a:pPr>
            <a:r>
              <a:rPr lang="en-US" sz="3600" b="1" kern="1200" dirty="0">
                <a:solidFill>
                  <a:srgbClr val="FFFFFF"/>
                </a:solidFill>
                <a:latin typeface="+mj-lt"/>
                <a:ea typeface="+mj-ea"/>
                <a:cs typeface="+mj-cs"/>
              </a:rPr>
              <a:t>5 </a:t>
            </a:r>
            <a:r>
              <a:rPr lang="en-US" sz="3600" b="1" dirty="0">
                <a:solidFill>
                  <a:srgbClr val="FFFFFF"/>
                </a:solidFill>
                <a:latin typeface="+mj-lt"/>
                <a:ea typeface="+mj-ea"/>
                <a:cs typeface="+mj-cs"/>
              </a:rPr>
              <a:t>priorities for Birmingham.</a:t>
            </a:r>
            <a:endParaRPr lang="en-US" sz="3600" b="1" kern="1200" dirty="0">
              <a:solidFill>
                <a:srgbClr val="FFFFFF"/>
              </a:solidFill>
              <a:latin typeface="+mj-lt"/>
              <a:ea typeface="+mj-ea"/>
              <a:cs typeface="+mj-cs"/>
            </a:endParaRPr>
          </a:p>
        </p:txBody>
      </p:sp>
      <p:pic>
        <p:nvPicPr>
          <p:cNvPr id="20" name="Picture 19">
            <a:extLst>
              <a:ext uri="{FF2B5EF4-FFF2-40B4-BE49-F238E27FC236}">
                <a16:creationId xmlns:a16="http://schemas.microsoft.com/office/drawing/2014/main" id="{30E2E190-DAED-BBA8-97EB-22C0180B907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77316" y="1842847"/>
            <a:ext cx="6780700" cy="3169977"/>
          </a:xfrm>
          <a:prstGeom prst="rect">
            <a:avLst/>
          </a:prstGeom>
        </p:spPr>
      </p:pic>
      <p:sp>
        <p:nvSpPr>
          <p:cNvPr id="21" name="TextBox 20">
            <a:extLst>
              <a:ext uri="{FF2B5EF4-FFF2-40B4-BE49-F238E27FC236}">
                <a16:creationId xmlns:a16="http://schemas.microsoft.com/office/drawing/2014/main" id="{EFFA0764-C197-6A09-0AB9-91ED54DDBFEE}"/>
              </a:ext>
            </a:extLst>
          </p:cNvPr>
          <p:cNvSpPr txBox="1"/>
          <p:nvPr/>
        </p:nvSpPr>
        <p:spPr>
          <a:xfrm>
            <a:off x="428626" y="5316718"/>
            <a:ext cx="11220450" cy="677108"/>
          </a:xfrm>
          <a:prstGeom prst="rect">
            <a:avLst/>
          </a:prstGeom>
          <a:solidFill>
            <a:schemeClr val="accent6">
              <a:lumMod val="40000"/>
              <a:lumOff val="60000"/>
            </a:schemeClr>
          </a:solidFill>
        </p:spPr>
        <p:txBody>
          <a:bodyPr wrap="square" rtlCol="0">
            <a:spAutoFit/>
          </a:bodyPr>
          <a:lstStyle/>
          <a:p>
            <a:r>
              <a:rPr lang="en-GB" sz="3800" dirty="0"/>
              <a:t>Health, Housing, Children, Employment &amp; Environment</a:t>
            </a:r>
          </a:p>
        </p:txBody>
      </p:sp>
    </p:spTree>
    <p:extLst>
      <p:ext uri="{BB962C8B-B14F-4D97-AF65-F5344CB8AC3E}">
        <p14:creationId xmlns:p14="http://schemas.microsoft.com/office/powerpoint/2010/main" val="4234638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080029F-0077-7EA3-5CB8-153DCB9E7965}"/>
              </a:ext>
            </a:extLst>
          </p:cNvPr>
          <p:cNvSpPr txBox="1"/>
          <p:nvPr/>
        </p:nvSpPr>
        <p:spPr>
          <a:xfrm>
            <a:off x="1028700" y="1967266"/>
            <a:ext cx="2628900" cy="2547257"/>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US" sz="3600" b="1" kern="1200" dirty="0">
                <a:solidFill>
                  <a:srgbClr val="FFFFFF"/>
                </a:solidFill>
                <a:latin typeface="+mj-lt"/>
                <a:ea typeface="+mj-ea"/>
                <a:cs typeface="+mj-cs"/>
              </a:rPr>
              <a:t>The Journey to the 5 Themes</a:t>
            </a:r>
          </a:p>
        </p:txBody>
      </p:sp>
      <p:pic>
        <p:nvPicPr>
          <p:cNvPr id="20" name="Picture 19">
            <a:extLst>
              <a:ext uri="{FF2B5EF4-FFF2-40B4-BE49-F238E27FC236}">
                <a16:creationId xmlns:a16="http://schemas.microsoft.com/office/drawing/2014/main" id="{30E2E190-DAED-BBA8-97EB-22C0180B907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77316" y="1842847"/>
            <a:ext cx="6780700" cy="3169977"/>
          </a:xfrm>
          <a:prstGeom prst="rect">
            <a:avLst/>
          </a:prstGeom>
        </p:spPr>
      </p:pic>
      <p:sp>
        <p:nvSpPr>
          <p:cNvPr id="21" name="TextBox 20">
            <a:extLst>
              <a:ext uri="{FF2B5EF4-FFF2-40B4-BE49-F238E27FC236}">
                <a16:creationId xmlns:a16="http://schemas.microsoft.com/office/drawing/2014/main" id="{EFFA0764-C197-6A09-0AB9-91ED54DDBFEE}"/>
              </a:ext>
            </a:extLst>
          </p:cNvPr>
          <p:cNvSpPr txBox="1"/>
          <p:nvPr/>
        </p:nvSpPr>
        <p:spPr>
          <a:xfrm>
            <a:off x="409576" y="5316718"/>
            <a:ext cx="11420474" cy="707886"/>
          </a:xfrm>
          <a:prstGeom prst="rect">
            <a:avLst/>
          </a:prstGeom>
          <a:solidFill>
            <a:schemeClr val="accent6">
              <a:lumMod val="40000"/>
              <a:lumOff val="60000"/>
            </a:schemeClr>
          </a:solidFill>
        </p:spPr>
        <p:txBody>
          <a:bodyPr wrap="square" rtlCol="0">
            <a:spAutoFit/>
          </a:bodyPr>
          <a:lstStyle/>
          <a:p>
            <a:r>
              <a:rPr lang="en-GB" sz="4000" dirty="0"/>
              <a:t>Focusing on : Funding, Involvement &amp; Communication</a:t>
            </a:r>
          </a:p>
        </p:txBody>
      </p:sp>
    </p:spTree>
    <p:extLst>
      <p:ext uri="{BB962C8B-B14F-4D97-AF65-F5344CB8AC3E}">
        <p14:creationId xmlns:p14="http://schemas.microsoft.com/office/powerpoint/2010/main" val="111607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080029F-0077-7EA3-5CB8-153DCB9E7965}"/>
              </a:ext>
            </a:extLst>
          </p:cNvPr>
          <p:cNvSpPr txBox="1"/>
          <p:nvPr/>
        </p:nvSpPr>
        <p:spPr>
          <a:xfrm>
            <a:off x="1028700" y="1967266"/>
            <a:ext cx="2628900" cy="2547257"/>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US" sz="3600" b="1" dirty="0">
                <a:solidFill>
                  <a:srgbClr val="FFFFFF"/>
                </a:solidFill>
                <a:latin typeface="+mj-lt"/>
                <a:ea typeface="+mj-ea"/>
                <a:cs typeface="+mj-cs"/>
              </a:rPr>
              <a:t>T</a:t>
            </a:r>
            <a:r>
              <a:rPr lang="en-US" sz="3600" b="1" kern="1200" dirty="0">
                <a:solidFill>
                  <a:srgbClr val="FFFFFF"/>
                </a:solidFill>
                <a:latin typeface="+mj-lt"/>
                <a:ea typeface="+mj-ea"/>
                <a:cs typeface="+mj-cs"/>
              </a:rPr>
              <a:t>he 5 Themes </a:t>
            </a:r>
          </a:p>
          <a:p>
            <a:pPr algn="ctr">
              <a:lnSpc>
                <a:spcPct val="90000"/>
              </a:lnSpc>
              <a:spcBef>
                <a:spcPct val="0"/>
              </a:spcBef>
              <a:spcAft>
                <a:spcPts val="600"/>
              </a:spcAft>
            </a:pPr>
            <a:r>
              <a:rPr lang="en-US" sz="3600" b="1" dirty="0">
                <a:solidFill>
                  <a:srgbClr val="FFFFFF"/>
                </a:solidFill>
                <a:latin typeface="+mj-lt"/>
                <a:ea typeface="+mj-ea"/>
                <a:cs typeface="+mj-cs"/>
              </a:rPr>
              <a:t>And delivery </a:t>
            </a:r>
            <a:endParaRPr lang="en-US" sz="3600" b="1" kern="1200" dirty="0">
              <a:solidFill>
                <a:srgbClr val="FFFFFF"/>
              </a:solidFill>
              <a:latin typeface="+mj-lt"/>
              <a:ea typeface="+mj-ea"/>
              <a:cs typeface="+mj-cs"/>
            </a:endParaRPr>
          </a:p>
        </p:txBody>
      </p:sp>
      <p:sp>
        <p:nvSpPr>
          <p:cNvPr id="21" name="TextBox 20">
            <a:extLst>
              <a:ext uri="{FF2B5EF4-FFF2-40B4-BE49-F238E27FC236}">
                <a16:creationId xmlns:a16="http://schemas.microsoft.com/office/drawing/2014/main" id="{EFFA0764-C197-6A09-0AB9-91ED54DDBFEE}"/>
              </a:ext>
            </a:extLst>
          </p:cNvPr>
          <p:cNvSpPr txBox="1"/>
          <p:nvPr/>
        </p:nvSpPr>
        <p:spPr>
          <a:xfrm>
            <a:off x="717422" y="5459593"/>
            <a:ext cx="11048870" cy="707886"/>
          </a:xfrm>
          <a:prstGeom prst="rect">
            <a:avLst/>
          </a:prstGeom>
          <a:solidFill>
            <a:schemeClr val="accent6">
              <a:lumMod val="40000"/>
              <a:lumOff val="60000"/>
            </a:schemeClr>
          </a:solidFill>
        </p:spPr>
        <p:txBody>
          <a:bodyPr wrap="square" rtlCol="0">
            <a:spAutoFit/>
          </a:bodyPr>
          <a:lstStyle/>
          <a:p>
            <a:r>
              <a:rPr lang="en-GB" sz="4000" dirty="0"/>
              <a:t>A city that is: Fair, Healthy, Green, Involved &amp; Valued</a:t>
            </a:r>
          </a:p>
        </p:txBody>
      </p:sp>
      <p:pic>
        <p:nvPicPr>
          <p:cNvPr id="8" name="Picture 7" descr="Colorful steps and arrow">
            <a:extLst>
              <a:ext uri="{FF2B5EF4-FFF2-40B4-BE49-F238E27FC236}">
                <a16:creationId xmlns:a16="http://schemas.microsoft.com/office/drawing/2014/main" id="{E5BD35E9-B38B-E344-57AB-E3E9E643C52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28305" y="1574019"/>
            <a:ext cx="4445000" cy="3333750"/>
          </a:xfrm>
          <a:prstGeom prst="rect">
            <a:avLst/>
          </a:prstGeom>
        </p:spPr>
      </p:pic>
      <p:sp>
        <p:nvSpPr>
          <p:cNvPr id="4" name="TextBox 3">
            <a:extLst>
              <a:ext uri="{FF2B5EF4-FFF2-40B4-BE49-F238E27FC236}">
                <a16:creationId xmlns:a16="http://schemas.microsoft.com/office/drawing/2014/main" id="{2E5E1CF6-1689-10CC-958D-FC4D9A366672}"/>
              </a:ext>
            </a:extLst>
          </p:cNvPr>
          <p:cNvSpPr txBox="1"/>
          <p:nvPr/>
        </p:nvSpPr>
        <p:spPr>
          <a:xfrm>
            <a:off x="9220200" y="2743148"/>
            <a:ext cx="1333500" cy="369332"/>
          </a:xfrm>
          <a:prstGeom prst="rect">
            <a:avLst/>
          </a:prstGeom>
          <a:noFill/>
        </p:spPr>
        <p:txBody>
          <a:bodyPr wrap="square" rtlCol="0">
            <a:spAutoFit/>
          </a:bodyPr>
          <a:lstStyle/>
          <a:p>
            <a:r>
              <a:rPr lang="en-GB" dirty="0">
                <a:solidFill>
                  <a:schemeClr val="bg1">
                    <a:lumMod val="75000"/>
                  </a:schemeClr>
                </a:solidFill>
              </a:rPr>
              <a:t>Delivered</a:t>
            </a:r>
          </a:p>
        </p:txBody>
      </p:sp>
      <p:sp>
        <p:nvSpPr>
          <p:cNvPr id="5" name="TextBox 4">
            <a:extLst>
              <a:ext uri="{FF2B5EF4-FFF2-40B4-BE49-F238E27FC236}">
                <a16:creationId xmlns:a16="http://schemas.microsoft.com/office/drawing/2014/main" id="{73F02B49-FB13-4E38-1235-05E0444D0638}"/>
              </a:ext>
            </a:extLst>
          </p:cNvPr>
          <p:cNvSpPr txBox="1"/>
          <p:nvPr/>
        </p:nvSpPr>
        <p:spPr>
          <a:xfrm>
            <a:off x="8763000" y="3149665"/>
            <a:ext cx="1333500" cy="369332"/>
          </a:xfrm>
          <a:prstGeom prst="rect">
            <a:avLst/>
          </a:prstGeom>
          <a:noFill/>
        </p:spPr>
        <p:txBody>
          <a:bodyPr wrap="square" rtlCol="0">
            <a:spAutoFit/>
          </a:bodyPr>
          <a:lstStyle/>
          <a:p>
            <a:r>
              <a:rPr lang="en-GB" dirty="0">
                <a:solidFill>
                  <a:schemeClr val="bg1">
                    <a:lumMod val="75000"/>
                  </a:schemeClr>
                </a:solidFill>
              </a:rPr>
              <a:t>Valued</a:t>
            </a:r>
          </a:p>
        </p:txBody>
      </p:sp>
      <p:sp>
        <p:nvSpPr>
          <p:cNvPr id="6" name="TextBox 5">
            <a:extLst>
              <a:ext uri="{FF2B5EF4-FFF2-40B4-BE49-F238E27FC236}">
                <a16:creationId xmlns:a16="http://schemas.microsoft.com/office/drawing/2014/main" id="{DF3FD330-F226-7A6F-F340-AF6C85421EEF}"/>
              </a:ext>
            </a:extLst>
          </p:cNvPr>
          <p:cNvSpPr txBox="1"/>
          <p:nvPr/>
        </p:nvSpPr>
        <p:spPr>
          <a:xfrm>
            <a:off x="8210550" y="3444627"/>
            <a:ext cx="1333500" cy="369332"/>
          </a:xfrm>
          <a:prstGeom prst="rect">
            <a:avLst/>
          </a:prstGeom>
          <a:noFill/>
        </p:spPr>
        <p:txBody>
          <a:bodyPr wrap="square" rtlCol="0">
            <a:spAutoFit/>
          </a:bodyPr>
          <a:lstStyle/>
          <a:p>
            <a:r>
              <a:rPr lang="en-GB" dirty="0">
                <a:solidFill>
                  <a:schemeClr val="bg1">
                    <a:lumMod val="75000"/>
                  </a:schemeClr>
                </a:solidFill>
              </a:rPr>
              <a:t>Involved</a:t>
            </a:r>
          </a:p>
        </p:txBody>
      </p:sp>
      <p:sp>
        <p:nvSpPr>
          <p:cNvPr id="7" name="TextBox 6">
            <a:extLst>
              <a:ext uri="{FF2B5EF4-FFF2-40B4-BE49-F238E27FC236}">
                <a16:creationId xmlns:a16="http://schemas.microsoft.com/office/drawing/2014/main" id="{5746021E-4171-2177-5B3F-DA1769127BF7}"/>
              </a:ext>
            </a:extLst>
          </p:cNvPr>
          <p:cNvSpPr txBox="1"/>
          <p:nvPr/>
        </p:nvSpPr>
        <p:spPr>
          <a:xfrm>
            <a:off x="7724775" y="3794909"/>
            <a:ext cx="1333500" cy="369332"/>
          </a:xfrm>
          <a:prstGeom prst="rect">
            <a:avLst/>
          </a:prstGeom>
          <a:noFill/>
        </p:spPr>
        <p:txBody>
          <a:bodyPr wrap="square" rtlCol="0">
            <a:spAutoFit/>
          </a:bodyPr>
          <a:lstStyle/>
          <a:p>
            <a:r>
              <a:rPr lang="en-GB" dirty="0">
                <a:solidFill>
                  <a:schemeClr val="bg1">
                    <a:lumMod val="75000"/>
                  </a:schemeClr>
                </a:solidFill>
              </a:rPr>
              <a:t>Green</a:t>
            </a:r>
          </a:p>
        </p:txBody>
      </p:sp>
      <p:sp>
        <p:nvSpPr>
          <p:cNvPr id="9" name="TextBox 8">
            <a:extLst>
              <a:ext uri="{FF2B5EF4-FFF2-40B4-BE49-F238E27FC236}">
                <a16:creationId xmlns:a16="http://schemas.microsoft.com/office/drawing/2014/main" id="{A4444999-F88C-767C-AC29-947351D0C565}"/>
              </a:ext>
            </a:extLst>
          </p:cNvPr>
          <p:cNvSpPr txBox="1"/>
          <p:nvPr/>
        </p:nvSpPr>
        <p:spPr>
          <a:xfrm>
            <a:off x="7058025" y="4145191"/>
            <a:ext cx="1333500" cy="369332"/>
          </a:xfrm>
          <a:prstGeom prst="rect">
            <a:avLst/>
          </a:prstGeom>
          <a:noFill/>
        </p:spPr>
        <p:txBody>
          <a:bodyPr wrap="square" rtlCol="0">
            <a:spAutoFit/>
          </a:bodyPr>
          <a:lstStyle/>
          <a:p>
            <a:r>
              <a:rPr lang="en-GB" dirty="0">
                <a:solidFill>
                  <a:schemeClr val="bg1">
                    <a:lumMod val="75000"/>
                  </a:schemeClr>
                </a:solidFill>
              </a:rPr>
              <a:t>Healthy</a:t>
            </a:r>
          </a:p>
        </p:txBody>
      </p:sp>
      <p:sp>
        <p:nvSpPr>
          <p:cNvPr id="10" name="TextBox 9">
            <a:extLst>
              <a:ext uri="{FF2B5EF4-FFF2-40B4-BE49-F238E27FC236}">
                <a16:creationId xmlns:a16="http://schemas.microsoft.com/office/drawing/2014/main" id="{4AC5ACCE-2BA2-5055-2B91-052698EAE3ED}"/>
              </a:ext>
            </a:extLst>
          </p:cNvPr>
          <p:cNvSpPr txBox="1"/>
          <p:nvPr/>
        </p:nvSpPr>
        <p:spPr>
          <a:xfrm>
            <a:off x="6534150" y="4514523"/>
            <a:ext cx="666750" cy="369332"/>
          </a:xfrm>
          <a:prstGeom prst="rect">
            <a:avLst/>
          </a:prstGeom>
          <a:noFill/>
        </p:spPr>
        <p:txBody>
          <a:bodyPr wrap="square" rtlCol="0">
            <a:spAutoFit/>
          </a:bodyPr>
          <a:lstStyle/>
          <a:p>
            <a:r>
              <a:rPr lang="en-GB" dirty="0">
                <a:solidFill>
                  <a:schemeClr val="bg1">
                    <a:lumMod val="75000"/>
                  </a:schemeClr>
                </a:solidFill>
              </a:rPr>
              <a:t>Fair</a:t>
            </a:r>
          </a:p>
        </p:txBody>
      </p:sp>
    </p:spTree>
    <p:extLst>
      <p:ext uri="{BB962C8B-B14F-4D97-AF65-F5344CB8AC3E}">
        <p14:creationId xmlns:p14="http://schemas.microsoft.com/office/powerpoint/2010/main" val="600948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ppt_x"/>
                                          </p:val>
                                        </p:tav>
                                        <p:tav tm="100000">
                                          <p:val>
                                            <p:strVal val="#ppt_x"/>
                                          </p:val>
                                        </p:tav>
                                      </p:tavLst>
                                    </p:anim>
                                    <p:anim calcmode="lin" valueType="num">
                                      <p:cBhvr additive="base">
                                        <p:cTn id="3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1846C5A-3616-905C-3655-7A8F5FD381BA}"/>
              </a:ext>
            </a:extLst>
          </p:cNvPr>
          <p:cNvPicPr>
            <a:picLocks noChangeAspect="1"/>
          </p:cNvPicPr>
          <p:nvPr/>
        </p:nvPicPr>
        <p:blipFill>
          <a:blip r:embed="rId3"/>
          <a:stretch>
            <a:fillRect/>
          </a:stretch>
        </p:blipFill>
        <p:spPr>
          <a:xfrm>
            <a:off x="287468" y="92325"/>
            <a:ext cx="2594675" cy="993457"/>
          </a:xfrm>
          <a:prstGeom prst="rect">
            <a:avLst/>
          </a:prstGeom>
        </p:spPr>
      </p:pic>
      <p:sp>
        <p:nvSpPr>
          <p:cNvPr id="5" name="TextBox 4">
            <a:extLst>
              <a:ext uri="{FF2B5EF4-FFF2-40B4-BE49-F238E27FC236}">
                <a16:creationId xmlns:a16="http://schemas.microsoft.com/office/drawing/2014/main" id="{A956A83D-40AD-C875-260F-8608FC5DBBA4}"/>
              </a:ext>
            </a:extLst>
          </p:cNvPr>
          <p:cNvSpPr txBox="1"/>
          <p:nvPr/>
        </p:nvSpPr>
        <p:spPr>
          <a:xfrm>
            <a:off x="287468" y="1085782"/>
            <a:ext cx="7958035" cy="5632311"/>
          </a:xfrm>
          <a:prstGeom prst="rect">
            <a:avLst/>
          </a:prstGeom>
          <a:noFill/>
        </p:spPr>
        <p:txBody>
          <a:bodyPr wrap="square">
            <a:spAutoFit/>
          </a:bodyPr>
          <a:lstStyle/>
          <a:p>
            <a:r>
              <a:rPr lang="en-GB" sz="1200" dirty="0"/>
              <a:t>Environmental justice is at the heart of what a fair city would look like. </a:t>
            </a:r>
          </a:p>
          <a:p>
            <a:endParaRPr lang="en-GB" sz="1200" dirty="0"/>
          </a:p>
          <a:p>
            <a:r>
              <a:rPr lang="en-GB" sz="1200" dirty="0"/>
              <a:t>It is defined as the fair treatment and meaningful involvement of all people regardless of race, colour, national origin, or income, with respect to the development, implementation and enforcement of environmental laws, regulations, and policies.</a:t>
            </a:r>
          </a:p>
          <a:p>
            <a:r>
              <a:rPr lang="en-GB" sz="1200" dirty="0"/>
              <a:t> </a:t>
            </a:r>
          </a:p>
          <a:p>
            <a:r>
              <a:rPr lang="en-GB" sz="1200" dirty="0"/>
              <a:t>Measuring Environmental Justice in Birmingham The Birmingham Future Parks Accelerator Project has looked at how other cities around the world have responded to this issue of unequal access to green space; and is the first UK local authority to develop a measurement tool for Environmental Justice; based on the existing Indices of Multiple Deprivation. </a:t>
            </a:r>
          </a:p>
          <a:p>
            <a:endParaRPr lang="en-GB" sz="1200" dirty="0"/>
          </a:p>
          <a:p>
            <a:r>
              <a:rPr lang="en-GB" sz="1200" dirty="0"/>
              <a:t>The Environmental Justice score measures: </a:t>
            </a:r>
          </a:p>
          <a:p>
            <a:r>
              <a:rPr lang="en-GB" sz="1200" dirty="0"/>
              <a:t>• Access to a green space (2 hectares or larger) within 1,000m. </a:t>
            </a:r>
          </a:p>
          <a:p>
            <a:r>
              <a:rPr lang="en-GB" sz="1200" dirty="0"/>
              <a:t>• Flood Risk. </a:t>
            </a:r>
          </a:p>
          <a:p>
            <a:r>
              <a:rPr lang="en-GB" sz="1200" dirty="0"/>
              <a:t>• Urban Heat Island effect. </a:t>
            </a:r>
          </a:p>
          <a:p>
            <a:r>
              <a:rPr lang="en-GB" sz="1200" dirty="0"/>
              <a:t>• Health inequalities (through Excess Years of Life Lost). </a:t>
            </a:r>
          </a:p>
          <a:p>
            <a:r>
              <a:rPr lang="en-GB" sz="1200" dirty="0"/>
              <a:t>• Indices of Multiple Deprivation. </a:t>
            </a:r>
          </a:p>
          <a:p>
            <a:r>
              <a:rPr lang="en-GB" sz="1200" dirty="0"/>
              <a:t>Birmingham City Council Geospatial Team developed a new map that shows where in the city all these compound issues are being felt most acutely. This then provides a very useful new baseline from which to develop an evidence-based approach to levelling-up Fair City outcomes We will make sure every citizen has access to good quality green space wherever they live and that there is fair access to training and green jobs and our workforce reflects our diverse communities. </a:t>
            </a:r>
          </a:p>
          <a:p>
            <a:endParaRPr lang="en-GB" sz="1200" dirty="0"/>
          </a:p>
          <a:p>
            <a:r>
              <a:rPr lang="en-GB" sz="1200" dirty="0"/>
              <a:t>To do this we need: </a:t>
            </a:r>
          </a:p>
          <a:p>
            <a:endParaRPr lang="en-GB" sz="1200" dirty="0"/>
          </a:p>
          <a:p>
            <a:r>
              <a:rPr lang="en-GB" sz="1200" dirty="0"/>
              <a:t>• Good quality green spaces close to where people live, through the adoption of the Birmingham Future Parks Standard process (F1). </a:t>
            </a:r>
          </a:p>
          <a:p>
            <a:r>
              <a:rPr lang="en-GB" sz="1200" dirty="0"/>
              <a:t>• To Identify up to 400 more public green spaces (F2). </a:t>
            </a:r>
          </a:p>
          <a:p>
            <a:r>
              <a:rPr lang="en-GB" sz="1200" dirty="0"/>
              <a:t>• Green spaces that are managed to ensure they are appealing to our diverse communities (F3). </a:t>
            </a:r>
          </a:p>
          <a:p>
            <a:r>
              <a:rPr lang="en-GB" sz="1200" dirty="0"/>
              <a:t>• Green spaces that are accessible for those with additional needs and those who may need support (F4). </a:t>
            </a:r>
          </a:p>
          <a:p>
            <a:r>
              <a:rPr lang="en-GB" sz="1200" dirty="0"/>
              <a:t>• A training and employment showcase of opportunities in the ‘green sector’ (F5). </a:t>
            </a:r>
          </a:p>
          <a:p>
            <a:r>
              <a:rPr lang="en-GB" sz="1200" dirty="0"/>
              <a:t>• A green space workforce more reflective of Birmingham’s diverse communities (F6). </a:t>
            </a:r>
          </a:p>
          <a:p>
            <a:r>
              <a:rPr lang="en-GB" sz="1200" dirty="0"/>
              <a:t>• A children and young people strategy with City of Nature as part of that (F7).</a:t>
            </a:r>
          </a:p>
        </p:txBody>
      </p:sp>
      <p:pic>
        <p:nvPicPr>
          <p:cNvPr id="7" name="Picture 6" descr="Women doing yoga outdoors">
            <a:extLst>
              <a:ext uri="{FF2B5EF4-FFF2-40B4-BE49-F238E27FC236}">
                <a16:creationId xmlns:a16="http://schemas.microsoft.com/office/drawing/2014/main" id="{E6ECC6B6-B300-7DB5-00A2-B5100060516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325016" y="0"/>
            <a:ext cx="3866146" cy="6858000"/>
          </a:xfrm>
          <a:prstGeom prst="rect">
            <a:avLst/>
          </a:prstGeom>
        </p:spPr>
      </p:pic>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1C97AEAD-DC36-438A-369A-38AB28F6133D}"/>
                  </a:ext>
                </a:extLst>
              </p14:cNvPr>
              <p14:cNvContentPartPr/>
              <p14:nvPr/>
            </p14:nvContentPartPr>
            <p14:xfrm>
              <a:off x="1599870" y="1532370"/>
              <a:ext cx="799920" cy="39240"/>
            </p14:xfrm>
          </p:contentPart>
        </mc:Choice>
        <mc:Fallback xmlns="">
          <p:pic>
            <p:nvPicPr>
              <p:cNvPr id="2" name="Ink 1">
                <a:extLst>
                  <a:ext uri="{FF2B5EF4-FFF2-40B4-BE49-F238E27FC236}">
                    <a16:creationId xmlns:a16="http://schemas.microsoft.com/office/drawing/2014/main" id="{1C97AEAD-DC36-438A-369A-38AB28F6133D}"/>
                  </a:ext>
                </a:extLst>
              </p:cNvPr>
              <p:cNvPicPr/>
              <p:nvPr/>
            </p:nvPicPr>
            <p:blipFill>
              <a:blip r:embed="rId6"/>
              <a:stretch>
                <a:fillRect/>
              </a:stretch>
            </p:blipFill>
            <p:spPr>
              <a:xfrm>
                <a:off x="1545870" y="1424730"/>
                <a:ext cx="907560" cy="2548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Ink 3">
                <a:extLst>
                  <a:ext uri="{FF2B5EF4-FFF2-40B4-BE49-F238E27FC236}">
                    <a16:creationId xmlns:a16="http://schemas.microsoft.com/office/drawing/2014/main" id="{2E1869DB-4B67-D064-3F3F-CA6C808A019E}"/>
                  </a:ext>
                </a:extLst>
              </p14:cNvPr>
              <p14:cNvContentPartPr/>
              <p14:nvPr/>
            </p14:nvContentPartPr>
            <p14:xfrm>
              <a:off x="2771670" y="1551810"/>
              <a:ext cx="1427760" cy="20520"/>
            </p14:xfrm>
          </p:contentPart>
        </mc:Choice>
        <mc:Fallback xmlns="">
          <p:pic>
            <p:nvPicPr>
              <p:cNvPr id="4" name="Ink 3">
                <a:extLst>
                  <a:ext uri="{FF2B5EF4-FFF2-40B4-BE49-F238E27FC236}">
                    <a16:creationId xmlns:a16="http://schemas.microsoft.com/office/drawing/2014/main" id="{2E1869DB-4B67-D064-3F3F-CA6C808A019E}"/>
                  </a:ext>
                </a:extLst>
              </p:cNvPr>
              <p:cNvPicPr/>
              <p:nvPr/>
            </p:nvPicPr>
            <p:blipFill>
              <a:blip r:embed="rId8"/>
              <a:stretch>
                <a:fillRect/>
              </a:stretch>
            </p:blipFill>
            <p:spPr>
              <a:xfrm>
                <a:off x="2717670" y="1443810"/>
                <a:ext cx="1535400" cy="236160"/>
              </a:xfrm>
              <a:prstGeom prst="rect">
                <a:avLst/>
              </a:prstGeom>
            </p:spPr>
          </p:pic>
        </mc:Fallback>
      </mc:AlternateContent>
    </p:spTree>
    <p:extLst>
      <p:ext uri="{BB962C8B-B14F-4D97-AF65-F5344CB8AC3E}">
        <p14:creationId xmlns:p14="http://schemas.microsoft.com/office/powerpoint/2010/main" val="1371252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drawProgress</p:attrName>
                                        </p:attrNameLst>
                                      </p:cBhvr>
                                      <p:tavLst>
                                        <p:tav tm="0">
                                          <p:val>
                                            <p:fltVal val="0"/>
                                          </p:val>
                                        </p:tav>
                                        <p:tav tm="100000">
                                          <p:val>
                                            <p:fltVal val="1"/>
                                          </p:val>
                                        </p:tav>
                                      </p:tavLst>
                                    </p:anim>
                                  </p:childTnLst>
                                </p:cTn>
                              </p:par>
                            </p:childTnLst>
                          </p:cTn>
                        </p:par>
                        <p:par>
                          <p:cTn id="8" fill="hold">
                            <p:stCondLst>
                              <p:cond delay="2000"/>
                            </p:stCondLst>
                            <p:childTnLst>
                              <p:par>
                                <p:cTn id="9" presetID="63"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2000" fill="hold"/>
                                        <p:tgtEl>
                                          <p:spTgt spid="4"/>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E00896C-524D-3734-F725-5FAF954ADC43}"/>
              </a:ext>
            </a:extLst>
          </p:cNvPr>
          <p:cNvSpPr txBox="1"/>
          <p:nvPr/>
        </p:nvSpPr>
        <p:spPr>
          <a:xfrm>
            <a:off x="248462" y="1390631"/>
            <a:ext cx="5567721" cy="2862322"/>
          </a:xfrm>
          <a:prstGeom prst="rect">
            <a:avLst/>
          </a:prstGeom>
          <a:solidFill>
            <a:schemeClr val="bg1"/>
          </a:solidFill>
        </p:spPr>
        <p:txBody>
          <a:bodyPr wrap="square" rtlCol="0">
            <a:spAutoFit/>
          </a:bodyPr>
          <a:lstStyle/>
          <a:p>
            <a:r>
              <a:rPr lang="en-GB" b="1" dirty="0">
                <a:latin typeface="Calibri" panose="020F0502020204030204" pitchFamily="34" charset="0"/>
                <a:cs typeface="Calibri" panose="020F0502020204030204" pitchFamily="34" charset="0"/>
              </a:rPr>
              <a:t>Delivering Environmental Justice </a:t>
            </a:r>
          </a:p>
          <a:p>
            <a:endParaRPr lang="en-GB"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Starting with Birmingham’s priority “Red Wards”:</a:t>
            </a:r>
          </a:p>
          <a:p>
            <a:endParaRPr lang="en-GB" dirty="0">
              <a:solidFill>
                <a:srgbClr val="FF0000"/>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solidFill>
                  <a:srgbClr val="FF0000"/>
                </a:solidFill>
                <a:latin typeface="Calibri" panose="020F0502020204030204" pitchFamily="34" charset="0"/>
                <a:cs typeface="Calibri" panose="020F0502020204030204" pitchFamily="34" charset="0"/>
              </a:rPr>
              <a:t>Castle Vale</a:t>
            </a:r>
          </a:p>
          <a:p>
            <a:pPr marL="285750" indent="-285750">
              <a:buFont typeface="Arial" panose="020B0604020202020204" pitchFamily="34" charset="0"/>
              <a:buChar char="•"/>
            </a:pPr>
            <a:r>
              <a:rPr lang="en-GB" dirty="0">
                <a:solidFill>
                  <a:srgbClr val="FF0000"/>
                </a:solidFill>
                <a:latin typeface="Calibri" panose="020F0502020204030204" pitchFamily="34" charset="0"/>
                <a:cs typeface="Calibri" panose="020F0502020204030204" pitchFamily="34" charset="0"/>
              </a:rPr>
              <a:t>Pype Hays</a:t>
            </a:r>
          </a:p>
          <a:p>
            <a:pPr marL="285750" indent="-285750">
              <a:buFont typeface="Arial" panose="020B0604020202020204" pitchFamily="34" charset="0"/>
              <a:buChar char="•"/>
            </a:pPr>
            <a:r>
              <a:rPr lang="en-GB" dirty="0">
                <a:solidFill>
                  <a:srgbClr val="FF0000"/>
                </a:solidFill>
                <a:latin typeface="Calibri" panose="020F0502020204030204" pitchFamily="34" charset="0"/>
                <a:cs typeface="Calibri" panose="020F0502020204030204" pitchFamily="34" charset="0"/>
              </a:rPr>
              <a:t>Gravelly Hill</a:t>
            </a:r>
          </a:p>
          <a:p>
            <a:pPr marL="285750" indent="-285750">
              <a:buFont typeface="Arial" panose="020B0604020202020204" pitchFamily="34" charset="0"/>
              <a:buChar char="•"/>
            </a:pPr>
            <a:r>
              <a:rPr lang="en-GB" dirty="0">
                <a:solidFill>
                  <a:srgbClr val="FF0000"/>
                </a:solidFill>
                <a:latin typeface="Calibri" panose="020F0502020204030204" pitchFamily="34" charset="0"/>
                <a:cs typeface="Calibri" panose="020F0502020204030204" pitchFamily="34" charset="0"/>
              </a:rPr>
              <a:t>Nechells</a:t>
            </a:r>
          </a:p>
          <a:p>
            <a:pPr marL="285750" indent="-285750">
              <a:buFont typeface="Arial" panose="020B0604020202020204" pitchFamily="34" charset="0"/>
              <a:buChar char="•"/>
            </a:pPr>
            <a:r>
              <a:rPr lang="en-GB" dirty="0">
                <a:solidFill>
                  <a:srgbClr val="FF0000"/>
                </a:solidFill>
                <a:latin typeface="Calibri" panose="020F0502020204030204" pitchFamily="34" charset="0"/>
                <a:cs typeface="Calibri" panose="020F0502020204030204" pitchFamily="34" charset="0"/>
              </a:rPr>
              <a:t>Bordesley and Highgate</a:t>
            </a:r>
          </a:p>
          <a:p>
            <a:pPr marL="285750" indent="-285750">
              <a:buFont typeface="Arial" panose="020B0604020202020204" pitchFamily="34" charset="0"/>
              <a:buChar char="•"/>
            </a:pPr>
            <a:r>
              <a:rPr lang="en-GB" dirty="0">
                <a:solidFill>
                  <a:srgbClr val="FF0000"/>
                </a:solidFill>
                <a:latin typeface="Calibri" panose="020F0502020204030204" pitchFamily="34" charset="0"/>
                <a:cs typeface="Calibri" panose="020F0502020204030204" pitchFamily="34" charset="0"/>
              </a:rPr>
              <a:t>Balsall Heath West</a:t>
            </a:r>
          </a:p>
        </p:txBody>
      </p:sp>
      <p:sp>
        <p:nvSpPr>
          <p:cNvPr id="6" name="TextBox 5">
            <a:extLst>
              <a:ext uri="{FF2B5EF4-FFF2-40B4-BE49-F238E27FC236}">
                <a16:creationId xmlns:a16="http://schemas.microsoft.com/office/drawing/2014/main" id="{A6023ED8-8CFB-ADC6-476B-5662668E101E}"/>
              </a:ext>
            </a:extLst>
          </p:cNvPr>
          <p:cNvSpPr txBox="1"/>
          <p:nvPr/>
        </p:nvSpPr>
        <p:spPr>
          <a:xfrm>
            <a:off x="248462" y="4557803"/>
            <a:ext cx="3854215" cy="1477328"/>
          </a:xfrm>
          <a:prstGeom prst="rect">
            <a:avLst/>
          </a:prstGeom>
          <a:solidFill>
            <a:schemeClr val="bg1"/>
          </a:solidFill>
        </p:spPr>
        <p:txBody>
          <a:bodyPr wrap="square" rtlCol="0">
            <a:spAutoFit/>
          </a:bodyPr>
          <a:lstStyle/>
          <a:p>
            <a:r>
              <a:rPr lang="en-GB" dirty="0">
                <a:latin typeface="Calibri" panose="020F0502020204030204" pitchFamily="34" charset="0"/>
                <a:cs typeface="Calibri" panose="020F0502020204030204" pitchFamily="34" charset="0"/>
              </a:rPr>
              <a:t>Achieving:</a:t>
            </a:r>
          </a:p>
          <a:p>
            <a:endParaRPr lang="en-GB"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dirty="0">
                <a:latin typeface="Calibri" panose="020F0502020204030204" pitchFamily="34" charset="0"/>
                <a:cs typeface="Calibri" panose="020F0502020204030204" pitchFamily="34" charset="0"/>
              </a:rPr>
              <a:t>Levelling Up environmental justice</a:t>
            </a:r>
          </a:p>
          <a:p>
            <a:pPr marL="342900" indent="-342900">
              <a:buFont typeface="Arial" panose="020B0604020202020204" pitchFamily="34" charset="0"/>
              <a:buChar char="•"/>
            </a:pPr>
            <a:r>
              <a:rPr lang="en-GB" dirty="0">
                <a:latin typeface="Calibri" panose="020F0502020204030204" pitchFamily="34" charset="0"/>
                <a:cs typeface="Calibri" panose="020F0502020204030204" pitchFamily="34" charset="0"/>
              </a:rPr>
              <a:t>Climate Change Adaptation</a:t>
            </a:r>
          </a:p>
          <a:p>
            <a:pPr marL="342900" indent="-342900">
              <a:buFont typeface="Arial" panose="020B0604020202020204" pitchFamily="34" charset="0"/>
              <a:buChar char="•"/>
            </a:pPr>
            <a:r>
              <a:rPr lang="en-GB" dirty="0">
                <a:latin typeface="Calibri" panose="020F0502020204030204" pitchFamily="34" charset="0"/>
                <a:cs typeface="Calibri" panose="020F0502020204030204" pitchFamily="34" charset="0"/>
              </a:rPr>
              <a:t>Nature Recovery</a:t>
            </a:r>
          </a:p>
        </p:txBody>
      </p:sp>
      <p:pic>
        <p:nvPicPr>
          <p:cNvPr id="8" name="Picture 7">
            <a:extLst>
              <a:ext uri="{FF2B5EF4-FFF2-40B4-BE49-F238E27FC236}">
                <a16:creationId xmlns:a16="http://schemas.microsoft.com/office/drawing/2014/main" id="{135D9578-8471-E17C-30CD-360ED3C94373}"/>
              </a:ext>
            </a:extLst>
          </p:cNvPr>
          <p:cNvPicPr>
            <a:picLocks noChangeAspect="1"/>
          </p:cNvPicPr>
          <p:nvPr/>
        </p:nvPicPr>
        <p:blipFill>
          <a:blip r:embed="rId3"/>
          <a:stretch>
            <a:fillRect/>
          </a:stretch>
        </p:blipFill>
        <p:spPr>
          <a:xfrm>
            <a:off x="5922637" y="344185"/>
            <a:ext cx="5973600" cy="6433687"/>
          </a:xfrm>
          <a:prstGeom prst="rect">
            <a:avLst/>
          </a:prstGeom>
        </p:spPr>
      </p:pic>
      <p:pic>
        <p:nvPicPr>
          <p:cNvPr id="2" name="Picture 1">
            <a:extLst>
              <a:ext uri="{FF2B5EF4-FFF2-40B4-BE49-F238E27FC236}">
                <a16:creationId xmlns:a16="http://schemas.microsoft.com/office/drawing/2014/main" id="{0324D7A8-FB44-9635-946B-5BEC3D01CA33}"/>
              </a:ext>
            </a:extLst>
          </p:cNvPr>
          <p:cNvPicPr>
            <a:picLocks noChangeAspect="1"/>
          </p:cNvPicPr>
          <p:nvPr/>
        </p:nvPicPr>
        <p:blipFill>
          <a:blip r:embed="rId4"/>
          <a:stretch>
            <a:fillRect/>
          </a:stretch>
        </p:blipFill>
        <p:spPr>
          <a:xfrm>
            <a:off x="287468" y="92325"/>
            <a:ext cx="2594675" cy="993457"/>
          </a:xfrm>
          <a:prstGeom prst="rect">
            <a:avLst/>
          </a:prstGeom>
        </p:spPr>
      </p:pic>
    </p:spTree>
    <p:extLst>
      <p:ext uri="{BB962C8B-B14F-4D97-AF65-F5344CB8AC3E}">
        <p14:creationId xmlns:p14="http://schemas.microsoft.com/office/powerpoint/2010/main" val="485527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2118A8-D55F-FDB6-3F30-F463CFA6AA10}"/>
              </a:ext>
            </a:extLst>
          </p:cNvPr>
          <p:cNvPicPr>
            <a:picLocks noChangeAspect="1"/>
          </p:cNvPicPr>
          <p:nvPr/>
        </p:nvPicPr>
        <p:blipFill>
          <a:blip r:embed="rId3"/>
          <a:stretch>
            <a:fillRect/>
          </a:stretch>
        </p:blipFill>
        <p:spPr>
          <a:xfrm>
            <a:off x="273674" y="293094"/>
            <a:ext cx="2762636" cy="952633"/>
          </a:xfrm>
          <a:prstGeom prst="rect">
            <a:avLst/>
          </a:prstGeom>
        </p:spPr>
      </p:pic>
      <p:sp>
        <p:nvSpPr>
          <p:cNvPr id="5" name="TextBox 4">
            <a:extLst>
              <a:ext uri="{FF2B5EF4-FFF2-40B4-BE49-F238E27FC236}">
                <a16:creationId xmlns:a16="http://schemas.microsoft.com/office/drawing/2014/main" id="{768DBE60-28B1-A85A-F319-DF2A4543B24B}"/>
              </a:ext>
            </a:extLst>
          </p:cNvPr>
          <p:cNvSpPr txBox="1"/>
          <p:nvPr/>
        </p:nvSpPr>
        <p:spPr>
          <a:xfrm>
            <a:off x="273674" y="1363915"/>
            <a:ext cx="8092522" cy="5078313"/>
          </a:xfrm>
          <a:prstGeom prst="rect">
            <a:avLst/>
          </a:prstGeom>
          <a:noFill/>
          <a:ln>
            <a:noFill/>
          </a:ln>
        </p:spPr>
        <p:txBody>
          <a:bodyPr wrap="square">
            <a:spAutoFit/>
          </a:bodyPr>
          <a:lstStyle/>
          <a:p>
            <a:r>
              <a:rPr lang="en-GB" sz="1200" b="1" dirty="0"/>
              <a:t>The value of parks, green spaces and nature is not just defined by numbers. </a:t>
            </a:r>
          </a:p>
          <a:p>
            <a:endParaRPr lang="en-GB" sz="1200" b="1" dirty="0"/>
          </a:p>
          <a:p>
            <a:r>
              <a:rPr lang="en-GB" sz="1200" b="1" dirty="0"/>
              <a:t>The health benefits of green spaces have been intuitively known by communities for a long period of time. In recent years there has been an explosion of evidence which comprehensively supports the idea that green spaces are integral for both our physical and mental health. </a:t>
            </a:r>
          </a:p>
          <a:p>
            <a:endParaRPr lang="en-GB" sz="1200" b="1" dirty="0"/>
          </a:p>
          <a:p>
            <a:r>
              <a:rPr lang="en-GB" sz="1200" b="1" dirty="0"/>
              <a:t>Green space has been demonstrated to improve physical health in the following ways: </a:t>
            </a:r>
          </a:p>
          <a:p>
            <a:r>
              <a:rPr lang="en-GB" sz="1200" b="1" dirty="0"/>
              <a:t>• Studies have shown that for children and young people access to green space helps regulate emotional and behavioural activity, specifically inattention and hyperactivity; encourages prosocial behaviour; and is the most significant factor to influence the reduction in childhood obesity. </a:t>
            </a:r>
          </a:p>
          <a:p>
            <a:endParaRPr lang="en-GB" sz="1200" b="1" dirty="0"/>
          </a:p>
          <a:p>
            <a:r>
              <a:rPr lang="en-GB" sz="1200" b="1" dirty="0"/>
              <a:t>• For adults, access to green space brings significant benefits in terms of reducing the likelihood of cardiovascular diseases, type two diabetes, hip fractures, bowel, and breast cancers. Older adults also benefit from reduction in levels of obesity, numbers of fractures and reduced death from cardiovascular diseases. </a:t>
            </a:r>
          </a:p>
          <a:p>
            <a:endParaRPr lang="en-GB" sz="1200" b="1" dirty="0"/>
          </a:p>
          <a:p>
            <a:r>
              <a:rPr lang="en-GB" sz="1200" b="1" dirty="0"/>
              <a:t>• Access to green space can also bring significant benefits in terms of mental health with evidence suggesting higher levels of life satisfaction; lower levels of self-reported stress; and lower levels of anxiety and depression. </a:t>
            </a:r>
          </a:p>
          <a:p>
            <a:endParaRPr lang="en-GB" sz="1200" dirty="0"/>
          </a:p>
          <a:p>
            <a:r>
              <a:rPr lang="en-GB" sz="1200" dirty="0"/>
              <a:t>To do this we need: </a:t>
            </a:r>
          </a:p>
          <a:p>
            <a:endParaRPr lang="en-GB" sz="1200" dirty="0"/>
          </a:p>
          <a:p>
            <a:r>
              <a:rPr lang="en-GB" sz="1200" dirty="0"/>
              <a:t>• Nature connectedness - whereby citizens understand the benefits of using green space and having contact with nature for physical and mental health (H1). </a:t>
            </a:r>
          </a:p>
          <a:p>
            <a:r>
              <a:rPr lang="en-GB" sz="1200" dirty="0"/>
              <a:t>• Safe and attractive routes for walking and cycling (H2). </a:t>
            </a:r>
          </a:p>
          <a:p>
            <a:r>
              <a:rPr lang="en-GB" sz="1200" dirty="0"/>
              <a:t>• An increased number of parks offering health and wellbeing services and green social prescribing (H3). </a:t>
            </a:r>
          </a:p>
          <a:p>
            <a:r>
              <a:rPr lang="en-GB" sz="1200" dirty="0"/>
              <a:t>• To work with fitness providers to offer health and wellbeing activities in parks and other green spaces (H4). </a:t>
            </a:r>
          </a:p>
          <a:p>
            <a:r>
              <a:rPr lang="en-GB" sz="1200" dirty="0"/>
              <a:t>• Support to citizens living in council housing to make communal gardens where they live (H5). </a:t>
            </a:r>
          </a:p>
          <a:p>
            <a:r>
              <a:rPr lang="en-GB" sz="1200" dirty="0"/>
              <a:t>• To establish at least one Community Growing Space in every ward (I7).</a:t>
            </a:r>
          </a:p>
        </p:txBody>
      </p:sp>
      <p:pic>
        <p:nvPicPr>
          <p:cNvPr id="7" name="Picture 6" descr="Man holding a red heart">
            <a:extLst>
              <a:ext uri="{FF2B5EF4-FFF2-40B4-BE49-F238E27FC236}">
                <a16:creationId xmlns:a16="http://schemas.microsoft.com/office/drawing/2014/main" id="{2E1A68EC-9721-7BEB-E9EB-1A0DE5B1729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562682" y="0"/>
            <a:ext cx="3629318" cy="6858000"/>
          </a:xfrm>
          <a:prstGeom prst="rect">
            <a:avLst/>
          </a:prstGeom>
        </p:spPr>
      </p:pic>
    </p:spTree>
    <p:extLst>
      <p:ext uri="{BB962C8B-B14F-4D97-AF65-F5344CB8AC3E}">
        <p14:creationId xmlns:p14="http://schemas.microsoft.com/office/powerpoint/2010/main" val="708821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Yellow flowers in flower field">
            <a:extLst>
              <a:ext uri="{FF2B5EF4-FFF2-40B4-BE49-F238E27FC236}">
                <a16:creationId xmlns:a16="http://schemas.microsoft.com/office/drawing/2014/main" id="{73850700-F854-B79E-47EF-3AA9AA8C73A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579457" y="0"/>
            <a:ext cx="3584263" cy="6858000"/>
          </a:xfrm>
          <a:prstGeom prst="rect">
            <a:avLst/>
          </a:prstGeom>
        </p:spPr>
      </p:pic>
      <p:sp>
        <p:nvSpPr>
          <p:cNvPr id="5" name="TextBox 4">
            <a:extLst>
              <a:ext uri="{FF2B5EF4-FFF2-40B4-BE49-F238E27FC236}">
                <a16:creationId xmlns:a16="http://schemas.microsoft.com/office/drawing/2014/main" id="{D051ADF4-14EA-11BE-8E60-53C46AE58DF9}"/>
              </a:ext>
            </a:extLst>
          </p:cNvPr>
          <p:cNvSpPr txBox="1"/>
          <p:nvPr/>
        </p:nvSpPr>
        <p:spPr>
          <a:xfrm>
            <a:off x="208719" y="984627"/>
            <a:ext cx="8275324" cy="5847755"/>
          </a:xfrm>
          <a:prstGeom prst="rect">
            <a:avLst/>
          </a:prstGeom>
          <a:noFill/>
        </p:spPr>
        <p:txBody>
          <a:bodyPr wrap="square">
            <a:spAutoFit/>
          </a:bodyPr>
          <a:lstStyle/>
          <a:p>
            <a:r>
              <a:rPr lang="en-GB" sz="1600" b="1" dirty="0"/>
              <a:t>Where nature is recognised as integral to wider decision and plan making; and where green spaces, nature and the environment are protected, maintained, and sustainably managed.</a:t>
            </a:r>
          </a:p>
          <a:p>
            <a:endParaRPr lang="en-GB" sz="1600" b="1" dirty="0"/>
          </a:p>
          <a:p>
            <a:r>
              <a:rPr lang="en-GB" sz="1600" b="1" dirty="0"/>
              <a:t>The City of Nature Plan will address one of the themes prioritised in England’s 25 Year Environment Plan: </a:t>
            </a:r>
          </a:p>
          <a:p>
            <a:r>
              <a:rPr lang="en-GB" sz="1600" b="1" dirty="0"/>
              <a:t>“Support the delivery of the national Nature Recovery Network, with its focus on enhancing landscapes; improving connectivity between wildlife rich places; climate resilience; protection of existing natural environments and supporting access to nature for health and well-being.” </a:t>
            </a:r>
          </a:p>
          <a:p>
            <a:endParaRPr lang="en-GB" sz="1200" dirty="0"/>
          </a:p>
          <a:p>
            <a:r>
              <a:rPr lang="en-GB" sz="1300" dirty="0"/>
              <a:t>To do this we need: </a:t>
            </a:r>
          </a:p>
          <a:p>
            <a:endParaRPr lang="en-GB" sz="1300" dirty="0"/>
          </a:p>
          <a:p>
            <a:pPr marL="171450" indent="-171450">
              <a:buFont typeface="Arial" panose="020B0604020202020204" pitchFamily="34" charset="0"/>
              <a:buChar char="•"/>
            </a:pPr>
            <a:r>
              <a:rPr lang="en-GB" sz="1300" dirty="0"/>
              <a:t>The restoration of green spaces, nature, and the environment (G4). </a:t>
            </a:r>
          </a:p>
          <a:p>
            <a:pPr marL="171450" indent="-171450">
              <a:buFont typeface="Arial" panose="020B0604020202020204" pitchFamily="34" charset="0"/>
              <a:buChar char="•"/>
            </a:pPr>
            <a:r>
              <a:rPr lang="en-GB" sz="1300" dirty="0"/>
              <a:t>A complete change in how we build all our public realm, providing improved connectivity and supporting the restoration and viability of urban areas (G1). </a:t>
            </a:r>
          </a:p>
          <a:p>
            <a:pPr marL="171450" indent="-171450">
              <a:buFont typeface="Arial" panose="020B0604020202020204" pitchFamily="34" charset="0"/>
              <a:buChar char="•"/>
            </a:pPr>
            <a:r>
              <a:rPr lang="en-GB" sz="1300" dirty="0"/>
              <a:t>Green corridors that are easier to find and use, helping citizens to use them for active travel and so improve air quality (G2). </a:t>
            </a:r>
          </a:p>
          <a:p>
            <a:pPr marL="171450" indent="-171450">
              <a:buFont typeface="Arial" panose="020B0604020202020204" pitchFamily="34" charset="0"/>
              <a:buChar char="•"/>
            </a:pPr>
            <a:r>
              <a:rPr lang="en-GB" sz="1300" dirty="0"/>
              <a:t>An enhanced network of green space and green infrastructure that are safe, clean, sustainably managed and meet the Birmingham Future Parks Standard (G3). </a:t>
            </a:r>
          </a:p>
          <a:p>
            <a:pPr marL="171450" indent="-171450">
              <a:buFont typeface="Arial" panose="020B0604020202020204" pitchFamily="34" charset="0"/>
              <a:buChar char="•"/>
            </a:pPr>
            <a:r>
              <a:rPr lang="en-GB" sz="1300" dirty="0"/>
              <a:t>Greener development bringing natural landscapes or features into every place and neighbourhood (G5). </a:t>
            </a:r>
          </a:p>
          <a:p>
            <a:pPr marL="171450" indent="-171450">
              <a:buFont typeface="Arial" panose="020B0604020202020204" pitchFamily="34" charset="0"/>
              <a:buChar char="•"/>
            </a:pPr>
            <a:r>
              <a:rPr lang="en-GB" sz="1300" dirty="0"/>
              <a:t>Opportunities to help citizens make better use of green space outside of their home for food growing or communal gardens (G6). </a:t>
            </a:r>
          </a:p>
          <a:p>
            <a:pPr marL="171450" indent="-171450">
              <a:buFont typeface="Arial" panose="020B0604020202020204" pitchFamily="34" charset="0"/>
              <a:buChar char="•"/>
            </a:pPr>
            <a:r>
              <a:rPr lang="en-GB" sz="1300" dirty="0"/>
              <a:t>The Nature Recovery Network, stretching right across the city and linking with all our West Midlands neighbours, forming part of the West Midlands National Park (G7). </a:t>
            </a:r>
          </a:p>
          <a:p>
            <a:pPr marL="171450" indent="-171450">
              <a:buFont typeface="Arial" panose="020B0604020202020204" pitchFamily="34" charset="0"/>
              <a:buChar char="•"/>
            </a:pPr>
            <a:r>
              <a:rPr lang="en-GB" sz="1300" dirty="0"/>
              <a:t>An increase to the tree canopy coverage across the city to 25%, through the Birmingham Urban Forest Master Plan (G8). </a:t>
            </a:r>
          </a:p>
          <a:p>
            <a:pPr marL="171450" indent="-171450">
              <a:buFont typeface="Arial" panose="020B0604020202020204" pitchFamily="34" charset="0"/>
              <a:buChar char="•"/>
            </a:pPr>
            <a:r>
              <a:rPr lang="en-GB" sz="1300" dirty="0"/>
              <a:t>A change to the city’s governance structures that oversee the city’s natural environment across the full 25-year term (G9).</a:t>
            </a:r>
          </a:p>
        </p:txBody>
      </p:sp>
      <p:pic>
        <p:nvPicPr>
          <p:cNvPr id="11" name="Picture 10">
            <a:extLst>
              <a:ext uri="{FF2B5EF4-FFF2-40B4-BE49-F238E27FC236}">
                <a16:creationId xmlns:a16="http://schemas.microsoft.com/office/drawing/2014/main" id="{852C2539-4963-39A6-DAAB-29F4BB6E2813}"/>
              </a:ext>
            </a:extLst>
          </p:cNvPr>
          <p:cNvPicPr>
            <a:picLocks noChangeAspect="1"/>
          </p:cNvPicPr>
          <p:nvPr/>
        </p:nvPicPr>
        <p:blipFill>
          <a:blip r:embed="rId4"/>
          <a:stretch>
            <a:fillRect/>
          </a:stretch>
        </p:blipFill>
        <p:spPr>
          <a:xfrm>
            <a:off x="208719" y="0"/>
            <a:ext cx="3128372" cy="984627"/>
          </a:xfrm>
          <a:prstGeom prst="rect">
            <a:avLst/>
          </a:prstGeom>
        </p:spPr>
      </p:pic>
    </p:spTree>
    <p:extLst>
      <p:ext uri="{BB962C8B-B14F-4D97-AF65-F5344CB8AC3E}">
        <p14:creationId xmlns:p14="http://schemas.microsoft.com/office/powerpoint/2010/main" val="1009360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213C565-744D-E658-D99A-5BDDFE60F2BE}"/>
              </a:ext>
            </a:extLst>
          </p:cNvPr>
          <p:cNvPicPr>
            <a:picLocks noChangeAspect="1"/>
          </p:cNvPicPr>
          <p:nvPr/>
        </p:nvPicPr>
        <p:blipFill>
          <a:blip r:embed="rId3"/>
          <a:stretch>
            <a:fillRect/>
          </a:stretch>
        </p:blipFill>
        <p:spPr>
          <a:xfrm>
            <a:off x="217243" y="0"/>
            <a:ext cx="2534004" cy="905001"/>
          </a:xfrm>
          <a:prstGeom prst="rect">
            <a:avLst/>
          </a:prstGeom>
        </p:spPr>
      </p:pic>
      <p:pic>
        <p:nvPicPr>
          <p:cNvPr id="5" name="Picture 4" descr="Tall autumn trees from forest floor">
            <a:extLst>
              <a:ext uri="{FF2B5EF4-FFF2-40B4-BE49-F238E27FC236}">
                <a16:creationId xmlns:a16="http://schemas.microsoft.com/office/drawing/2014/main" id="{B4F8AF0B-64EF-9A00-887C-F9694519A9C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150087" y="0"/>
            <a:ext cx="4041913" cy="6858000"/>
          </a:xfrm>
          <a:prstGeom prst="rect">
            <a:avLst/>
          </a:prstGeom>
        </p:spPr>
      </p:pic>
      <p:sp>
        <p:nvSpPr>
          <p:cNvPr id="7" name="TextBox 6">
            <a:extLst>
              <a:ext uri="{FF2B5EF4-FFF2-40B4-BE49-F238E27FC236}">
                <a16:creationId xmlns:a16="http://schemas.microsoft.com/office/drawing/2014/main" id="{80EA1AE1-E186-5BAD-9BE7-E44E65338ED8}"/>
              </a:ext>
            </a:extLst>
          </p:cNvPr>
          <p:cNvSpPr txBox="1"/>
          <p:nvPr/>
        </p:nvSpPr>
        <p:spPr>
          <a:xfrm>
            <a:off x="217243" y="905001"/>
            <a:ext cx="7678982" cy="5940088"/>
          </a:xfrm>
          <a:prstGeom prst="rect">
            <a:avLst/>
          </a:prstGeom>
          <a:noFill/>
        </p:spPr>
        <p:txBody>
          <a:bodyPr wrap="square">
            <a:spAutoFit/>
          </a:bodyPr>
          <a:lstStyle/>
          <a:p>
            <a:r>
              <a:rPr lang="en-GB" sz="1600" dirty="0"/>
              <a:t>One of the greatest challenges facing the long-term maintenance and recovery of the natural environment and parks and green spaces, is the issue of funding. </a:t>
            </a:r>
          </a:p>
          <a:p>
            <a:endParaRPr lang="en-GB" sz="1600" dirty="0"/>
          </a:p>
          <a:p>
            <a:r>
              <a:rPr lang="en-GB" sz="1600" dirty="0"/>
              <a:t>The 2016-17 Parliamentary Inquiry ‘The Future of Public Parks’ found that the value of parks and green spaces was well documented but not well understood; so not fully protected in policy. The inquiry found that as a non-statutory service they have often been seen as non-essential services and have suffered disproportionately with budgets reductions imposed following the 2008 global financial crisis and subsequent austerity measures. </a:t>
            </a:r>
          </a:p>
          <a:p>
            <a:endParaRPr lang="en-GB" sz="1600" dirty="0"/>
          </a:p>
          <a:p>
            <a:r>
              <a:rPr lang="en-GB" sz="1600" dirty="0"/>
              <a:t>Historically the economic model adopted by all cities has been a linear one resulting in the maintenance of parks being registered as nothing but a cost; with their value not being captured. The City of Nature plan moves away from that model towards a circular economy one, that better fits how the city will need to meet its twin challenges of levelling-up and climate change. </a:t>
            </a:r>
          </a:p>
          <a:p>
            <a:endParaRPr lang="en-GB" sz="1600" dirty="0"/>
          </a:p>
          <a:p>
            <a:r>
              <a:rPr lang="en-GB" sz="1600" dirty="0"/>
              <a:t>In addition, the city will develop a </a:t>
            </a:r>
            <a:r>
              <a:rPr lang="en-GB" sz="1600" b="1" u="sng" dirty="0"/>
              <a:t>Sustainable Finance Framework</a:t>
            </a:r>
            <a:r>
              <a:rPr lang="en-GB" sz="1600" b="1" dirty="0"/>
              <a:t> </a:t>
            </a:r>
            <a:r>
              <a:rPr lang="en-GB" sz="1600" dirty="0"/>
              <a:t>with external green investors allowing for the long-term investment into the city’s blue and green infrastructure. </a:t>
            </a:r>
          </a:p>
          <a:p>
            <a:endParaRPr lang="en-GB" sz="1600" dirty="0"/>
          </a:p>
          <a:p>
            <a:r>
              <a:rPr lang="en-GB" sz="1600" dirty="0"/>
              <a:t>This will help the city realise the true value of the natural environment as captured in the latest </a:t>
            </a:r>
            <a:r>
              <a:rPr lang="en-GB" sz="1600" b="1" u="sng" dirty="0"/>
              <a:t>Natural Capital Account </a:t>
            </a:r>
            <a:r>
              <a:rPr lang="en-GB" sz="1600" dirty="0"/>
              <a:t>which valued the city’s future potential green estate as £14.93 billion after 25 years. </a:t>
            </a:r>
          </a:p>
          <a:p>
            <a:endParaRPr lang="en-GB" sz="1200" dirty="0"/>
          </a:p>
        </p:txBody>
      </p:sp>
    </p:spTree>
    <p:extLst>
      <p:ext uri="{BB962C8B-B14F-4D97-AF65-F5344CB8AC3E}">
        <p14:creationId xmlns:p14="http://schemas.microsoft.com/office/powerpoint/2010/main" val="4203263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2BCD3F-B3B6-281F-357F-C5E875456B67}"/>
              </a:ext>
            </a:extLst>
          </p:cNvPr>
          <p:cNvPicPr>
            <a:picLocks noChangeAspect="1"/>
          </p:cNvPicPr>
          <p:nvPr/>
        </p:nvPicPr>
        <p:blipFill>
          <a:blip r:embed="rId3"/>
          <a:stretch>
            <a:fillRect/>
          </a:stretch>
        </p:blipFill>
        <p:spPr>
          <a:xfrm>
            <a:off x="155512" y="99700"/>
            <a:ext cx="2896004" cy="885949"/>
          </a:xfrm>
          <a:prstGeom prst="rect">
            <a:avLst/>
          </a:prstGeom>
        </p:spPr>
      </p:pic>
      <p:sp>
        <p:nvSpPr>
          <p:cNvPr id="5" name="TextBox 4">
            <a:extLst>
              <a:ext uri="{FF2B5EF4-FFF2-40B4-BE49-F238E27FC236}">
                <a16:creationId xmlns:a16="http://schemas.microsoft.com/office/drawing/2014/main" id="{B1889427-FBF6-6EE5-FB9D-13B056B2A6A5}"/>
              </a:ext>
            </a:extLst>
          </p:cNvPr>
          <p:cNvSpPr txBox="1"/>
          <p:nvPr/>
        </p:nvSpPr>
        <p:spPr>
          <a:xfrm>
            <a:off x="272331" y="1049260"/>
            <a:ext cx="7997025" cy="5447645"/>
          </a:xfrm>
          <a:prstGeom prst="rect">
            <a:avLst/>
          </a:prstGeom>
          <a:noFill/>
        </p:spPr>
        <p:txBody>
          <a:bodyPr wrap="square">
            <a:spAutoFit/>
          </a:bodyPr>
          <a:lstStyle/>
          <a:p>
            <a:r>
              <a:rPr lang="en-GB" sz="1200" b="1" dirty="0"/>
              <a:t>Involving citizens throughout the delivery of actions in the City of Nature plan will mean that there is a greater understanding of the challenges the city faces and ensure local people have a voice in how their area is run. In the most deprived areas of England, people tend to have the poorest health and significantly less green space than wealthier areas. </a:t>
            </a:r>
          </a:p>
          <a:p>
            <a:endParaRPr lang="en-GB" sz="1200" b="1" dirty="0"/>
          </a:p>
          <a:p>
            <a:r>
              <a:rPr lang="en-GB" sz="1200" b="1" dirty="0"/>
              <a:t>Involving Council officers, other than just those in Street Scene, and their network of citizens from their associated service areas such as Planning, Public Health, Highways, Neighbourhoods and Jobs and Skills will result in the delivery of appropriate housing, better health outcomes, places for children to learn and play and a sense of pride of our citizens in their local area and in Birmingham as a whole. </a:t>
            </a:r>
          </a:p>
          <a:p>
            <a:endParaRPr lang="en-GB" sz="1200" b="1" dirty="0"/>
          </a:p>
          <a:p>
            <a:r>
              <a:rPr lang="en-GB" sz="1200" b="1" dirty="0"/>
              <a:t>The number of people who spend little or no time in natural spaces is too high. </a:t>
            </a:r>
          </a:p>
          <a:p>
            <a:endParaRPr lang="en-GB" sz="1200" b="1" dirty="0"/>
          </a:p>
          <a:p>
            <a:r>
              <a:rPr lang="en-GB" sz="1200" b="1" dirty="0"/>
              <a:t>Recent data from the Monitor of Engagement with the Natural Environment survey tells us that some 12% of children do not visit the natural environment each year. Playing and learning outside is a fundamental part of childhood, and helps children grow up healthy. Some children are lucky enough to have a family garden; others will not, and it is important that we find other ways to give them better access to the great outdoors. We know that regular contact with green spaces, such as the local park, lake, or playground, can have a beneficial impact on children’s physical and mental health.</a:t>
            </a:r>
          </a:p>
          <a:p>
            <a:endParaRPr lang="en-GB" sz="1200" dirty="0"/>
          </a:p>
          <a:p>
            <a:r>
              <a:rPr lang="en-GB" sz="1200" dirty="0"/>
              <a:t>To do this we need: </a:t>
            </a:r>
          </a:p>
          <a:p>
            <a:endParaRPr lang="en-GB" sz="1200" dirty="0"/>
          </a:p>
          <a:p>
            <a:pPr marL="171450" indent="-171450">
              <a:buFont typeface="Arial" panose="020B0604020202020204" pitchFamily="34" charset="0"/>
              <a:buChar char="•"/>
            </a:pPr>
            <a:r>
              <a:rPr lang="en-GB" sz="1200" dirty="0"/>
              <a:t>A City of Nature Alliance, made up of charities and community organisations, to provide a new civic voice and engagement mechanism (I6).</a:t>
            </a:r>
          </a:p>
          <a:p>
            <a:pPr marL="171450" indent="-171450">
              <a:buFont typeface="Arial" panose="020B0604020202020204" pitchFamily="34" charset="0"/>
              <a:buChar char="•"/>
            </a:pPr>
            <a:r>
              <a:rPr lang="en-GB" sz="1200" dirty="0"/>
              <a:t>New and more flexible ways for the citizens to participate and to get involved in volunteering in green spaces; and become Green Champions (I5). </a:t>
            </a:r>
          </a:p>
          <a:p>
            <a:pPr marL="171450" indent="-171450">
              <a:buFont typeface="Arial" panose="020B0604020202020204" pitchFamily="34" charset="0"/>
              <a:buChar char="•"/>
            </a:pPr>
            <a:r>
              <a:rPr lang="en-GB" sz="1200" dirty="0"/>
              <a:t>Support to children and young people to learn, play and explore the wonders of nature as part of their education and acting as Young Green Champions (I3). </a:t>
            </a:r>
          </a:p>
          <a:p>
            <a:pPr marL="171450" indent="-171450">
              <a:buFont typeface="Arial" panose="020B0604020202020204" pitchFamily="34" charset="0"/>
              <a:buChar char="•"/>
            </a:pPr>
            <a:r>
              <a:rPr lang="en-GB" sz="1200" dirty="0"/>
              <a:t>New City of Nature pages on Birmingham City Council’s website to bring our green spaces to people at home, helping them to connect to nature wherever they are (I1). </a:t>
            </a:r>
          </a:p>
          <a:p>
            <a:pPr marL="171450" indent="-171450">
              <a:buFont typeface="Arial" panose="020B0604020202020204" pitchFamily="34" charset="0"/>
              <a:buChar char="•"/>
            </a:pPr>
            <a:r>
              <a:rPr lang="en-GB" sz="1200" dirty="0"/>
              <a:t>Opportunities in green spaces to explore and celebrate art and culture, for example: work with libraries to organise book clubs in parks (I4). </a:t>
            </a:r>
          </a:p>
        </p:txBody>
      </p:sp>
      <p:pic>
        <p:nvPicPr>
          <p:cNvPr id="7" name="Picture 6" descr="Young woman with blue headscarf, blazer, and headphones working on laptop">
            <a:extLst>
              <a:ext uri="{FF2B5EF4-FFF2-40B4-BE49-F238E27FC236}">
                <a16:creationId xmlns:a16="http://schemas.microsoft.com/office/drawing/2014/main" id="{85137CCA-A001-5215-E56C-6278D7BF7F6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436990" y="12680"/>
            <a:ext cx="3685880" cy="6858000"/>
          </a:xfrm>
          <a:prstGeom prst="rect">
            <a:avLst/>
          </a:prstGeom>
        </p:spPr>
      </p:pic>
    </p:spTree>
    <p:extLst>
      <p:ext uri="{BB962C8B-B14F-4D97-AF65-F5344CB8AC3E}">
        <p14:creationId xmlns:p14="http://schemas.microsoft.com/office/powerpoint/2010/main" val="938735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People communicating in sign language">
            <a:extLst>
              <a:ext uri="{FF2B5EF4-FFF2-40B4-BE49-F238E27FC236}">
                <a16:creationId xmlns:a16="http://schemas.microsoft.com/office/drawing/2014/main" id="{6C96DCE7-B7E1-C8F7-8917-8481DF6D9FFA}"/>
              </a:ext>
            </a:extLst>
          </p:cNvPr>
          <p:cNvPicPr>
            <a:picLocks noChangeAspect="1"/>
          </p:cNvPicPr>
          <p:nvPr/>
        </p:nvPicPr>
        <p:blipFill>
          <a:blip r:embed="rId3">
            <a:extLst>
              <a:ext uri="{28A0092B-C50C-407E-A947-70E740481C1C}">
                <a14:useLocalDpi xmlns:a14="http://schemas.microsoft.com/office/drawing/2010/main" val="0"/>
              </a:ext>
            </a:extLst>
          </a:blip>
          <a:srcRect t="11508" b="32480"/>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1"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111E497-3DBA-D438-BE22-965A7FDF5C36}"/>
              </a:ext>
            </a:extLst>
          </p:cNvPr>
          <p:cNvSpPr txBox="1"/>
          <p:nvPr/>
        </p:nvSpPr>
        <p:spPr>
          <a:xfrm>
            <a:off x="4654294" y="4777739"/>
            <a:ext cx="6897626" cy="1399223"/>
          </a:xfrm>
          <a:prstGeom prst="rect">
            <a:avLst/>
          </a:prstGeom>
        </p:spPr>
        <p:txBody>
          <a:bodyPr vert="horz" lIns="91440" tIns="45720" rIns="91440" bIns="45720" rtlCol="0" anchor="ctr">
            <a:normAutofit/>
          </a:bodyPr>
          <a:lstStyle/>
          <a:p>
            <a:pPr>
              <a:lnSpc>
                <a:spcPct val="90000"/>
              </a:lnSpc>
              <a:spcAft>
                <a:spcPts val="600"/>
              </a:spcAft>
            </a:pPr>
            <a:r>
              <a:rPr lang="en-US" sz="3600" dirty="0"/>
              <a:t>City of Nature Plan actions</a:t>
            </a:r>
          </a:p>
        </p:txBody>
      </p:sp>
    </p:spTree>
    <p:extLst>
      <p:ext uri="{BB962C8B-B14F-4D97-AF65-F5344CB8AC3E}">
        <p14:creationId xmlns:p14="http://schemas.microsoft.com/office/powerpoint/2010/main" val="2126859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C161817-AAEF-59FA-2819-4568F71186E3}"/>
              </a:ext>
            </a:extLst>
          </p:cNvPr>
          <p:cNvPicPr>
            <a:picLocks noChangeAspect="1"/>
          </p:cNvPicPr>
          <p:nvPr/>
        </p:nvPicPr>
        <p:blipFill>
          <a:blip r:embed="rId3"/>
          <a:stretch>
            <a:fillRect/>
          </a:stretch>
        </p:blipFill>
        <p:spPr>
          <a:xfrm>
            <a:off x="745068" y="0"/>
            <a:ext cx="10679288" cy="6858000"/>
          </a:xfrm>
          <a:prstGeom prst="rect">
            <a:avLst/>
          </a:prstGeom>
        </p:spPr>
      </p:pic>
      <p:sp>
        <p:nvSpPr>
          <p:cNvPr id="10" name="Rectangle 9">
            <a:extLst>
              <a:ext uri="{FF2B5EF4-FFF2-40B4-BE49-F238E27FC236}">
                <a16:creationId xmlns:a16="http://schemas.microsoft.com/office/drawing/2014/main" id="{F85CF5B8-4FDF-64CB-1F76-73F3306F9DD1}"/>
              </a:ext>
            </a:extLst>
          </p:cNvPr>
          <p:cNvSpPr/>
          <p:nvPr/>
        </p:nvSpPr>
        <p:spPr>
          <a:xfrm>
            <a:off x="7529689" y="4571999"/>
            <a:ext cx="3093155" cy="1049867"/>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F5848A4F-9CE9-9C5F-273D-68E3C4B68960}"/>
              </a:ext>
            </a:extLst>
          </p:cNvPr>
          <p:cNvSpPr/>
          <p:nvPr/>
        </p:nvSpPr>
        <p:spPr>
          <a:xfrm>
            <a:off x="4325056" y="5266265"/>
            <a:ext cx="3093155" cy="1049867"/>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E0D4EA07-70AF-DF24-B5C8-E8B02FD6687D}"/>
              </a:ext>
            </a:extLst>
          </p:cNvPr>
          <p:cNvSpPr/>
          <p:nvPr/>
        </p:nvSpPr>
        <p:spPr>
          <a:xfrm>
            <a:off x="1120423" y="5063065"/>
            <a:ext cx="3093155" cy="1145824"/>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18064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D9FC6AC-4A12-4825-8ABE-0732B8EF4D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oster with flowers and text&#10;&#10;Description automatically generated">
            <a:extLst>
              <a:ext uri="{FF2B5EF4-FFF2-40B4-BE49-F238E27FC236}">
                <a16:creationId xmlns:a16="http://schemas.microsoft.com/office/drawing/2014/main" id="{BBA928F5-B3D5-28D7-70AF-46B9D951F7C6}"/>
              </a:ext>
            </a:extLst>
          </p:cNvPr>
          <p:cNvPicPr>
            <a:picLocks noChangeAspect="1"/>
          </p:cNvPicPr>
          <p:nvPr/>
        </p:nvPicPr>
        <p:blipFill>
          <a:blip r:embed="rId3"/>
          <a:srcRect r="1" b="59532"/>
          <a:stretch/>
        </p:blipFill>
        <p:spPr>
          <a:xfrm>
            <a:off x="1" y="10"/>
            <a:ext cx="11862683"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p:spPr>
      </p:pic>
    </p:spTree>
    <p:extLst>
      <p:ext uri="{BB962C8B-B14F-4D97-AF65-F5344CB8AC3E}">
        <p14:creationId xmlns:p14="http://schemas.microsoft.com/office/powerpoint/2010/main" val="4039175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D9FC6AC-4A12-4825-8ABE-0732B8EF4D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creenshot of a social media post&#10;&#10;Description automatically generated">
            <a:extLst>
              <a:ext uri="{FF2B5EF4-FFF2-40B4-BE49-F238E27FC236}">
                <a16:creationId xmlns:a16="http://schemas.microsoft.com/office/drawing/2014/main" id="{72C0F81E-538B-C557-87D3-27677A7C9B73}"/>
              </a:ext>
            </a:extLst>
          </p:cNvPr>
          <p:cNvPicPr>
            <a:picLocks noChangeAspect="1"/>
          </p:cNvPicPr>
          <p:nvPr/>
        </p:nvPicPr>
        <p:blipFill>
          <a:blip r:embed="rId3"/>
          <a:srcRect r="1" b="28629"/>
          <a:stretch/>
        </p:blipFill>
        <p:spPr>
          <a:xfrm>
            <a:off x="1" y="10"/>
            <a:ext cx="11862683"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p:spPr>
      </p:pic>
    </p:spTree>
    <p:extLst>
      <p:ext uri="{BB962C8B-B14F-4D97-AF65-F5344CB8AC3E}">
        <p14:creationId xmlns:p14="http://schemas.microsoft.com/office/powerpoint/2010/main" val="369191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0A29266-F3D2-0F94-5B1F-09A20E1F2576}"/>
              </a:ext>
            </a:extLst>
          </p:cNvPr>
          <p:cNvPicPr>
            <a:picLocks noChangeAspect="1"/>
          </p:cNvPicPr>
          <p:nvPr/>
        </p:nvPicPr>
        <p:blipFill>
          <a:blip r:embed="rId3"/>
          <a:stretch>
            <a:fillRect/>
          </a:stretch>
        </p:blipFill>
        <p:spPr>
          <a:xfrm>
            <a:off x="101334" y="0"/>
            <a:ext cx="5419198" cy="6858000"/>
          </a:xfrm>
          <a:prstGeom prst="rect">
            <a:avLst/>
          </a:prstGeom>
        </p:spPr>
      </p:pic>
      <p:pic>
        <p:nvPicPr>
          <p:cNvPr id="7" name="Picture 6">
            <a:extLst>
              <a:ext uri="{FF2B5EF4-FFF2-40B4-BE49-F238E27FC236}">
                <a16:creationId xmlns:a16="http://schemas.microsoft.com/office/drawing/2014/main" id="{8118A013-2BE7-E345-1B23-69BE32F1639B}"/>
              </a:ext>
            </a:extLst>
          </p:cNvPr>
          <p:cNvPicPr>
            <a:picLocks noChangeAspect="1"/>
          </p:cNvPicPr>
          <p:nvPr/>
        </p:nvPicPr>
        <p:blipFill>
          <a:blip r:embed="rId4"/>
          <a:stretch>
            <a:fillRect/>
          </a:stretch>
        </p:blipFill>
        <p:spPr>
          <a:xfrm>
            <a:off x="6415363" y="0"/>
            <a:ext cx="5675303" cy="6858000"/>
          </a:xfrm>
          <a:prstGeom prst="rect">
            <a:avLst/>
          </a:prstGeom>
        </p:spPr>
      </p:pic>
    </p:spTree>
    <p:extLst>
      <p:ext uri="{BB962C8B-B14F-4D97-AF65-F5344CB8AC3E}">
        <p14:creationId xmlns:p14="http://schemas.microsoft.com/office/powerpoint/2010/main" val="51801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FBA8B9F-9E48-DC66-0905-95FA1694AA8A}"/>
              </a:ext>
            </a:extLst>
          </p:cNvPr>
          <p:cNvPicPr>
            <a:picLocks noChangeAspect="1"/>
          </p:cNvPicPr>
          <p:nvPr/>
        </p:nvPicPr>
        <p:blipFill>
          <a:blip r:embed="rId3"/>
          <a:srcRect t="1040"/>
          <a:stretch/>
        </p:blipFill>
        <p:spPr>
          <a:xfrm>
            <a:off x="351759" y="227167"/>
            <a:ext cx="5615674" cy="6403665"/>
          </a:xfrm>
          <a:prstGeom prst="rect">
            <a:avLst/>
          </a:prstGeom>
        </p:spPr>
      </p:pic>
      <p:pic>
        <p:nvPicPr>
          <p:cNvPr id="7" name="Picture 6">
            <a:extLst>
              <a:ext uri="{FF2B5EF4-FFF2-40B4-BE49-F238E27FC236}">
                <a16:creationId xmlns:a16="http://schemas.microsoft.com/office/drawing/2014/main" id="{3E0F5CD0-801B-3511-F3D7-957CF80422AC}"/>
              </a:ext>
            </a:extLst>
          </p:cNvPr>
          <p:cNvPicPr>
            <a:picLocks noChangeAspect="1"/>
          </p:cNvPicPr>
          <p:nvPr/>
        </p:nvPicPr>
        <p:blipFill>
          <a:blip r:embed="rId4"/>
          <a:stretch>
            <a:fillRect/>
          </a:stretch>
        </p:blipFill>
        <p:spPr>
          <a:xfrm>
            <a:off x="6096000" y="227168"/>
            <a:ext cx="5744241" cy="6403664"/>
          </a:xfrm>
          <a:prstGeom prst="rect">
            <a:avLst/>
          </a:prstGeom>
        </p:spPr>
      </p:pic>
    </p:spTree>
    <p:extLst>
      <p:ext uri="{BB962C8B-B14F-4D97-AF65-F5344CB8AC3E}">
        <p14:creationId xmlns:p14="http://schemas.microsoft.com/office/powerpoint/2010/main" val="1442903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2C5AF8-3C5A-0B90-6D77-7D415D143F06}"/>
              </a:ext>
            </a:extLst>
          </p:cNvPr>
          <p:cNvPicPr>
            <a:picLocks noChangeAspect="1"/>
          </p:cNvPicPr>
          <p:nvPr/>
        </p:nvPicPr>
        <p:blipFill>
          <a:blip r:embed="rId2"/>
          <a:stretch>
            <a:fillRect/>
          </a:stretch>
        </p:blipFill>
        <p:spPr>
          <a:xfrm>
            <a:off x="1004711" y="92679"/>
            <a:ext cx="9856027" cy="6765321"/>
          </a:xfrm>
          <a:prstGeom prst="rect">
            <a:avLst/>
          </a:prstGeom>
        </p:spPr>
      </p:pic>
      <p:sp>
        <p:nvSpPr>
          <p:cNvPr id="6" name="Rectangle 5">
            <a:extLst>
              <a:ext uri="{FF2B5EF4-FFF2-40B4-BE49-F238E27FC236}">
                <a16:creationId xmlns:a16="http://schemas.microsoft.com/office/drawing/2014/main" id="{EA5451D1-9099-F596-BFF2-53890FF31823}"/>
              </a:ext>
            </a:extLst>
          </p:cNvPr>
          <p:cNvSpPr/>
          <p:nvPr/>
        </p:nvSpPr>
        <p:spPr>
          <a:xfrm>
            <a:off x="4718756" y="5588000"/>
            <a:ext cx="3093155" cy="417689"/>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41673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4002940-ED1C-4296-A4E9-B7692550CA87}"/>
              </a:ext>
            </a:extLst>
          </p:cNvPr>
          <p:cNvSpPr txBox="1"/>
          <p:nvPr/>
        </p:nvSpPr>
        <p:spPr>
          <a:xfrm>
            <a:off x="284354" y="1586473"/>
            <a:ext cx="11083082" cy="1794594"/>
          </a:xfrm>
          <a:prstGeom prst="rect">
            <a:avLst/>
          </a:prstGeom>
          <a:solidFill>
            <a:schemeClr val="bg1"/>
          </a:solidFill>
        </p:spPr>
        <p:txBody>
          <a:bodyPr wrap="square" rtlCol="0">
            <a:spAutoFit/>
          </a:bodyPr>
          <a:lstStyle/>
          <a:p>
            <a:pPr>
              <a:lnSpc>
                <a:spcPct val="115000"/>
              </a:lnSpc>
              <a:spcAft>
                <a:spcPts val="1000"/>
              </a:spcAft>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BCC</a:t>
            </a:r>
            <a:r>
              <a:rPr lang="en-GB"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needed to make the City of Nature Plan both deliverable and sustainable and the National Trust wanted to be able to expand, develop and share the work started in the Future Parks Accelerator Project.</a:t>
            </a:r>
          </a:p>
          <a:p>
            <a:pPr>
              <a:lnSpc>
                <a:spcPct val="115000"/>
              </a:lnSpc>
              <a:spcAft>
                <a:spcPts val="1000"/>
              </a:spcAft>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A</a:t>
            </a:r>
            <a:r>
              <a:rPr lang="en-GB"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lthough much had already been achieved for Birmingham through the work </a:t>
            </a: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done in </a:t>
            </a:r>
            <a:r>
              <a:rPr lang="en-GB"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Future Parks Accelerator Project, there </a:t>
            </a: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was still</a:t>
            </a:r>
            <a:r>
              <a:rPr lang="en-GB"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 lot of work to do to ensure the detail, data and mechanisms, both operational and the governance </a:t>
            </a: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for</a:t>
            </a:r>
            <a:r>
              <a:rPr lang="en-GB"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the delivery of the plan are in place.</a:t>
            </a:r>
            <a:r>
              <a:rPr lang="en-GB" sz="1800" dirty="0">
                <a:effectLst/>
                <a:latin typeface="Calibri" panose="020F0502020204030204" pitchFamily="34" charset="0"/>
                <a:ea typeface="Times New Roman" panose="02020603050405020304" pitchFamily="18"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8">
            <a:extLst>
              <a:ext uri="{FF2B5EF4-FFF2-40B4-BE49-F238E27FC236}">
                <a16:creationId xmlns:a16="http://schemas.microsoft.com/office/drawing/2014/main" id="{E2C9E337-43C2-47DF-BB9C-34A34AD79C5E}"/>
              </a:ext>
            </a:extLst>
          </p:cNvPr>
          <p:cNvSpPr>
            <a:spLocks noGrp="1"/>
          </p:cNvSpPr>
          <p:nvPr>
            <p:ph type="ctrTitle"/>
          </p:nvPr>
        </p:nvSpPr>
        <p:spPr>
          <a:xfrm>
            <a:off x="321376" y="298174"/>
            <a:ext cx="10977427" cy="1053548"/>
          </a:xfrm>
          <a:solidFill>
            <a:schemeClr val="accent6">
              <a:lumMod val="40000"/>
              <a:lumOff val="60000"/>
            </a:schemeClr>
          </a:solidFill>
        </p:spPr>
        <p:txBody>
          <a:bodyPr>
            <a:noAutofit/>
          </a:bodyPr>
          <a:lstStyle/>
          <a:p>
            <a:pPr algn="l"/>
            <a:r>
              <a:rPr lang="en-GB" sz="3600" dirty="0"/>
              <a:t>The Urban Nature Development Project</a:t>
            </a:r>
            <a:br>
              <a:rPr lang="en-GB" sz="3600" dirty="0"/>
            </a:br>
            <a:r>
              <a:rPr lang="en-GB" sz="3600" dirty="0"/>
              <a:t>and Urban Forest Accelerator Project</a:t>
            </a:r>
          </a:p>
        </p:txBody>
      </p:sp>
      <p:pic>
        <p:nvPicPr>
          <p:cNvPr id="4" name="Picture 3" descr="People working on ideas">
            <a:extLst>
              <a:ext uri="{FF2B5EF4-FFF2-40B4-BE49-F238E27FC236}">
                <a16:creationId xmlns:a16="http://schemas.microsoft.com/office/drawing/2014/main" id="{CDA7C3CE-6560-CA3E-2BA4-AC7449745E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0441" y="3505301"/>
            <a:ext cx="3490985" cy="2480140"/>
          </a:xfrm>
          <a:prstGeom prst="rect">
            <a:avLst/>
          </a:prstGeom>
        </p:spPr>
      </p:pic>
      <p:sp>
        <p:nvSpPr>
          <p:cNvPr id="5" name="TextBox 4">
            <a:extLst>
              <a:ext uri="{FF2B5EF4-FFF2-40B4-BE49-F238E27FC236}">
                <a16:creationId xmlns:a16="http://schemas.microsoft.com/office/drawing/2014/main" id="{F8FD55B0-82E6-C77A-43E3-E8A00A51D423}"/>
              </a:ext>
            </a:extLst>
          </p:cNvPr>
          <p:cNvSpPr txBox="1"/>
          <p:nvPr/>
        </p:nvSpPr>
        <p:spPr>
          <a:xfrm>
            <a:off x="321376" y="3615818"/>
            <a:ext cx="6684338" cy="2369623"/>
          </a:xfrm>
          <a:prstGeom prst="rect">
            <a:avLst/>
          </a:prstGeom>
          <a:solidFill>
            <a:schemeClr val="bg1"/>
          </a:solidFill>
        </p:spPr>
        <p:txBody>
          <a:bodyPr wrap="square" rtlCol="0">
            <a:spAutoFit/>
          </a:bodyPr>
          <a:lstStyle/>
          <a:p>
            <a:pPr>
              <a:lnSpc>
                <a:spcPct val="115000"/>
              </a:lnSpc>
              <a:spcAft>
                <a:spcPts val="1000"/>
              </a:spcAft>
            </a:pPr>
            <a:r>
              <a:rPr lang="en-GB"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first two projects in the City of Nature </a:t>
            </a:r>
            <a:r>
              <a:rPr lang="en-GB"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P</a:t>
            </a:r>
            <a:r>
              <a:rPr lang="en-GB"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rogramme are: </a:t>
            </a:r>
          </a:p>
          <a:p>
            <a:pPr marL="285750" indent="-285750">
              <a:lnSpc>
                <a:spcPct val="115000"/>
              </a:lnSpc>
              <a:spcAft>
                <a:spcPts val="1000"/>
              </a:spcAft>
              <a:buFont typeface="Arial" panose="020B0604020202020204" pitchFamily="34" charset="0"/>
              <a:buChar char="•"/>
            </a:pPr>
            <a:r>
              <a:rPr lang="en-GB"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Urban Nature Development Project</a:t>
            </a:r>
          </a:p>
          <a:p>
            <a:pPr marL="285750" indent="-285750">
              <a:lnSpc>
                <a:spcPct val="115000"/>
              </a:lnSpc>
              <a:spcAft>
                <a:spcPts val="1000"/>
              </a:spcAft>
              <a:buFont typeface="Arial" panose="020B0604020202020204" pitchFamily="34" charset="0"/>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T</a:t>
            </a:r>
            <a:r>
              <a:rPr lang="en-GB"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he Urban Forest Accelerator (Birmingham Pilot) in response to the then government's “Trees Call for Action” </a:t>
            </a:r>
          </a:p>
          <a:p>
            <a:pPr>
              <a:lnSpc>
                <a:spcPct val="115000"/>
              </a:lnSpc>
              <a:spcAft>
                <a:spcPts val="1000"/>
              </a:spcAft>
            </a:pPr>
            <a:r>
              <a:rPr lang="en-GB" dirty="0">
                <a:solidFill>
                  <a:srgbClr val="000000"/>
                </a:solidFill>
                <a:latin typeface="Calibri" panose="020F0502020204030204" pitchFamily="34" charset="0"/>
                <a:cs typeface="Calibri" panose="020F0502020204030204" pitchFamily="34" charset="0"/>
              </a:rPr>
              <a:t>Both projects are supported by the National Trust and funded by the National Lottery Heritage fund.</a:t>
            </a:r>
          </a:p>
        </p:txBody>
      </p:sp>
    </p:spTree>
    <p:extLst>
      <p:ext uri="{BB962C8B-B14F-4D97-AF65-F5344CB8AC3E}">
        <p14:creationId xmlns:p14="http://schemas.microsoft.com/office/powerpoint/2010/main" val="3375749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4002940-ED1C-4296-A4E9-B7692550CA87}"/>
              </a:ext>
            </a:extLst>
          </p:cNvPr>
          <p:cNvSpPr txBox="1"/>
          <p:nvPr/>
        </p:nvSpPr>
        <p:spPr>
          <a:xfrm>
            <a:off x="294346" y="1363769"/>
            <a:ext cx="9764054" cy="461665"/>
          </a:xfrm>
          <a:prstGeom prst="rect">
            <a:avLst/>
          </a:prstGeom>
          <a:solidFill>
            <a:srgbClr val="7030A0"/>
          </a:solidFill>
        </p:spPr>
        <p:txBody>
          <a:bodyPr wrap="square" rtlCol="0">
            <a:spAutoFit/>
          </a:bodyPr>
          <a:lstStyle/>
          <a:p>
            <a:r>
              <a:rPr lang="en-GB" sz="2400" dirty="0">
                <a:solidFill>
                  <a:schemeClr val="bg1"/>
                </a:solidFill>
              </a:rPr>
              <a:t>UND - Focusing on Nature on Your Doorstep / Nature Connection for Health</a:t>
            </a:r>
          </a:p>
        </p:txBody>
      </p:sp>
      <p:sp>
        <p:nvSpPr>
          <p:cNvPr id="9" name="Title 8">
            <a:extLst>
              <a:ext uri="{FF2B5EF4-FFF2-40B4-BE49-F238E27FC236}">
                <a16:creationId xmlns:a16="http://schemas.microsoft.com/office/drawing/2014/main" id="{E2C9E337-43C2-47DF-BB9C-34A34AD79C5E}"/>
              </a:ext>
            </a:extLst>
          </p:cNvPr>
          <p:cNvSpPr>
            <a:spLocks noGrp="1"/>
          </p:cNvSpPr>
          <p:nvPr>
            <p:ph type="ctrTitle"/>
          </p:nvPr>
        </p:nvSpPr>
        <p:spPr>
          <a:xfrm>
            <a:off x="307089" y="356396"/>
            <a:ext cx="9981537" cy="625440"/>
          </a:xfrm>
          <a:solidFill>
            <a:schemeClr val="accent6">
              <a:lumMod val="40000"/>
              <a:lumOff val="60000"/>
            </a:schemeClr>
          </a:solidFill>
        </p:spPr>
        <p:txBody>
          <a:bodyPr>
            <a:normAutofit fontScale="90000"/>
          </a:bodyPr>
          <a:lstStyle/>
          <a:p>
            <a:pPr algn="l"/>
            <a:r>
              <a:rPr lang="en-GB" sz="4000" dirty="0"/>
              <a:t>The Future Parks Standard - Improving existing parks</a:t>
            </a:r>
          </a:p>
        </p:txBody>
      </p:sp>
      <p:sp>
        <p:nvSpPr>
          <p:cNvPr id="5" name="TextBox 4">
            <a:extLst>
              <a:ext uri="{FF2B5EF4-FFF2-40B4-BE49-F238E27FC236}">
                <a16:creationId xmlns:a16="http://schemas.microsoft.com/office/drawing/2014/main" id="{87A69355-E35A-AF7C-F674-D61AB43E18C3}"/>
              </a:ext>
            </a:extLst>
          </p:cNvPr>
          <p:cNvSpPr txBox="1"/>
          <p:nvPr/>
        </p:nvSpPr>
        <p:spPr>
          <a:xfrm>
            <a:off x="307089" y="2292543"/>
            <a:ext cx="9509327" cy="3762184"/>
          </a:xfrm>
          <a:prstGeom prst="rect">
            <a:avLst/>
          </a:prstGeom>
          <a:noFill/>
        </p:spPr>
        <p:txBody>
          <a:bodyPr wrap="square">
            <a:spAutoFit/>
          </a:bodyPr>
          <a:lstStyle/>
          <a:p>
            <a:pPr>
              <a:lnSpc>
                <a:spcPct val="107000"/>
              </a:lnSpc>
              <a:spcAft>
                <a:spcPts val="1000"/>
              </a:spcAft>
            </a:pPr>
            <a:r>
              <a:rPr lang="en-GB" sz="1600" b="1" dirty="0">
                <a:latin typeface="Calibri" panose="020F0502020204030204" pitchFamily="34" charset="0"/>
                <a:ea typeface="Calibri" panose="020F0502020204030204" pitchFamily="34" charset="0"/>
                <a:cs typeface="Times New Roman" panose="02020603050405020304" pitchFamily="18" charset="0"/>
              </a:rPr>
              <a:t>We are improving existing parks so p</a:t>
            </a:r>
            <a:r>
              <a:rPr lang="en-GB" sz="1600" b="1" dirty="0">
                <a:effectLst/>
                <a:latin typeface="Calibri" panose="020F0502020204030204" pitchFamily="34" charset="0"/>
                <a:ea typeface="Calibri" panose="020F0502020204030204" pitchFamily="34" charset="0"/>
                <a:cs typeface="Times New Roman" panose="02020603050405020304" pitchFamily="18" charset="0"/>
              </a:rPr>
              <a:t>eople in most need </a:t>
            </a:r>
            <a:r>
              <a:rPr lang="en-GB" sz="1600" b="1" dirty="0">
                <a:latin typeface="Calibri" panose="020F0502020204030204" pitchFamily="34" charset="0"/>
                <a:ea typeface="Calibri" panose="020F0502020204030204" pitchFamily="34" charset="0"/>
                <a:cs typeface="Times New Roman" panose="02020603050405020304" pitchFamily="18" charset="0"/>
              </a:rPr>
              <a:t>can</a:t>
            </a:r>
            <a:r>
              <a:rPr lang="en-GB" sz="1600" b="1" dirty="0">
                <a:effectLst/>
                <a:latin typeface="Calibri" panose="020F0502020204030204" pitchFamily="34" charset="0"/>
                <a:ea typeface="Calibri" panose="020F0502020204030204" pitchFamily="34" charset="0"/>
                <a:cs typeface="Times New Roman" panose="02020603050405020304" pitchFamily="18" charset="0"/>
              </a:rPr>
              <a:t> benefit from their green spaces and nature on their doorstep.</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737235">
              <a:lnSpc>
                <a:spcPct val="107000"/>
              </a:lnSpc>
            </a:pP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100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To do this we </a:t>
            </a:r>
            <a:r>
              <a:rPr lang="en-GB" sz="1600" b="1" dirty="0">
                <a:latin typeface="Calibri" panose="020F0502020204030204" pitchFamily="34" charset="0"/>
                <a:ea typeface="Calibri" panose="020F0502020204030204" pitchFamily="34" charset="0"/>
                <a:cs typeface="Times New Roman" panose="02020603050405020304" pitchFamily="18" charset="0"/>
              </a:rPr>
              <a:t>are establishing mechanisms to</a:t>
            </a:r>
            <a:r>
              <a:rPr lang="en-GB" sz="1600" b="1" dirty="0">
                <a:effectLst/>
                <a:latin typeface="Calibri" panose="020F0502020204030204" pitchFamily="34" charset="0"/>
                <a:ea typeface="Calibri" panose="020F0502020204030204" pitchFamily="34" charset="0"/>
                <a:cs typeface="Times New Roman" panose="02020603050405020304" pitchFamily="18" charset="0"/>
              </a:rPr>
              <a:t>:</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600" dirty="0">
                <a:effectLst/>
                <a:latin typeface="Calibri" panose="020F0502020204030204" pitchFamily="34" charset="0"/>
                <a:ea typeface="Calibri" panose="020F0502020204030204" pitchFamily="34" charset="0"/>
                <a:cs typeface="Times New Roman" panose="02020603050405020304" pitchFamily="18" charset="0"/>
              </a:rPr>
              <a:t>Convene a City of Nature </a:t>
            </a:r>
            <a:r>
              <a:rPr lang="en-GB" sz="1600" b="1" dirty="0">
                <a:effectLst/>
                <a:latin typeface="Calibri" panose="020F0502020204030204" pitchFamily="34" charset="0"/>
                <a:ea typeface="Calibri" panose="020F0502020204030204" pitchFamily="34" charset="0"/>
                <a:cs typeface="Times New Roman" panose="02020603050405020304" pitchFamily="18" charset="0"/>
              </a:rPr>
              <a:t>BCC Operations Group</a:t>
            </a:r>
          </a:p>
          <a:p>
            <a:pPr marL="342900" lvl="0" indent="-342900">
              <a:lnSpc>
                <a:spcPct val="107000"/>
              </a:lnSpc>
              <a:buFont typeface="Symbol" panose="05050102010706020507" pitchFamily="18" charset="2"/>
              <a:buChar char=""/>
            </a:pPr>
            <a:r>
              <a:rPr lang="en-GB" sz="1600" dirty="0">
                <a:effectLst/>
                <a:latin typeface="Calibri" panose="020F0502020204030204" pitchFamily="34" charset="0"/>
                <a:ea typeface="Calibri" panose="020F0502020204030204" pitchFamily="34" charset="0"/>
                <a:cs typeface="Times New Roman" panose="02020603050405020304" pitchFamily="18" charset="0"/>
              </a:rPr>
              <a:t>Support a </a:t>
            </a:r>
            <a:r>
              <a:rPr lang="en-GB" sz="1600" b="1" dirty="0">
                <a:effectLst/>
                <a:latin typeface="Calibri" panose="020F0502020204030204" pitchFamily="34" charset="0"/>
                <a:ea typeface="Calibri" panose="020F0502020204030204" pitchFamily="34" charset="0"/>
                <a:cs typeface="Times New Roman" panose="02020603050405020304" pitchFamily="18" charset="0"/>
              </a:rPr>
              <a:t>City of Nature Alliance </a:t>
            </a:r>
            <a:r>
              <a:rPr lang="en-GB" sz="1600" dirty="0">
                <a:effectLst/>
                <a:latin typeface="Calibri" panose="020F0502020204030204" pitchFamily="34" charset="0"/>
                <a:ea typeface="Calibri" panose="020F0502020204030204" pitchFamily="34" charset="0"/>
                <a:cs typeface="Times New Roman" panose="02020603050405020304" pitchFamily="18" charset="0"/>
              </a:rPr>
              <a:t>partnership to enhance working with communities.</a:t>
            </a:r>
          </a:p>
          <a:p>
            <a:pPr marL="342900" lvl="0" indent="-342900">
              <a:lnSpc>
                <a:spcPct val="107000"/>
              </a:lnSpc>
              <a:buFont typeface="Symbol" panose="05050102010706020507" pitchFamily="18" charset="2"/>
              <a:buChar char=""/>
            </a:pPr>
            <a:r>
              <a:rPr lang="en-GB" sz="1600" dirty="0">
                <a:latin typeface="Calibri" panose="020F0502020204030204" pitchFamily="34" charset="0"/>
                <a:ea typeface="Calibri" panose="020F0502020204030204" pitchFamily="34" charset="0"/>
                <a:cs typeface="Times New Roman" panose="02020603050405020304" pitchFamily="18" charset="0"/>
              </a:rPr>
              <a:t>A</a:t>
            </a:r>
            <a:r>
              <a:rPr lang="en-GB" sz="1600" dirty="0">
                <a:effectLst/>
                <a:latin typeface="Calibri" panose="020F0502020204030204" pitchFamily="34" charset="0"/>
                <a:ea typeface="Calibri" panose="020F0502020204030204" pitchFamily="34" charset="0"/>
                <a:cs typeface="Times New Roman" panose="02020603050405020304" pitchFamily="18" charset="0"/>
              </a:rPr>
              <a:t>ctivate five ‘red’ wards (identified </a:t>
            </a:r>
            <a:r>
              <a:rPr lang="en-GB" sz="1600" dirty="0">
                <a:latin typeface="Calibri" panose="020F0502020204030204" pitchFamily="34" charset="0"/>
                <a:ea typeface="Calibri" panose="020F0502020204030204" pitchFamily="34" charset="0"/>
                <a:cs typeface="Times New Roman" panose="02020603050405020304" pitchFamily="18" charset="0"/>
              </a:rPr>
              <a:t>through</a:t>
            </a:r>
            <a:r>
              <a:rPr lang="en-GB" sz="1600" dirty="0">
                <a:effectLst/>
                <a:latin typeface="Calibri" panose="020F0502020204030204" pitchFamily="34" charset="0"/>
                <a:ea typeface="Calibri" panose="020F0502020204030204" pitchFamily="34" charset="0"/>
                <a:cs typeface="Times New Roman" panose="02020603050405020304" pitchFamily="18" charset="0"/>
              </a:rPr>
              <a:t> the environmental </a:t>
            </a:r>
            <a:r>
              <a:rPr lang="en-GB" sz="1600" dirty="0">
                <a:latin typeface="Calibri" panose="020F0502020204030204" pitchFamily="34" charset="0"/>
                <a:ea typeface="Calibri" panose="020F0502020204030204" pitchFamily="34" charset="0"/>
                <a:cs typeface="Times New Roman" panose="02020603050405020304" pitchFamily="18" charset="0"/>
              </a:rPr>
              <a:t>j</a:t>
            </a:r>
            <a:r>
              <a:rPr lang="en-GB" sz="1600" dirty="0">
                <a:effectLst/>
                <a:latin typeface="Calibri" panose="020F0502020204030204" pitchFamily="34" charset="0"/>
                <a:ea typeface="Calibri" panose="020F0502020204030204" pitchFamily="34" charset="0"/>
                <a:cs typeface="Times New Roman" panose="02020603050405020304" pitchFamily="18" charset="0"/>
              </a:rPr>
              <a:t>ustice map) using the </a:t>
            </a:r>
            <a:r>
              <a:rPr lang="en-GB" sz="1600" b="1" dirty="0">
                <a:effectLst/>
                <a:latin typeface="Calibri" panose="020F0502020204030204" pitchFamily="34" charset="0"/>
                <a:ea typeface="Calibri" panose="020F0502020204030204" pitchFamily="34" charset="0"/>
                <a:cs typeface="Times New Roman" panose="02020603050405020304" pitchFamily="18" charset="0"/>
              </a:rPr>
              <a:t>“Birmingham Future Park Standard” </a:t>
            </a:r>
            <a:r>
              <a:rPr lang="en-GB" sz="1600" dirty="0">
                <a:effectLst/>
                <a:latin typeface="Calibri" panose="020F0502020204030204" pitchFamily="34" charset="0"/>
                <a:ea typeface="Calibri" panose="020F0502020204030204" pitchFamily="34" charset="0"/>
                <a:cs typeface="Times New Roman" panose="02020603050405020304" pitchFamily="18" charset="0"/>
              </a:rPr>
              <a:t>method to manage assets and deliver services.</a:t>
            </a:r>
          </a:p>
          <a:p>
            <a:pPr marL="342900" lvl="0" indent="-342900">
              <a:lnSpc>
                <a:spcPct val="107000"/>
              </a:lnSpc>
              <a:buFont typeface="Symbol" panose="05050102010706020507" pitchFamily="18" charset="2"/>
              <a:buChar char=""/>
            </a:pPr>
            <a:r>
              <a:rPr lang="en-GB" sz="1600" dirty="0">
                <a:latin typeface="Calibri" panose="020F0502020204030204" pitchFamily="34" charset="0"/>
                <a:ea typeface="Calibri" panose="020F0502020204030204" pitchFamily="34" charset="0"/>
                <a:cs typeface="Times New Roman" panose="02020603050405020304" pitchFamily="18" charset="0"/>
              </a:rPr>
              <a:t>Develop</a:t>
            </a:r>
            <a:r>
              <a:rPr lang="en-GB" sz="1600" dirty="0">
                <a:effectLst/>
                <a:latin typeface="Calibri" panose="020F0502020204030204" pitchFamily="34" charset="0"/>
                <a:ea typeface="Calibri" panose="020F0502020204030204" pitchFamily="34" charset="0"/>
                <a:cs typeface="Times New Roman" panose="02020603050405020304" pitchFamily="18" charset="0"/>
              </a:rPr>
              <a:t> a </a:t>
            </a:r>
            <a:r>
              <a:rPr lang="en-GB" sz="1600" b="1" dirty="0">
                <a:effectLst/>
                <a:latin typeface="Calibri" panose="020F0502020204030204" pitchFamily="34" charset="0"/>
                <a:ea typeface="Calibri" panose="020F0502020204030204" pitchFamily="34" charset="0"/>
                <a:cs typeface="Times New Roman" panose="02020603050405020304" pitchFamily="18" charset="0"/>
              </a:rPr>
              <a:t>Green Champions model </a:t>
            </a:r>
            <a:r>
              <a:rPr lang="en-GB" sz="1600" dirty="0">
                <a:latin typeface="Calibri" panose="020F0502020204030204" pitchFamily="34" charset="0"/>
                <a:ea typeface="Calibri" panose="020F0502020204030204" pitchFamily="34" charset="0"/>
                <a:cs typeface="Times New Roman" panose="02020603050405020304" pitchFamily="18" charset="0"/>
              </a:rPr>
              <a:t>for</a:t>
            </a:r>
            <a:r>
              <a:rPr lang="en-GB" sz="1600" dirty="0">
                <a:effectLst/>
                <a:latin typeface="Calibri" panose="020F0502020204030204" pitchFamily="34" charset="0"/>
                <a:ea typeface="Calibri" panose="020F0502020204030204" pitchFamily="34" charset="0"/>
                <a:cs typeface="Times New Roman" panose="02020603050405020304" pitchFamily="18" charset="0"/>
              </a:rPr>
              <a:t> eco volunteers.</a:t>
            </a:r>
          </a:p>
          <a:p>
            <a:pPr marL="342900" lvl="0" indent="-342900">
              <a:lnSpc>
                <a:spcPct val="107000"/>
              </a:lnSpc>
              <a:buFont typeface="Symbol" panose="05050102010706020507" pitchFamily="18" charset="2"/>
              <a:buChar char=""/>
            </a:pPr>
            <a:r>
              <a:rPr lang="en-GB" sz="1600" dirty="0">
                <a:latin typeface="Calibri" panose="020F0502020204030204" pitchFamily="34" charset="0"/>
                <a:ea typeface="Calibri" panose="020F0502020204030204" pitchFamily="34" charset="0"/>
                <a:cs typeface="Times New Roman" panose="02020603050405020304" pitchFamily="18" charset="0"/>
              </a:rPr>
              <a:t>Identifying</a:t>
            </a:r>
            <a:r>
              <a:rPr lang="en-GB" sz="1600" dirty="0">
                <a:effectLst/>
                <a:latin typeface="Calibri" panose="020F0502020204030204" pitchFamily="34" charset="0"/>
                <a:ea typeface="Calibri" panose="020F0502020204030204" pitchFamily="34" charset="0"/>
                <a:cs typeface="Times New Roman" panose="02020603050405020304" pitchFamily="18" charset="0"/>
              </a:rPr>
              <a:t> and testing a programme of </a:t>
            </a:r>
            <a:r>
              <a:rPr lang="en-GB" sz="1600" b="1" dirty="0">
                <a:effectLst/>
                <a:latin typeface="Calibri" panose="020F0502020204030204" pitchFamily="34" charset="0"/>
                <a:ea typeface="Calibri" panose="020F0502020204030204" pitchFamily="34" charset="0"/>
                <a:cs typeface="Times New Roman" panose="02020603050405020304" pitchFamily="18" charset="0"/>
              </a:rPr>
              <a:t>nature-based health interventions </a:t>
            </a:r>
            <a:r>
              <a:rPr lang="en-GB" sz="1600" dirty="0">
                <a:effectLst/>
                <a:latin typeface="Calibri" panose="020F0502020204030204" pitchFamily="34" charset="0"/>
                <a:ea typeface="Calibri" panose="020F0502020204030204" pitchFamily="34" charset="0"/>
                <a:cs typeface="Times New Roman" panose="02020603050405020304" pitchFamily="18" charset="0"/>
              </a:rPr>
              <a:t>and growing a range of online information and opportunities to involve new audiences.</a:t>
            </a:r>
          </a:p>
          <a:p>
            <a:pPr marL="342900" lvl="0" indent="-342900">
              <a:lnSpc>
                <a:spcPct val="107000"/>
              </a:lnSpc>
              <a:buFont typeface="Symbol" panose="05050102010706020507" pitchFamily="18" charset="2"/>
              <a:buChar char=""/>
            </a:pPr>
            <a:r>
              <a:rPr lang="en-GB" sz="1600" dirty="0">
                <a:latin typeface="Calibri" panose="020F0502020204030204" pitchFamily="34" charset="0"/>
                <a:ea typeface="Calibri" panose="020F0502020204030204" pitchFamily="34" charset="0"/>
                <a:cs typeface="Times New Roman" panose="02020603050405020304" pitchFamily="18" charset="0"/>
              </a:rPr>
              <a:t>Trialling</a:t>
            </a:r>
            <a:r>
              <a:rPr lang="en-GB" sz="1600" dirty="0">
                <a:effectLst/>
                <a:latin typeface="Calibri" panose="020F0502020204030204" pitchFamily="34" charset="0"/>
                <a:ea typeface="Calibri" panose="020F0502020204030204" pitchFamily="34" charset="0"/>
                <a:cs typeface="Times New Roman" panose="02020603050405020304" pitchFamily="18" charset="0"/>
              </a:rPr>
              <a:t> a </a:t>
            </a:r>
            <a:r>
              <a:rPr lang="en-GB" sz="1600" b="1" dirty="0">
                <a:effectLst/>
                <a:latin typeface="Calibri" panose="020F0502020204030204" pitchFamily="34" charset="0"/>
                <a:ea typeface="Calibri" panose="020F0502020204030204" pitchFamily="34" charset="0"/>
                <a:cs typeface="Times New Roman" panose="02020603050405020304" pitchFamily="18" charset="0"/>
              </a:rPr>
              <a:t>Social Impact Assessment</a:t>
            </a:r>
            <a:r>
              <a:rPr lang="en-GB" sz="1600" dirty="0">
                <a:effectLst/>
                <a:latin typeface="Calibri" panose="020F0502020204030204" pitchFamily="34" charset="0"/>
                <a:ea typeface="Calibri" panose="020F0502020204030204" pitchFamily="34" charset="0"/>
                <a:cs typeface="Times New Roman" panose="02020603050405020304" pitchFamily="18" charset="0"/>
              </a:rPr>
              <a:t> app to monitor and report on this work. </a:t>
            </a:r>
          </a:p>
          <a:p>
            <a:pPr marL="342900" lvl="0" indent="-342900">
              <a:lnSpc>
                <a:spcPct val="107000"/>
              </a:lnSpc>
              <a:spcAft>
                <a:spcPts val="1000"/>
              </a:spcAft>
              <a:buFont typeface="Symbol" panose="05050102010706020507" pitchFamily="18" charset="2"/>
              <a:buChar char=""/>
            </a:pPr>
            <a:r>
              <a:rPr lang="en-GB" sz="1600" dirty="0">
                <a:latin typeface="Calibri" panose="020F0502020204030204" pitchFamily="34" charset="0"/>
                <a:ea typeface="Calibri" panose="020F0502020204030204" pitchFamily="34" charset="0"/>
                <a:cs typeface="Times New Roman" panose="02020603050405020304" pitchFamily="18" charset="0"/>
              </a:rPr>
              <a:t>I</a:t>
            </a:r>
            <a:r>
              <a:rPr lang="en-GB" sz="1600" dirty="0">
                <a:effectLst/>
                <a:latin typeface="Calibri" panose="020F0502020204030204" pitchFamily="34" charset="0"/>
                <a:ea typeface="Calibri" panose="020F0502020204030204" pitchFamily="34" charset="0"/>
                <a:cs typeface="Times New Roman" panose="02020603050405020304" pitchFamily="18" charset="0"/>
              </a:rPr>
              <a:t>dentifying key </a:t>
            </a:r>
            <a:r>
              <a:rPr lang="en-GB" sz="1600" b="1" dirty="0">
                <a:effectLst/>
                <a:latin typeface="Calibri" panose="020F0502020204030204" pitchFamily="34" charset="0"/>
                <a:ea typeface="Calibri" panose="020F0502020204030204" pitchFamily="34" charset="0"/>
                <a:cs typeface="Times New Roman" panose="02020603050405020304" pitchFamily="18" charset="0"/>
              </a:rPr>
              <a:t>sources of parks related income</a:t>
            </a:r>
            <a:r>
              <a:rPr lang="en-GB" sz="1600" b="1" dirty="0">
                <a:latin typeface="Calibri" panose="020F0502020204030204" pitchFamily="34" charset="0"/>
                <a:ea typeface="Calibri" panose="020F0502020204030204" pitchFamily="34" charset="0"/>
                <a:cs typeface="Times New Roman" panose="02020603050405020304" pitchFamily="18" charset="0"/>
              </a:rPr>
              <a:t> </a:t>
            </a:r>
            <a:r>
              <a:rPr lang="en-GB" sz="1600" dirty="0">
                <a:latin typeface="Calibri" panose="020F0502020204030204" pitchFamily="34" charset="0"/>
                <a:ea typeface="Calibri" panose="020F0502020204030204" pitchFamily="34" charset="0"/>
                <a:cs typeface="Times New Roman" panose="02020603050405020304" pitchFamily="18" charset="0"/>
              </a:rPr>
              <a:t>to fund this work in the future.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D1AF3BFF-5107-5CC4-833D-908813FFA73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150495" y="99531"/>
            <a:ext cx="1838714" cy="6402073"/>
          </a:xfrm>
          <a:prstGeom prst="rect">
            <a:avLst/>
          </a:prstGeom>
        </p:spPr>
      </p:pic>
    </p:spTree>
    <p:extLst>
      <p:ext uri="{BB962C8B-B14F-4D97-AF65-F5344CB8AC3E}">
        <p14:creationId xmlns:p14="http://schemas.microsoft.com/office/powerpoint/2010/main" val="1137164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2C9E337-43C2-47DF-BB9C-34A34AD79C5E}"/>
              </a:ext>
            </a:extLst>
          </p:cNvPr>
          <p:cNvSpPr>
            <a:spLocks noGrp="1"/>
          </p:cNvSpPr>
          <p:nvPr>
            <p:ph type="ctrTitle"/>
          </p:nvPr>
        </p:nvSpPr>
        <p:spPr>
          <a:xfrm>
            <a:off x="431374" y="429370"/>
            <a:ext cx="9981537" cy="717893"/>
          </a:xfrm>
          <a:solidFill>
            <a:schemeClr val="accent6">
              <a:lumMod val="40000"/>
              <a:lumOff val="60000"/>
            </a:schemeClr>
          </a:solidFill>
        </p:spPr>
        <p:txBody>
          <a:bodyPr>
            <a:normAutofit/>
          </a:bodyPr>
          <a:lstStyle/>
          <a:p>
            <a:pPr algn="l"/>
            <a:r>
              <a:rPr lang="en-GB" sz="4000" dirty="0"/>
              <a:t>Master Planning - New parks and green spaces</a:t>
            </a:r>
          </a:p>
        </p:txBody>
      </p:sp>
      <p:sp>
        <p:nvSpPr>
          <p:cNvPr id="7" name="TextBox 6">
            <a:extLst>
              <a:ext uri="{FF2B5EF4-FFF2-40B4-BE49-F238E27FC236}">
                <a16:creationId xmlns:a16="http://schemas.microsoft.com/office/drawing/2014/main" id="{931B6FA4-7295-663F-0451-9AFEC1AFBE4E}"/>
              </a:ext>
            </a:extLst>
          </p:cNvPr>
          <p:cNvSpPr txBox="1"/>
          <p:nvPr/>
        </p:nvSpPr>
        <p:spPr>
          <a:xfrm>
            <a:off x="431374" y="1973652"/>
            <a:ext cx="7607396" cy="3467424"/>
          </a:xfrm>
          <a:prstGeom prst="rect">
            <a:avLst/>
          </a:prstGeom>
          <a:noFill/>
        </p:spPr>
        <p:txBody>
          <a:bodyPr wrap="square">
            <a:spAutoFit/>
          </a:bodyPr>
          <a:lstStyle/>
          <a:p>
            <a:pPr>
              <a:lnSpc>
                <a:spcPct val="107000"/>
              </a:lnSpc>
              <a:spcAft>
                <a:spcPts val="1000"/>
              </a:spcAf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Produce a pipeline of projects for the East Birmingham Inclusive Growth geography</a:t>
            </a:r>
            <a:r>
              <a:rPr lang="en-GB" b="1" dirty="0">
                <a:latin typeface="Calibri" panose="020F0502020204030204" pitchFamily="34" charset="0"/>
                <a:ea typeface="Calibri" panose="020F0502020204030204" pitchFamily="34" charset="0"/>
                <a:cs typeface="Times New Roman" panose="02020603050405020304" pitchFamily="18" charset="0"/>
              </a:rPr>
              <a:t> by:</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GB" dirty="0">
                <a:latin typeface="Calibri" panose="020F0502020204030204" pitchFamily="34" charset="0"/>
                <a:cs typeface="Times New Roman" panose="02020603050405020304" pitchFamily="18" charset="0"/>
              </a:rPr>
              <a:t>Developing a green infrastructure (GI) master plan that will: </a:t>
            </a:r>
          </a:p>
          <a:p>
            <a:pPr lvl="0">
              <a:lnSpc>
                <a:spcPct val="107000"/>
              </a:lnSpc>
            </a:pPr>
            <a:endParaRPr lang="en-GB" dirty="0">
              <a:latin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dirty="0">
                <a:latin typeface="Calibri" panose="020F0502020204030204" pitchFamily="34" charset="0"/>
                <a:cs typeface="Times New Roman" panose="02020603050405020304" pitchFamily="18" charset="0"/>
              </a:rPr>
              <a:t>Identify improvement options for all existing green space, starting with East Birmingham.</a:t>
            </a:r>
          </a:p>
          <a:p>
            <a:pPr marL="342900" indent="-342900">
              <a:lnSpc>
                <a:spcPct val="107000"/>
              </a:lnSpc>
              <a:buFont typeface="Symbol" panose="05050102010706020507" pitchFamily="18" charset="2"/>
              <a:buChar char=""/>
            </a:pPr>
            <a:r>
              <a:rPr lang="en-GB" dirty="0">
                <a:latin typeface="Calibri" panose="020F0502020204030204" pitchFamily="34" charset="0"/>
                <a:cs typeface="Times New Roman" panose="02020603050405020304" pitchFamily="18" charset="0"/>
              </a:rPr>
              <a:t>Identify all future opportunity sites &amp; linkages across East Birmingham. </a:t>
            </a:r>
          </a:p>
          <a:p>
            <a:pPr marL="342900" indent="-342900">
              <a:lnSpc>
                <a:spcPct val="107000"/>
              </a:lnSpc>
              <a:buFont typeface="Symbol" panose="05050102010706020507" pitchFamily="18" charset="2"/>
              <a:buChar char=""/>
            </a:pPr>
            <a:r>
              <a:rPr lang="en-GB" dirty="0">
                <a:latin typeface="Calibri" panose="020F0502020204030204" pitchFamily="34" charset="0"/>
                <a:cs typeface="Times New Roman" panose="02020603050405020304" pitchFamily="18" charset="0"/>
              </a:rPr>
              <a:t>Develop costed investment proposals for nominated sites, across a range of typologies, with recommended financial resources. </a:t>
            </a:r>
            <a:endParaRPr lang="en-GB" b="1" dirty="0">
              <a:latin typeface="Calibri" panose="020F0502020204030204" pitchFamily="34" charset="0"/>
              <a:cs typeface="Times New Roman" panose="02020603050405020304" pitchFamily="18" charset="0"/>
            </a:endParaRPr>
          </a:p>
          <a:p>
            <a:pPr marL="342900" lvl="0" indent="-342900">
              <a:lnSpc>
                <a:spcPct val="107000"/>
              </a:lnSpc>
              <a:spcAft>
                <a:spcPts val="1000"/>
              </a:spcAft>
              <a:buFont typeface="Symbol" panose="05050102010706020507" pitchFamily="18" charset="2"/>
              <a:buChar char=""/>
            </a:pPr>
            <a:r>
              <a:rPr lang="en-GB" dirty="0">
                <a:latin typeface="Calibri" panose="020F0502020204030204" pitchFamily="34" charset="0"/>
                <a:cs typeface="Times New Roman" panose="02020603050405020304" pitchFamily="18" charset="0"/>
              </a:rPr>
              <a:t>Inform the City’s local development plan, wider GI master planning and sustainable investment strategies.</a:t>
            </a:r>
          </a:p>
        </p:txBody>
      </p:sp>
      <p:pic>
        <p:nvPicPr>
          <p:cNvPr id="4" name="Picture 3" descr="Woman jogging">
            <a:extLst>
              <a:ext uri="{FF2B5EF4-FFF2-40B4-BE49-F238E27FC236}">
                <a16:creationId xmlns:a16="http://schemas.microsoft.com/office/drawing/2014/main" id="{78E4E415-836D-9C8F-4B3E-5C157F62EC8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450942" y="2186705"/>
            <a:ext cx="3516198" cy="3307499"/>
          </a:xfrm>
          <a:prstGeom prst="rect">
            <a:avLst/>
          </a:prstGeom>
        </p:spPr>
      </p:pic>
    </p:spTree>
    <p:extLst>
      <p:ext uri="{BB962C8B-B14F-4D97-AF65-F5344CB8AC3E}">
        <p14:creationId xmlns:p14="http://schemas.microsoft.com/office/powerpoint/2010/main" val="230372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2C9E337-43C2-47DF-BB9C-34A34AD79C5E}"/>
              </a:ext>
            </a:extLst>
          </p:cNvPr>
          <p:cNvSpPr>
            <a:spLocks noGrp="1"/>
          </p:cNvSpPr>
          <p:nvPr>
            <p:ph type="ctrTitle"/>
          </p:nvPr>
        </p:nvSpPr>
        <p:spPr>
          <a:xfrm>
            <a:off x="431374" y="268104"/>
            <a:ext cx="9981537" cy="717893"/>
          </a:xfrm>
          <a:solidFill>
            <a:schemeClr val="accent6">
              <a:lumMod val="40000"/>
              <a:lumOff val="60000"/>
            </a:schemeClr>
          </a:solidFill>
        </p:spPr>
        <p:txBody>
          <a:bodyPr>
            <a:normAutofit/>
          </a:bodyPr>
          <a:lstStyle/>
          <a:p>
            <a:pPr algn="l"/>
            <a:r>
              <a:rPr lang="en-GB" sz="4000" dirty="0"/>
              <a:t>Nature Recovery Network</a:t>
            </a:r>
          </a:p>
        </p:txBody>
      </p:sp>
      <p:sp>
        <p:nvSpPr>
          <p:cNvPr id="7" name="TextBox 6">
            <a:extLst>
              <a:ext uri="{FF2B5EF4-FFF2-40B4-BE49-F238E27FC236}">
                <a16:creationId xmlns:a16="http://schemas.microsoft.com/office/drawing/2014/main" id="{931B6FA4-7295-663F-0451-9AFEC1AFBE4E}"/>
              </a:ext>
            </a:extLst>
          </p:cNvPr>
          <p:cNvSpPr txBox="1"/>
          <p:nvPr/>
        </p:nvSpPr>
        <p:spPr>
          <a:xfrm>
            <a:off x="431374" y="1187776"/>
            <a:ext cx="7607396" cy="5402120"/>
          </a:xfrm>
          <a:prstGeom prst="rect">
            <a:avLst/>
          </a:prstGeom>
          <a:noFill/>
        </p:spPr>
        <p:txBody>
          <a:bodyPr wrap="square">
            <a:spAutoFit/>
          </a:bodyPr>
          <a:lstStyle/>
          <a:p>
            <a:pPr algn="l"/>
            <a:r>
              <a:rPr lang="en-GB" sz="1400" b="0" i="0" dirty="0">
                <a:solidFill>
                  <a:srgbClr val="231F20"/>
                </a:solidFill>
                <a:effectLst/>
                <a:highlight>
                  <a:srgbClr val="FCFCFC"/>
                </a:highlight>
                <a:latin typeface="Noto Sans Display"/>
              </a:rPr>
              <a:t>The requirement for Local Nature Recovery Strategies (LNRS) across the whole of England were set out in the Environment Act 2021. The LNRS Regs came into force on 13th April 2023 with the WMCA being appointed as Responsible Authority for delivering the stratergy for the West Midlands region in June 2023.    </a:t>
            </a:r>
          </a:p>
          <a:p>
            <a:pPr algn="l"/>
            <a:endParaRPr lang="en-GB" sz="1400" b="1" i="0" dirty="0">
              <a:solidFill>
                <a:srgbClr val="231F20"/>
              </a:solidFill>
              <a:effectLst/>
              <a:highlight>
                <a:srgbClr val="FCFCFC"/>
              </a:highlight>
              <a:latin typeface="DM Sans" pitchFamily="2" charset="0"/>
            </a:endParaRPr>
          </a:p>
          <a:p>
            <a:pPr algn="l"/>
            <a:r>
              <a:rPr lang="en-GB" sz="1400" b="1" i="0" dirty="0">
                <a:solidFill>
                  <a:srgbClr val="231F20"/>
                </a:solidFill>
                <a:effectLst/>
                <a:highlight>
                  <a:srgbClr val="FCFCFC"/>
                </a:highlight>
                <a:latin typeface="DM Sans" pitchFamily="2" charset="0"/>
              </a:rPr>
              <a:t>What is the LNRS?</a:t>
            </a:r>
          </a:p>
          <a:p>
            <a:pPr algn="l"/>
            <a:endParaRPr lang="en-GB" sz="1400" b="1" i="0" dirty="0">
              <a:solidFill>
                <a:srgbClr val="231F20"/>
              </a:solidFill>
              <a:effectLst/>
              <a:highlight>
                <a:srgbClr val="FCFCFC"/>
              </a:highlight>
              <a:latin typeface="DM Sans" pitchFamily="2" charset="0"/>
            </a:endParaRPr>
          </a:p>
          <a:p>
            <a:pPr algn="l"/>
            <a:r>
              <a:rPr lang="en-GB" sz="1400" b="0" i="0" dirty="0">
                <a:solidFill>
                  <a:srgbClr val="231F20"/>
                </a:solidFill>
                <a:effectLst/>
                <a:highlight>
                  <a:srgbClr val="FCFCFC"/>
                </a:highlight>
                <a:latin typeface="Noto Sans Display"/>
              </a:rPr>
              <a:t>Local nature recovery strategies are a system of spatial strategies for nature and environmental improvement required by law under the Act.  </a:t>
            </a:r>
          </a:p>
          <a:p>
            <a:pPr algn="l"/>
            <a:r>
              <a:rPr lang="en-GB" sz="1400" b="0" i="0" dirty="0">
                <a:solidFill>
                  <a:srgbClr val="231F20"/>
                </a:solidFill>
                <a:effectLst/>
                <a:highlight>
                  <a:srgbClr val="FCFCFC"/>
                </a:highlight>
                <a:latin typeface="Noto Sans Display"/>
              </a:rPr>
              <a:t>Each strategy must:</a:t>
            </a:r>
          </a:p>
          <a:p>
            <a:pPr algn="l">
              <a:buFont typeface="Arial" panose="020B0604020202020204" pitchFamily="34" charset="0"/>
              <a:buChar char="•"/>
            </a:pPr>
            <a:r>
              <a:rPr lang="en-GB" sz="1400" b="0" i="0" dirty="0">
                <a:solidFill>
                  <a:srgbClr val="231F20"/>
                </a:solidFill>
                <a:effectLst/>
                <a:highlight>
                  <a:srgbClr val="FCFCFC"/>
                </a:highlight>
                <a:latin typeface="Noto Sans Display"/>
              </a:rPr>
              <a:t>agree priorities for nature’s recovery;</a:t>
            </a:r>
          </a:p>
          <a:p>
            <a:pPr algn="l">
              <a:buFont typeface="Arial" panose="020B0604020202020204" pitchFamily="34" charset="0"/>
              <a:buChar char="•"/>
            </a:pPr>
            <a:r>
              <a:rPr lang="en-GB" sz="1400" b="0" i="0" dirty="0">
                <a:solidFill>
                  <a:srgbClr val="231F20"/>
                </a:solidFill>
                <a:effectLst/>
                <a:highlight>
                  <a:srgbClr val="FCFCFC"/>
                </a:highlight>
                <a:latin typeface="Noto Sans Display"/>
              </a:rPr>
              <a:t>map the most valuable existing areas for nature; and</a:t>
            </a:r>
          </a:p>
          <a:p>
            <a:pPr algn="l">
              <a:buFont typeface="Arial" panose="020B0604020202020204" pitchFamily="34" charset="0"/>
              <a:buChar char="•"/>
            </a:pPr>
            <a:r>
              <a:rPr lang="en-GB" sz="1400" b="0" i="0" dirty="0">
                <a:solidFill>
                  <a:srgbClr val="231F20"/>
                </a:solidFill>
                <a:effectLst/>
                <a:highlight>
                  <a:srgbClr val="FCFCFC"/>
                </a:highlight>
                <a:latin typeface="Noto Sans Display"/>
              </a:rPr>
              <a:t>map specific proposals for creating or improving habitat for nature and wider environmental goals (adopting Nature Based Solutions).</a:t>
            </a:r>
          </a:p>
          <a:p>
            <a:pPr algn="l"/>
            <a:endParaRPr lang="en-GB" sz="1400" b="0" i="0" dirty="0">
              <a:solidFill>
                <a:srgbClr val="231F20"/>
              </a:solidFill>
              <a:effectLst/>
              <a:highlight>
                <a:srgbClr val="FCFCFC"/>
              </a:highlight>
              <a:latin typeface="Noto Sans Display"/>
            </a:endParaRPr>
          </a:p>
          <a:p>
            <a:pPr algn="l"/>
            <a:r>
              <a:rPr lang="en-GB" sz="1400" b="0" i="0" dirty="0">
                <a:solidFill>
                  <a:srgbClr val="231F20"/>
                </a:solidFill>
                <a:effectLst/>
                <a:highlight>
                  <a:srgbClr val="FCFCFC"/>
                </a:highlight>
                <a:latin typeface="Noto Sans Display"/>
              </a:rPr>
              <a:t>Together, the strategies will cover the whole of England with no gaps and no overlaps. </a:t>
            </a:r>
          </a:p>
          <a:p>
            <a:pPr algn="l"/>
            <a:r>
              <a:rPr lang="en-GB" sz="1400" b="0" i="0" dirty="0">
                <a:solidFill>
                  <a:srgbClr val="231F20"/>
                </a:solidFill>
                <a:effectLst/>
                <a:highlight>
                  <a:srgbClr val="FCFCFC"/>
                </a:highlight>
                <a:latin typeface="Noto Sans Display"/>
              </a:rPr>
              <a:t>The main purpose of the strategies is to identify locations to create or improve habitat most likely to provide the greatest benefit for nature and the wider environment.</a:t>
            </a:r>
          </a:p>
          <a:p>
            <a:pPr>
              <a:lnSpc>
                <a:spcPct val="107000"/>
              </a:lnSpc>
              <a:spcAft>
                <a:spcPts val="1000"/>
              </a:spcAft>
            </a:pPr>
            <a:endParaRPr lang="en-GB" sz="1600" dirty="0">
              <a:latin typeface="Calibri" panose="020F0502020204030204" pitchFamily="34" charset="0"/>
              <a:cs typeface="Times New Roman" panose="02020603050405020304" pitchFamily="18" charset="0"/>
            </a:endParaRPr>
          </a:p>
          <a:p>
            <a:pPr>
              <a:lnSpc>
                <a:spcPct val="107000"/>
              </a:lnSpc>
              <a:spcAft>
                <a:spcPts val="1000"/>
              </a:spcAft>
            </a:pPr>
            <a:r>
              <a:rPr lang="en-GB" sz="1400" b="1" dirty="0"/>
              <a:t>Urban Nature Development Project</a:t>
            </a:r>
          </a:p>
          <a:p>
            <a:pPr>
              <a:lnSpc>
                <a:spcPct val="107000"/>
              </a:lnSpc>
              <a:spcAft>
                <a:spcPts val="1000"/>
              </a:spcAft>
            </a:pPr>
            <a:r>
              <a:rPr lang="en-GB" sz="1400" dirty="0"/>
              <a:t>Create a schedule of Birmingham City Council sites that could successfully benefit from future Biodiversity Net Gain credits and embedded maintenance payments through identification of BCC owned sites against the 25-year nature recovery vision map developed through FPA.</a:t>
            </a:r>
            <a:endParaRPr lang="en-GB" sz="1400" dirty="0">
              <a:latin typeface="Calibri" panose="020F0502020204030204" pitchFamily="34" charset="0"/>
              <a:cs typeface="Times New Roman" panose="02020603050405020304" pitchFamily="18" charset="0"/>
            </a:endParaRPr>
          </a:p>
        </p:txBody>
      </p:sp>
      <p:pic>
        <p:nvPicPr>
          <p:cNvPr id="3" name="Picture 2" descr="Spider web">
            <a:extLst>
              <a:ext uri="{FF2B5EF4-FFF2-40B4-BE49-F238E27FC236}">
                <a16:creationId xmlns:a16="http://schemas.microsoft.com/office/drawing/2014/main" id="{E27CE18C-7BBA-FBA7-4583-667EB1172D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47463" y="2589196"/>
            <a:ext cx="3687279" cy="2851880"/>
          </a:xfrm>
          <a:prstGeom prst="rect">
            <a:avLst/>
          </a:prstGeom>
        </p:spPr>
      </p:pic>
      <p:pic>
        <p:nvPicPr>
          <p:cNvPr id="6" name="Picture 5">
            <a:extLst>
              <a:ext uri="{FF2B5EF4-FFF2-40B4-BE49-F238E27FC236}">
                <a16:creationId xmlns:a16="http://schemas.microsoft.com/office/drawing/2014/main" id="{1352A6C5-CAE6-B460-D406-29B4ED3AC613}"/>
              </a:ext>
            </a:extLst>
          </p:cNvPr>
          <p:cNvPicPr>
            <a:picLocks noChangeAspect="1"/>
          </p:cNvPicPr>
          <p:nvPr/>
        </p:nvPicPr>
        <p:blipFill>
          <a:blip r:embed="rId4"/>
          <a:stretch>
            <a:fillRect/>
          </a:stretch>
        </p:blipFill>
        <p:spPr>
          <a:xfrm>
            <a:off x="8262047" y="1824450"/>
            <a:ext cx="1829055" cy="552527"/>
          </a:xfrm>
          <a:prstGeom prst="rect">
            <a:avLst/>
          </a:prstGeom>
        </p:spPr>
      </p:pic>
    </p:spTree>
    <p:extLst>
      <p:ext uri="{BB962C8B-B14F-4D97-AF65-F5344CB8AC3E}">
        <p14:creationId xmlns:p14="http://schemas.microsoft.com/office/powerpoint/2010/main" val="2813593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2C9E337-43C2-47DF-BB9C-34A34AD79C5E}"/>
              </a:ext>
            </a:extLst>
          </p:cNvPr>
          <p:cNvSpPr>
            <a:spLocks noGrp="1"/>
          </p:cNvSpPr>
          <p:nvPr>
            <p:ph type="ctrTitle"/>
          </p:nvPr>
        </p:nvSpPr>
        <p:spPr>
          <a:xfrm>
            <a:off x="307088" y="232875"/>
            <a:ext cx="9981537" cy="705379"/>
          </a:xfrm>
          <a:solidFill>
            <a:schemeClr val="accent6">
              <a:lumMod val="40000"/>
              <a:lumOff val="60000"/>
            </a:schemeClr>
          </a:solidFill>
        </p:spPr>
        <p:txBody>
          <a:bodyPr>
            <a:normAutofit fontScale="90000"/>
          </a:bodyPr>
          <a:lstStyle/>
          <a:p>
            <a:pPr algn="l"/>
            <a:r>
              <a:rPr lang="en-GB" sz="3600" dirty="0"/>
              <a:t>Growing Birmingham’s Urban Forest and Urban Foresters </a:t>
            </a:r>
          </a:p>
        </p:txBody>
      </p:sp>
      <p:sp>
        <p:nvSpPr>
          <p:cNvPr id="4" name="TextBox 3">
            <a:extLst>
              <a:ext uri="{FF2B5EF4-FFF2-40B4-BE49-F238E27FC236}">
                <a16:creationId xmlns:a16="http://schemas.microsoft.com/office/drawing/2014/main" id="{E146D694-19AC-228E-F7F1-A5988915B8A8}"/>
              </a:ext>
            </a:extLst>
          </p:cNvPr>
          <p:cNvSpPr txBox="1"/>
          <p:nvPr/>
        </p:nvSpPr>
        <p:spPr>
          <a:xfrm>
            <a:off x="307088" y="1378934"/>
            <a:ext cx="7144299" cy="4775218"/>
          </a:xfrm>
          <a:prstGeom prst="rect">
            <a:avLst/>
          </a:prstGeom>
          <a:noFill/>
        </p:spPr>
        <p:txBody>
          <a:bodyPr wrap="square">
            <a:spAutoFit/>
          </a:bodyPr>
          <a:lstStyle/>
          <a:p>
            <a:pPr>
              <a:lnSpc>
                <a:spcPct val="107000"/>
              </a:lnSpc>
              <a:spcAft>
                <a:spcPts val="10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Urban Forest Accelerator (UFA) project is a joint project between the National Trust, Birmingham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Treepeople</a:t>
            </a:r>
            <a:r>
              <a:rPr lang="en-GB" sz="1800" dirty="0">
                <a:effectLst/>
                <a:latin typeface="Calibri" panose="020F0502020204030204" pitchFamily="34" charset="0"/>
                <a:ea typeface="Calibri" panose="020F0502020204030204" pitchFamily="34" charset="0"/>
                <a:cs typeface="Times New Roman" panose="02020603050405020304" pitchFamily="18" charset="0"/>
              </a:rPr>
              <a:t> CIO and Birmingham City Council. It contributes to the vision of the England Trees Action Plan (ETAP) and will deliver against multiple objectives from </a:t>
            </a:r>
            <a:r>
              <a:rPr lang="en-GB" dirty="0">
                <a:latin typeface="Calibri" panose="020F0502020204030204" pitchFamily="34" charset="0"/>
                <a:ea typeface="Calibri" panose="020F0502020204030204" pitchFamily="34" charset="0"/>
                <a:cs typeface="Times New Roman" panose="02020603050405020304" pitchFamily="18" charset="0"/>
              </a:rPr>
              <a:t>it</a:t>
            </a:r>
            <a:r>
              <a:rPr lang="en-GB" sz="1800" dirty="0">
                <a:effectLst/>
                <a:latin typeface="Calibri" panose="020F0502020204030204" pitchFamily="34" charset="0"/>
                <a:ea typeface="Calibri" panose="020F0502020204030204" pitchFamily="34" charset="0"/>
                <a:cs typeface="Times New Roman" panose="02020603050405020304" pitchFamily="18" charset="0"/>
              </a:rPr>
              <a:t>.</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Calibri" panose="020F0502020204030204" pitchFamily="34" charset="0"/>
                <a:ea typeface="Calibri" panose="020F0502020204030204" pitchFamily="34" charset="0"/>
                <a:cs typeface="Times New Roman" panose="02020603050405020304" pitchFamily="18" charset="0"/>
              </a:rPr>
              <a:t>Its </a:t>
            </a:r>
            <a:r>
              <a:rPr lang="en-GB" dirty="0">
                <a:latin typeface="Calibri" panose="020F0502020204030204" pitchFamily="34" charset="0"/>
                <a:ea typeface="Calibri" panose="020F0502020204030204" pitchFamily="34" charset="0"/>
                <a:cs typeface="Times New Roman" panose="02020603050405020304" pitchFamily="18" charset="0"/>
              </a:rPr>
              <a:t>o</a:t>
            </a:r>
            <a:r>
              <a:rPr lang="en-GB" sz="1800" dirty="0">
                <a:effectLst/>
                <a:latin typeface="Calibri" panose="020F0502020204030204" pitchFamily="34" charset="0"/>
                <a:ea typeface="Calibri" panose="020F0502020204030204" pitchFamily="34" charset="0"/>
                <a:cs typeface="Times New Roman" panose="02020603050405020304" pitchFamily="18" charset="0"/>
              </a:rPr>
              <a:t>bjectives are:</a:t>
            </a:r>
          </a:p>
          <a:p>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Connecting people with trees and woodlands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Making </a:t>
            </a:r>
            <a:r>
              <a:rPr lang="en-GB" dirty="0">
                <a:latin typeface="Calibri" panose="020F0502020204030204" pitchFamily="34" charset="0"/>
                <a:ea typeface="Calibri" panose="020F0502020204030204" pitchFamily="34" charset="0"/>
                <a:cs typeface="Times New Roman" panose="02020603050405020304" pitchFamily="18" charset="0"/>
              </a:rPr>
              <a:t>t</a:t>
            </a:r>
            <a:r>
              <a:rPr lang="en-GB" sz="1800" dirty="0">
                <a:effectLst/>
                <a:latin typeface="Calibri" panose="020F0502020204030204" pitchFamily="34" charset="0"/>
                <a:ea typeface="Calibri" panose="020F0502020204030204" pitchFamily="34" charset="0"/>
                <a:cs typeface="Times New Roman" panose="02020603050405020304" pitchFamily="18" charset="0"/>
              </a:rPr>
              <a:t>rees and woodlands part of the green economy</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Protecting and improving our trees and woodlands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Expanding and connecting our trees and woodlands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10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1125"/>
              </a:spcBef>
              <a:spcAft>
                <a:spcPts val="1125"/>
              </a:spcAft>
            </a:pP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 a local authority we have stated a clear commitment to Net Zero and as part of that a commitment to future tree planting and protection. This will take those reoccurring resources of money, volunteers and communication alongside building skills for a future green workforce.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descr="Person wearing gloves and hat hugging a mossy tree">
            <a:extLst>
              <a:ext uri="{FF2B5EF4-FFF2-40B4-BE49-F238E27FC236}">
                <a16:creationId xmlns:a16="http://schemas.microsoft.com/office/drawing/2014/main" id="{B0195145-DE68-F1B7-CCCA-12F94C1A254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30424" y="2126072"/>
            <a:ext cx="4210148" cy="3544109"/>
          </a:xfrm>
          <a:prstGeom prst="rect">
            <a:avLst/>
          </a:prstGeom>
        </p:spPr>
      </p:pic>
    </p:spTree>
    <p:extLst>
      <p:ext uri="{BB962C8B-B14F-4D97-AF65-F5344CB8AC3E}">
        <p14:creationId xmlns:p14="http://schemas.microsoft.com/office/powerpoint/2010/main" val="1507783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4002940-ED1C-4296-A4E9-B7692550CA87}"/>
              </a:ext>
            </a:extLst>
          </p:cNvPr>
          <p:cNvSpPr txBox="1"/>
          <p:nvPr/>
        </p:nvSpPr>
        <p:spPr>
          <a:xfrm>
            <a:off x="353800" y="1126781"/>
            <a:ext cx="11151317" cy="830997"/>
          </a:xfrm>
          <a:prstGeom prst="rect">
            <a:avLst/>
          </a:prstGeom>
          <a:solidFill>
            <a:schemeClr val="bg1"/>
          </a:solidFill>
        </p:spPr>
        <p:txBody>
          <a:bodyPr wrap="square" rtlCol="0">
            <a:spAutoFit/>
          </a:bodyPr>
          <a:lstStyle/>
          <a:p>
            <a:r>
              <a:rPr lang="en-GB" sz="2400" dirty="0"/>
              <a:t>Bordesley and Highgate pilot project - managing parks and greenspaces differently following the City of Nature Plan – How much did that cost £150,000 +?</a:t>
            </a:r>
          </a:p>
        </p:txBody>
      </p:sp>
      <p:sp>
        <p:nvSpPr>
          <p:cNvPr id="9" name="Title 8">
            <a:extLst>
              <a:ext uri="{FF2B5EF4-FFF2-40B4-BE49-F238E27FC236}">
                <a16:creationId xmlns:a16="http://schemas.microsoft.com/office/drawing/2014/main" id="{E2C9E337-43C2-47DF-BB9C-34A34AD79C5E}"/>
              </a:ext>
            </a:extLst>
          </p:cNvPr>
          <p:cNvSpPr>
            <a:spLocks noGrp="1"/>
          </p:cNvSpPr>
          <p:nvPr>
            <p:ph type="ctrTitle"/>
          </p:nvPr>
        </p:nvSpPr>
        <p:spPr>
          <a:xfrm>
            <a:off x="307088" y="353329"/>
            <a:ext cx="11151317" cy="605357"/>
          </a:xfrm>
          <a:solidFill>
            <a:schemeClr val="accent6">
              <a:lumMod val="40000"/>
              <a:lumOff val="60000"/>
            </a:schemeClr>
          </a:solidFill>
        </p:spPr>
        <p:txBody>
          <a:bodyPr>
            <a:normAutofit fontScale="90000"/>
          </a:bodyPr>
          <a:lstStyle/>
          <a:p>
            <a:pPr algn="l"/>
            <a:r>
              <a:rPr lang="en-GB" sz="3600" dirty="0"/>
              <a:t>The City of Nature Alliance Ward Pilot – Improving 5 Existing Parks</a:t>
            </a:r>
          </a:p>
        </p:txBody>
      </p:sp>
      <p:pic>
        <p:nvPicPr>
          <p:cNvPr id="6" name="Picture 5">
            <a:extLst>
              <a:ext uri="{FF2B5EF4-FFF2-40B4-BE49-F238E27FC236}">
                <a16:creationId xmlns:a16="http://schemas.microsoft.com/office/drawing/2014/main" id="{F9E7FC22-C31F-0CC5-AB9D-2D45403A305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28746" y="2044690"/>
            <a:ext cx="5123653" cy="3686529"/>
          </a:xfrm>
          <a:prstGeom prst="rect">
            <a:avLst/>
          </a:prstGeom>
        </p:spPr>
      </p:pic>
      <p:pic>
        <p:nvPicPr>
          <p:cNvPr id="4" name="Picture 3">
            <a:extLst>
              <a:ext uri="{FF2B5EF4-FFF2-40B4-BE49-F238E27FC236}">
                <a16:creationId xmlns:a16="http://schemas.microsoft.com/office/drawing/2014/main" id="{B0629FC3-72D8-D0A0-C3E5-E1536D5C1A8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29459" y="1965294"/>
            <a:ext cx="5821177" cy="4522740"/>
          </a:xfrm>
          <a:prstGeom prst="rect">
            <a:avLst/>
          </a:prstGeom>
        </p:spPr>
      </p:pic>
      <p:pic>
        <p:nvPicPr>
          <p:cNvPr id="2" name="Picture 1">
            <a:extLst>
              <a:ext uri="{FF2B5EF4-FFF2-40B4-BE49-F238E27FC236}">
                <a16:creationId xmlns:a16="http://schemas.microsoft.com/office/drawing/2014/main" id="{A6E6D4AE-4321-3AA7-19EB-65898B2C087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3792" y="5658409"/>
            <a:ext cx="4373562" cy="1077290"/>
          </a:xfrm>
          <a:prstGeom prst="rect">
            <a:avLst/>
          </a:prstGeom>
        </p:spPr>
      </p:pic>
    </p:spTree>
    <p:extLst>
      <p:ext uri="{BB962C8B-B14F-4D97-AF65-F5344CB8AC3E}">
        <p14:creationId xmlns:p14="http://schemas.microsoft.com/office/powerpoint/2010/main" val="2938024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E4BFE873-B63B-3B87-F1A9-85F54F332EBB}"/>
              </a:ext>
            </a:extLst>
          </p:cNvPr>
          <p:cNvGraphicFramePr/>
          <p:nvPr>
            <p:extLst>
              <p:ext uri="{D42A27DB-BD31-4B8C-83A1-F6EECF244321}">
                <p14:modId xmlns:p14="http://schemas.microsoft.com/office/powerpoint/2010/main" val="4197949304"/>
              </p:ext>
            </p:extLst>
          </p:nvPr>
        </p:nvGraphicFramePr>
        <p:xfrm>
          <a:off x="5589766" y="1801983"/>
          <a:ext cx="5088834" cy="34766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a:extLst>
              <a:ext uri="{FF2B5EF4-FFF2-40B4-BE49-F238E27FC236}">
                <a16:creationId xmlns:a16="http://schemas.microsoft.com/office/drawing/2014/main" id="{13C71E1B-8502-B632-4D51-9257ED6A09AD}"/>
              </a:ext>
            </a:extLst>
          </p:cNvPr>
          <p:cNvGraphicFramePr/>
          <p:nvPr>
            <p:extLst>
              <p:ext uri="{D42A27DB-BD31-4B8C-83A1-F6EECF244321}">
                <p14:modId xmlns:p14="http://schemas.microsoft.com/office/powerpoint/2010/main" val="2019785906"/>
              </p:ext>
            </p:extLst>
          </p:nvPr>
        </p:nvGraphicFramePr>
        <p:xfrm>
          <a:off x="2234316" y="135173"/>
          <a:ext cx="11958761" cy="664729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0" name="TextBox 9">
            <a:extLst>
              <a:ext uri="{FF2B5EF4-FFF2-40B4-BE49-F238E27FC236}">
                <a16:creationId xmlns:a16="http://schemas.microsoft.com/office/drawing/2014/main" id="{C59B9118-6E6F-0EC9-4496-BA775E5563AD}"/>
              </a:ext>
            </a:extLst>
          </p:cNvPr>
          <p:cNvSpPr txBox="1"/>
          <p:nvPr/>
        </p:nvSpPr>
        <p:spPr>
          <a:xfrm>
            <a:off x="196276" y="1915266"/>
            <a:ext cx="4591180" cy="4708981"/>
          </a:xfrm>
          <a:prstGeom prst="rect">
            <a:avLst/>
          </a:prstGeom>
          <a:noFill/>
        </p:spPr>
        <p:txBody>
          <a:bodyPr wrap="square" rtlCol="0">
            <a:spAutoFit/>
          </a:bodyPr>
          <a:lstStyle/>
          <a:p>
            <a:r>
              <a:rPr lang="en-GB" sz="1200" dirty="0"/>
              <a:t>At the start of the FPA project there was already fantastic work being done in Birmingham by individuals, groups and organisations, but we wanted to bring all of those together with all BCC Departments to continue the collaborate of developing the plan into a collaboration to deliver the plan at ward level. We would look for gaps and make the most of the strengths by sharing knowledge and skills.</a:t>
            </a:r>
          </a:p>
          <a:p>
            <a:endParaRPr lang="en-GB" sz="1200" dirty="0"/>
          </a:p>
          <a:p>
            <a:r>
              <a:rPr lang="en-GB" sz="1200" dirty="0"/>
              <a:t>This collaboration is known as the: </a:t>
            </a:r>
            <a:r>
              <a:rPr lang="en-GB" dirty="0"/>
              <a:t>City of Nature Alliance </a:t>
            </a:r>
          </a:p>
          <a:p>
            <a:endParaRPr lang="en-GB" sz="1200" dirty="0"/>
          </a:p>
          <a:p>
            <a:r>
              <a:rPr lang="en-GB" sz="1200" dirty="0"/>
              <a:t>Core third sector members of the Alliance were:</a:t>
            </a:r>
          </a:p>
          <a:p>
            <a:endParaRPr lang="en-GB" sz="1200" dirty="0"/>
          </a:p>
          <a:p>
            <a:pPr marL="285750" indent="-285750">
              <a:buFont typeface="Arial" panose="020B0604020202020204" pitchFamily="34" charset="0"/>
              <a:buChar char="•"/>
            </a:pPr>
            <a:r>
              <a:rPr lang="en-GB" sz="1200" dirty="0"/>
              <a:t>Birmingham Open Spaces forum</a:t>
            </a:r>
          </a:p>
          <a:p>
            <a:pPr marL="285750" indent="-285750">
              <a:buFont typeface="Arial" panose="020B0604020202020204" pitchFamily="34" charset="0"/>
              <a:buChar char="•"/>
            </a:pPr>
            <a:r>
              <a:rPr lang="en-GB" sz="1200" dirty="0"/>
              <a:t>The Birmingham and Black Country Wildlife Trust</a:t>
            </a:r>
          </a:p>
          <a:p>
            <a:pPr marL="285750" indent="-285750">
              <a:buFont typeface="Arial" panose="020B0604020202020204" pitchFamily="34" charset="0"/>
              <a:buChar char="•"/>
            </a:pPr>
            <a:r>
              <a:rPr lang="en-GB" sz="1200" dirty="0"/>
              <a:t>The Active Wellbeing Society</a:t>
            </a:r>
          </a:p>
          <a:p>
            <a:pPr marL="285750" indent="-285750">
              <a:buFont typeface="Arial" panose="020B0604020202020204" pitchFamily="34" charset="0"/>
              <a:buChar char="•"/>
            </a:pPr>
            <a:r>
              <a:rPr lang="en-GB" sz="1200" dirty="0"/>
              <a:t>The Birmingham Children's Trust</a:t>
            </a:r>
          </a:p>
          <a:p>
            <a:endParaRPr lang="en-GB" sz="1200" dirty="0"/>
          </a:p>
          <a:p>
            <a:r>
              <a:rPr lang="en-GB" sz="1200" dirty="0"/>
              <a:t>Charities Birmingham Tree People (previously the BTFL project), Legacy WM and Patchwork Meadow and local entrepreneurs like Learning Journey and the Parakeet have joined these and the wider City of Nature Alliance that helps to shape the delivery of the City Nature Programme includes National organisations like the RSPB, The National Trust, Natural England, The Canals and Rivers Trust and it is growing all the time.</a:t>
            </a:r>
          </a:p>
          <a:p>
            <a:endParaRPr lang="en-GB" dirty="0"/>
          </a:p>
        </p:txBody>
      </p:sp>
      <p:pic>
        <p:nvPicPr>
          <p:cNvPr id="2" name="Picture 1" descr="A picture containing logo&#10;&#10;Description automatically generated">
            <a:extLst>
              <a:ext uri="{FF2B5EF4-FFF2-40B4-BE49-F238E27FC236}">
                <a16:creationId xmlns:a16="http://schemas.microsoft.com/office/drawing/2014/main" id="{68B38CA5-EEA7-17FE-D940-63614346DA55}"/>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bwMode="auto">
          <a:xfrm>
            <a:off x="399381" y="237506"/>
            <a:ext cx="3715419" cy="147009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02074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65CC72-5996-9044-78F2-4DA43113D17E}"/>
              </a:ext>
            </a:extLst>
          </p:cNvPr>
          <p:cNvSpPr txBox="1"/>
          <p:nvPr/>
        </p:nvSpPr>
        <p:spPr>
          <a:xfrm>
            <a:off x="393790" y="322841"/>
            <a:ext cx="8559645" cy="769441"/>
          </a:xfrm>
          <a:prstGeom prst="rect">
            <a:avLst/>
          </a:prstGeom>
          <a:solidFill>
            <a:schemeClr val="accent6">
              <a:lumMod val="40000"/>
              <a:lumOff val="60000"/>
            </a:schemeClr>
          </a:solidFill>
        </p:spPr>
        <p:txBody>
          <a:bodyPr wrap="square" rtlCol="0">
            <a:spAutoFit/>
          </a:bodyPr>
          <a:lstStyle/>
          <a:p>
            <a:r>
              <a:rPr lang="en-GB" sz="4400" b="1" dirty="0">
                <a:latin typeface="Calibri" panose="020F0502020204030204" pitchFamily="34" charset="0"/>
                <a:cs typeface="Calibri" panose="020F0502020204030204" pitchFamily="34" charset="0"/>
              </a:rPr>
              <a:t>Governance for a City of Nature</a:t>
            </a:r>
          </a:p>
        </p:txBody>
      </p:sp>
      <p:sp>
        <p:nvSpPr>
          <p:cNvPr id="6" name="TextBox 5">
            <a:extLst>
              <a:ext uri="{FF2B5EF4-FFF2-40B4-BE49-F238E27FC236}">
                <a16:creationId xmlns:a16="http://schemas.microsoft.com/office/drawing/2014/main" id="{38A167D5-A0C0-D5A0-C21C-A7206F2A86F8}"/>
              </a:ext>
            </a:extLst>
          </p:cNvPr>
          <p:cNvSpPr txBox="1"/>
          <p:nvPr/>
        </p:nvSpPr>
        <p:spPr>
          <a:xfrm>
            <a:off x="497824" y="1379449"/>
            <a:ext cx="10763846" cy="400110"/>
          </a:xfrm>
          <a:prstGeom prst="rect">
            <a:avLst/>
          </a:prstGeom>
          <a:solidFill>
            <a:schemeClr val="bg1"/>
          </a:solidFill>
          <a:ln w="57150">
            <a:noFill/>
          </a:ln>
        </p:spPr>
        <p:txBody>
          <a:bodyPr wrap="square" rtlCol="0">
            <a:spAutoFit/>
          </a:bodyPr>
          <a:lstStyle/>
          <a:p>
            <a:pPr marL="342900" indent="-342900">
              <a:buFont typeface="Arial" panose="020B0604020202020204" pitchFamily="34" charset="0"/>
              <a:buChar char="•"/>
            </a:pPr>
            <a:endParaRPr lang="en-GB" sz="2000" dirty="0"/>
          </a:p>
        </p:txBody>
      </p:sp>
      <p:sp>
        <p:nvSpPr>
          <p:cNvPr id="2" name="TextBox 1">
            <a:extLst>
              <a:ext uri="{FF2B5EF4-FFF2-40B4-BE49-F238E27FC236}">
                <a16:creationId xmlns:a16="http://schemas.microsoft.com/office/drawing/2014/main" id="{477527FC-5E4B-C766-A4E6-B28AF87DE2E4}"/>
              </a:ext>
            </a:extLst>
          </p:cNvPr>
          <p:cNvSpPr txBox="1"/>
          <p:nvPr/>
        </p:nvSpPr>
        <p:spPr>
          <a:xfrm>
            <a:off x="492993" y="2009377"/>
            <a:ext cx="4618892" cy="3600986"/>
          </a:xfrm>
          <a:prstGeom prst="rect">
            <a:avLst/>
          </a:prstGeom>
          <a:solidFill>
            <a:schemeClr val="bg1"/>
          </a:solidFill>
          <a:ln w="57150">
            <a:noFill/>
          </a:ln>
        </p:spPr>
        <p:txBody>
          <a:bodyPr wrap="square" lIns="91440" tIns="45720" rIns="91440" bIns="45720" rtlCol="0" anchor="t">
            <a:spAutoFit/>
          </a:bodyPr>
          <a:lstStyle/>
          <a:p>
            <a:pPr marL="342900" indent="-342900">
              <a:buFont typeface="Arial" panose="020B0604020202020204" pitchFamily="34" charset="0"/>
              <a:buChar char="•"/>
            </a:pPr>
            <a:r>
              <a:rPr lang="en-GB" sz="1600" b="1" dirty="0">
                <a:cs typeface="Calibri"/>
              </a:rPr>
              <a:t>The Climate Change, Nature, and Net Zero Board overseas all the work being delivered for the Environment Portfolio.</a:t>
            </a:r>
          </a:p>
          <a:p>
            <a:pPr marL="342900" indent="-342900">
              <a:buFont typeface="Arial" panose="020B0604020202020204" pitchFamily="34" charset="0"/>
              <a:buChar char="•"/>
            </a:pPr>
            <a:r>
              <a:rPr lang="en-GB" sz="1600" dirty="0">
                <a:cs typeface="Calibri"/>
              </a:rPr>
              <a:t>The City of Nature Programme Board ensure the delivery of projects are on track.</a:t>
            </a:r>
          </a:p>
          <a:p>
            <a:pPr marL="342900" indent="-342900">
              <a:buFont typeface="Arial" panose="020B0604020202020204" pitchFamily="34" charset="0"/>
              <a:buChar char="•"/>
            </a:pPr>
            <a:r>
              <a:rPr lang="en-GB" sz="1600" dirty="0">
                <a:cs typeface="Calibri"/>
              </a:rPr>
              <a:t>The City of Nature Steering Group - advises the delivery of the programme.</a:t>
            </a:r>
          </a:p>
          <a:p>
            <a:pPr marL="342900" indent="-342900">
              <a:buFont typeface="Arial" panose="020B0604020202020204" pitchFamily="34" charset="0"/>
              <a:buChar char="•"/>
            </a:pPr>
            <a:r>
              <a:rPr lang="en-GB" sz="1600" dirty="0">
                <a:cs typeface="Calibri"/>
              </a:rPr>
              <a:t>The City of Nature BCC Operations Group – supports delivery.</a:t>
            </a:r>
          </a:p>
          <a:p>
            <a:pPr marL="342900" indent="-342900">
              <a:buFont typeface="Arial" panose="020B0604020202020204" pitchFamily="34" charset="0"/>
              <a:buChar char="•"/>
            </a:pPr>
            <a:r>
              <a:rPr lang="en-GB" sz="1600" dirty="0">
                <a:cs typeface="Calibri"/>
              </a:rPr>
              <a:t>The City of Nature Alliance – plays a part in all City of Nature levels.</a:t>
            </a:r>
          </a:p>
          <a:p>
            <a:pPr marL="342900" indent="-342900">
              <a:buFont typeface="Arial" panose="020B0604020202020204" pitchFamily="34" charset="0"/>
              <a:buChar char="•"/>
            </a:pPr>
            <a:r>
              <a:rPr lang="en-GB" sz="1600" dirty="0">
                <a:cs typeface="Calibri"/>
              </a:rPr>
              <a:t>Green Champions can include anyone involved at any level and / or interested citizens.</a:t>
            </a:r>
            <a:endParaRPr lang="en-GB" sz="1600" dirty="0"/>
          </a:p>
          <a:p>
            <a:pPr marL="342900" indent="-342900">
              <a:buFont typeface="Arial" panose="020B0604020202020204" pitchFamily="34" charset="0"/>
              <a:buChar char="•"/>
            </a:pPr>
            <a:endParaRPr lang="en-GB" sz="2000" dirty="0">
              <a:cs typeface="Calibri"/>
            </a:endParaRPr>
          </a:p>
        </p:txBody>
      </p:sp>
      <p:pic>
        <p:nvPicPr>
          <p:cNvPr id="7" name="Picture 25" descr="Graphical user interface, diagram&#10;&#10;Description automatically generated">
            <a:extLst>
              <a:ext uri="{FF2B5EF4-FFF2-40B4-BE49-F238E27FC236}">
                <a16:creationId xmlns:a16="http://schemas.microsoft.com/office/drawing/2014/main" id="{2833E0A5-76A0-84F1-D2ED-136DE9DCB451}"/>
              </a:ext>
            </a:extLst>
          </p:cNvPr>
          <p:cNvPicPr>
            <a:picLocks noChangeAspect="1"/>
          </p:cNvPicPr>
          <p:nvPr/>
        </p:nvPicPr>
        <p:blipFill>
          <a:blip r:embed="rId3"/>
          <a:stretch>
            <a:fillRect/>
          </a:stretch>
        </p:blipFill>
        <p:spPr>
          <a:xfrm>
            <a:off x="5336513" y="2066726"/>
            <a:ext cx="6358093" cy="3357786"/>
          </a:xfrm>
          <a:prstGeom prst="rect">
            <a:avLst/>
          </a:prstGeom>
        </p:spPr>
      </p:pic>
      <p:pic>
        <p:nvPicPr>
          <p:cNvPr id="4" name="Picture 3">
            <a:extLst>
              <a:ext uri="{FF2B5EF4-FFF2-40B4-BE49-F238E27FC236}">
                <a16:creationId xmlns:a16="http://schemas.microsoft.com/office/drawing/2014/main" id="{B0D481DE-D32F-52D2-C3E8-04AC1001816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4640" y="5724126"/>
            <a:ext cx="4175598" cy="1028527"/>
          </a:xfrm>
          <a:prstGeom prst="rect">
            <a:avLst/>
          </a:prstGeom>
        </p:spPr>
      </p:pic>
    </p:spTree>
    <p:extLst>
      <p:ext uri="{BB962C8B-B14F-4D97-AF65-F5344CB8AC3E}">
        <p14:creationId xmlns:p14="http://schemas.microsoft.com/office/powerpoint/2010/main" val="309043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eople touching hands">
            <a:extLst>
              <a:ext uri="{FF2B5EF4-FFF2-40B4-BE49-F238E27FC236}">
                <a16:creationId xmlns:a16="http://schemas.microsoft.com/office/drawing/2014/main" id="{6C96DCE7-B7E1-C8F7-8917-8481DF6D9FFA}"/>
              </a:ext>
            </a:extLst>
          </p:cNvPr>
          <p:cNvPicPr>
            <a:picLocks noChangeAspect="1"/>
          </p:cNvPicPr>
          <p:nvPr/>
        </p:nvPicPr>
        <p:blipFill>
          <a:blip r:embed="rId2">
            <a:extLst>
              <a:ext uri="{28A0092B-C50C-407E-A947-70E740481C1C}">
                <a14:useLocalDpi xmlns:a14="http://schemas.microsoft.com/office/drawing/2010/main" val="0"/>
              </a:ext>
            </a:extLst>
          </a:blip>
          <a:srcRect t="21962" b="21962"/>
          <a:stretch/>
        </p:blipFill>
        <p:spPr>
          <a:xfrm>
            <a:off x="0" y="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2" name="TextBox 1">
            <a:extLst>
              <a:ext uri="{FF2B5EF4-FFF2-40B4-BE49-F238E27FC236}">
                <a16:creationId xmlns:a16="http://schemas.microsoft.com/office/drawing/2014/main" id="{3111E497-3DBA-D438-BE22-965A7FDF5C36}"/>
              </a:ext>
            </a:extLst>
          </p:cNvPr>
          <p:cNvSpPr txBox="1"/>
          <p:nvPr/>
        </p:nvSpPr>
        <p:spPr>
          <a:xfrm>
            <a:off x="4654294" y="4777739"/>
            <a:ext cx="6897626" cy="1399223"/>
          </a:xfrm>
          <a:prstGeom prst="rect">
            <a:avLst/>
          </a:prstGeom>
        </p:spPr>
        <p:txBody>
          <a:bodyPr vert="horz" lIns="91440" tIns="45720" rIns="91440" bIns="45720" rtlCol="0" anchor="ctr">
            <a:normAutofit/>
          </a:bodyPr>
          <a:lstStyle/>
          <a:p>
            <a:pPr>
              <a:lnSpc>
                <a:spcPct val="90000"/>
              </a:lnSpc>
              <a:spcAft>
                <a:spcPts val="600"/>
              </a:spcAft>
            </a:pPr>
            <a:r>
              <a:rPr lang="en-US" sz="3600" dirty="0"/>
              <a:t>Why is community communication important</a:t>
            </a:r>
          </a:p>
        </p:txBody>
      </p:sp>
    </p:spTree>
    <p:extLst>
      <p:ext uri="{BB962C8B-B14F-4D97-AF65-F5344CB8AC3E}">
        <p14:creationId xmlns:p14="http://schemas.microsoft.com/office/powerpoint/2010/main" val="558371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3D rendering of game pieces tied together with a rope">
            <a:extLst>
              <a:ext uri="{FF2B5EF4-FFF2-40B4-BE49-F238E27FC236}">
                <a16:creationId xmlns:a16="http://schemas.microsoft.com/office/drawing/2014/main" id="{62AF530B-530A-88F4-1179-DA42BEAEA463}"/>
              </a:ext>
            </a:extLst>
          </p:cNvPr>
          <p:cNvPicPr>
            <a:picLocks noChangeAspect="1"/>
          </p:cNvPicPr>
          <p:nvPr/>
        </p:nvPicPr>
        <p:blipFill>
          <a:blip r:embed="rId2">
            <a:extLst>
              <a:ext uri="{28A0092B-C50C-407E-A947-70E740481C1C}">
                <a14:useLocalDpi xmlns:a14="http://schemas.microsoft.com/office/drawing/2010/main" val="0"/>
              </a:ext>
            </a:extLst>
          </a:blip>
          <a:srcRect l="1809" r="31300"/>
          <a:stretch/>
        </p:blipFill>
        <p:spPr>
          <a:xfrm>
            <a:off x="-10274" y="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TextBox 2">
            <a:extLst>
              <a:ext uri="{FF2B5EF4-FFF2-40B4-BE49-F238E27FC236}">
                <a16:creationId xmlns:a16="http://schemas.microsoft.com/office/drawing/2014/main" id="{F08654D7-BF9B-03E2-2B54-16D1A7E80BEA}"/>
              </a:ext>
            </a:extLst>
          </p:cNvPr>
          <p:cNvSpPr txBox="1"/>
          <p:nvPr/>
        </p:nvSpPr>
        <p:spPr>
          <a:xfrm>
            <a:off x="6096001" y="180622"/>
            <a:ext cx="5904088" cy="6380163"/>
          </a:xfrm>
          <a:prstGeom prst="rect">
            <a:avLst/>
          </a:prstGeom>
        </p:spPr>
        <p:txBody>
          <a:bodyPr vert="horz" lIns="91440" tIns="45720" rIns="91440" bIns="45720" rtlCol="0">
            <a:noAutofit/>
          </a:bodyPr>
          <a:lstStyle/>
          <a:p>
            <a:pPr>
              <a:lnSpc>
                <a:spcPct val="90000"/>
              </a:lnSpc>
              <a:spcAft>
                <a:spcPts val="600"/>
              </a:spcAft>
            </a:pPr>
            <a:r>
              <a:rPr lang="en-US" sz="1600" dirty="0"/>
              <a:t>In today’s interconnected world, the success of businesses, governments, non-profits, and other organizations relies on their ability to engage with the communities they serve. </a:t>
            </a:r>
          </a:p>
          <a:p>
            <a:pPr>
              <a:lnSpc>
                <a:spcPct val="90000"/>
              </a:lnSpc>
              <a:spcAft>
                <a:spcPts val="600"/>
              </a:spcAft>
            </a:pPr>
            <a:r>
              <a:rPr lang="en-US" sz="1600" dirty="0"/>
              <a:t>Whether these communities are local neighbourhoods, customer bases, or social media networks, effective communication plays a pivotal role in fostering trust, collaboration, and growth. </a:t>
            </a:r>
          </a:p>
          <a:p>
            <a:pPr indent="-228600">
              <a:lnSpc>
                <a:spcPct val="90000"/>
              </a:lnSpc>
              <a:spcAft>
                <a:spcPts val="600"/>
              </a:spcAft>
              <a:buFont typeface="Arial" panose="020B0604020202020204" pitchFamily="34" charset="0"/>
              <a:buChar char="•"/>
            </a:pPr>
            <a:endParaRPr lang="en-US" sz="1600" dirty="0"/>
          </a:p>
          <a:p>
            <a:pPr>
              <a:lnSpc>
                <a:spcPct val="90000"/>
              </a:lnSpc>
              <a:spcAft>
                <a:spcPts val="600"/>
              </a:spcAft>
            </a:pPr>
            <a:r>
              <a:rPr lang="en-US" sz="1600" dirty="0"/>
              <a:t>Communication with communities is not just important, but essential.</a:t>
            </a:r>
          </a:p>
          <a:p>
            <a:pPr>
              <a:lnSpc>
                <a:spcPct val="90000"/>
              </a:lnSpc>
              <a:spcAft>
                <a:spcPts val="600"/>
              </a:spcAft>
            </a:pPr>
            <a:endParaRPr lang="en-US" sz="1600" dirty="0"/>
          </a:p>
          <a:p>
            <a:pPr>
              <a:lnSpc>
                <a:spcPct val="90000"/>
              </a:lnSpc>
              <a:spcAft>
                <a:spcPts val="600"/>
              </a:spcAft>
            </a:pPr>
            <a:r>
              <a:rPr lang="en-US" sz="1600" b="1" dirty="0"/>
              <a:t>Building Trust and Transparency</a:t>
            </a:r>
          </a:p>
          <a:p>
            <a:pPr>
              <a:lnSpc>
                <a:spcPct val="90000"/>
              </a:lnSpc>
              <a:spcAft>
                <a:spcPts val="600"/>
              </a:spcAft>
            </a:pPr>
            <a:r>
              <a:rPr lang="en-US" sz="1600" dirty="0"/>
              <a:t>One of the foundational elements of any relationship is trust, and this is especially true in the relationship between organizations and their communities. When there is open and honest communication, trust develops. </a:t>
            </a:r>
          </a:p>
          <a:p>
            <a:pPr>
              <a:lnSpc>
                <a:spcPct val="90000"/>
              </a:lnSpc>
              <a:spcAft>
                <a:spcPts val="600"/>
              </a:spcAft>
            </a:pPr>
            <a:r>
              <a:rPr lang="en-US" sz="1600" dirty="0"/>
              <a:t>By keeping communities informed about key decisions, challenges, and opportunities, organizations demonstrate transparency, which, in turn, builds credibility. </a:t>
            </a:r>
          </a:p>
          <a:p>
            <a:pPr>
              <a:lnSpc>
                <a:spcPct val="90000"/>
              </a:lnSpc>
              <a:spcAft>
                <a:spcPts val="600"/>
              </a:spcAft>
            </a:pPr>
            <a:r>
              <a:rPr lang="en-US" sz="1600" dirty="0"/>
              <a:t>Without clear communication, rumours and misunderstandings can spread, leading to distrust.</a:t>
            </a:r>
          </a:p>
          <a:p>
            <a:pPr>
              <a:lnSpc>
                <a:spcPct val="90000"/>
              </a:lnSpc>
              <a:spcAft>
                <a:spcPts val="600"/>
              </a:spcAft>
            </a:pPr>
            <a:r>
              <a:rPr lang="en-US" sz="1600" dirty="0"/>
              <a:t>For example, a local government that regularly updates its residents on changes to infrastructure, public safety, or budgeting earns the confidence of the people it serves. </a:t>
            </a:r>
          </a:p>
          <a:p>
            <a:pPr>
              <a:lnSpc>
                <a:spcPct val="90000"/>
              </a:lnSpc>
              <a:spcAft>
                <a:spcPts val="600"/>
              </a:spcAft>
            </a:pPr>
            <a:r>
              <a:rPr lang="en-US" sz="1600" dirty="0"/>
              <a:t>Similarly, businesses that communicate openly about their practices, product changes, or policies create a more loyal customer base. </a:t>
            </a:r>
          </a:p>
        </p:txBody>
      </p:sp>
    </p:spTree>
    <p:extLst>
      <p:ext uri="{BB962C8B-B14F-4D97-AF65-F5344CB8AC3E}">
        <p14:creationId xmlns:p14="http://schemas.microsoft.com/office/powerpoint/2010/main" val="1580650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eople doing teamwork illustration">
            <a:extLst>
              <a:ext uri="{FF2B5EF4-FFF2-40B4-BE49-F238E27FC236}">
                <a16:creationId xmlns:a16="http://schemas.microsoft.com/office/drawing/2014/main" id="{A43A9D2D-F59E-9A6E-70AF-ED67535481D2}"/>
              </a:ext>
            </a:extLst>
          </p:cNvPr>
          <p:cNvPicPr>
            <a:picLocks noChangeAspect="1"/>
          </p:cNvPicPr>
          <p:nvPr/>
        </p:nvPicPr>
        <p:blipFill>
          <a:blip r:embed="rId2">
            <a:extLst>
              <a:ext uri="{28A0092B-C50C-407E-A947-70E740481C1C}">
                <a14:useLocalDpi xmlns:a14="http://schemas.microsoft.com/office/drawing/2010/main" val="0"/>
              </a:ext>
            </a:extLst>
          </a:blip>
          <a:srcRect l="6494" r="4325" b="1"/>
          <a:stretch/>
        </p:blipFill>
        <p:spPr>
          <a:xfrm>
            <a:off x="2522356" y="10"/>
            <a:ext cx="9669642" cy="6857990"/>
          </a:xfrm>
          <a:prstGeom prst="rect">
            <a:avLst/>
          </a:prstGeom>
        </p:spPr>
      </p:pic>
      <p:sp>
        <p:nvSpPr>
          <p:cNvPr id="15" name="Rectangle 1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131D8FDA-632F-EB62-5AF8-DF6B5742A1B4}"/>
              </a:ext>
            </a:extLst>
          </p:cNvPr>
          <p:cNvSpPr txBox="1"/>
          <p:nvPr/>
        </p:nvSpPr>
        <p:spPr>
          <a:xfrm>
            <a:off x="79022" y="172155"/>
            <a:ext cx="5113867" cy="6513689"/>
          </a:xfrm>
          <a:prstGeom prst="rect">
            <a:avLst/>
          </a:prstGeom>
        </p:spPr>
        <p:txBody>
          <a:bodyPr vert="horz" lIns="91440" tIns="45720" rIns="91440" bIns="45720" rtlCol="0">
            <a:noAutofit/>
          </a:bodyPr>
          <a:lstStyle/>
          <a:p>
            <a:pPr>
              <a:lnSpc>
                <a:spcPct val="90000"/>
              </a:lnSpc>
              <a:spcAft>
                <a:spcPts val="600"/>
              </a:spcAft>
            </a:pPr>
            <a:r>
              <a:rPr lang="en-US" sz="1400" b="1" dirty="0"/>
              <a:t>When communities feel they are being heard and respected, they are more likely to support the organization or entity.</a:t>
            </a:r>
          </a:p>
          <a:p>
            <a:pPr>
              <a:lnSpc>
                <a:spcPct val="90000"/>
              </a:lnSpc>
              <a:spcAft>
                <a:spcPts val="600"/>
              </a:spcAft>
            </a:pPr>
            <a:endParaRPr lang="en-US" sz="1400" b="1" dirty="0"/>
          </a:p>
          <a:p>
            <a:pPr>
              <a:lnSpc>
                <a:spcPct val="90000"/>
              </a:lnSpc>
              <a:spcAft>
                <a:spcPts val="600"/>
              </a:spcAft>
            </a:pPr>
            <a:r>
              <a:rPr lang="en-US" sz="1400" b="1" dirty="0"/>
              <a:t>Facilitating Collaboration and Engagement</a:t>
            </a:r>
          </a:p>
          <a:p>
            <a:pPr>
              <a:lnSpc>
                <a:spcPct val="90000"/>
              </a:lnSpc>
              <a:spcAft>
                <a:spcPts val="600"/>
              </a:spcAft>
            </a:pPr>
            <a:r>
              <a:rPr lang="en-US" sz="1400" dirty="0"/>
              <a:t>Effective communication is a two-way street. It’s not only about delivering messages but also about listening and engaging. </a:t>
            </a:r>
          </a:p>
          <a:p>
            <a:pPr>
              <a:lnSpc>
                <a:spcPct val="90000"/>
              </a:lnSpc>
              <a:spcAft>
                <a:spcPts val="600"/>
              </a:spcAft>
            </a:pPr>
            <a:r>
              <a:rPr lang="en-US" sz="1400" dirty="0"/>
              <a:t>Communities often have valuable insights, ideas, and feedback that can help shape better decisions and solutions. When organizations actively listen and engage with community members, they gain a deeper understanding of their needs and concerns.</a:t>
            </a:r>
          </a:p>
          <a:p>
            <a:pPr>
              <a:lnSpc>
                <a:spcPct val="90000"/>
              </a:lnSpc>
              <a:spcAft>
                <a:spcPts val="600"/>
              </a:spcAft>
            </a:pPr>
            <a:r>
              <a:rPr lang="en-US" sz="1400" dirty="0"/>
              <a:t>This participatory approach can lead to stronger collaboration, where community members feel they have a stake in the outcomes. Whether it’s a city council seeking input on a new public park or a brand asking its customers for feedback on a product, communication encourages collaboration. Engaged communities are more likely to support initiatives and contribute to the organization's long-term success.</a:t>
            </a:r>
          </a:p>
          <a:p>
            <a:pPr>
              <a:lnSpc>
                <a:spcPct val="90000"/>
              </a:lnSpc>
              <a:spcAft>
                <a:spcPts val="600"/>
              </a:spcAft>
            </a:pPr>
            <a:r>
              <a:rPr lang="en-US" sz="1400" b="1" dirty="0"/>
              <a:t>Fostering Inclusion and Diversity</a:t>
            </a:r>
          </a:p>
          <a:p>
            <a:pPr>
              <a:lnSpc>
                <a:spcPct val="90000"/>
              </a:lnSpc>
              <a:spcAft>
                <a:spcPts val="600"/>
              </a:spcAft>
            </a:pPr>
            <a:r>
              <a:rPr lang="en-US" sz="1400" dirty="0"/>
              <a:t>Every community is diverse, made up of people from different backgrounds, cultures, and perspectives. By effectively communicating with all segments of the community, organizations can ensure that diverse voices are heard. This inclusivity fosters a sense of belonging and promotes equity.</a:t>
            </a:r>
          </a:p>
          <a:p>
            <a:pPr>
              <a:lnSpc>
                <a:spcPct val="90000"/>
              </a:lnSpc>
              <a:spcAft>
                <a:spcPts val="600"/>
              </a:spcAft>
            </a:pPr>
            <a:endParaRPr lang="en-US" sz="1400" dirty="0"/>
          </a:p>
          <a:p>
            <a:pPr>
              <a:lnSpc>
                <a:spcPct val="90000"/>
              </a:lnSpc>
              <a:spcAft>
                <a:spcPts val="600"/>
              </a:spcAft>
            </a:pPr>
            <a:r>
              <a:rPr lang="en-US" sz="1400" dirty="0"/>
              <a:t>When organizations fail to communicate with all parts of their community, they risk alienating certain groups, which can lead to marginalization and division. On the other hand, active communication that respects and reflects the diversity of a community builds bridges and helps create a more unified, cohesive environment.</a:t>
            </a:r>
          </a:p>
        </p:txBody>
      </p:sp>
    </p:spTree>
    <p:extLst>
      <p:ext uri="{BB962C8B-B14F-4D97-AF65-F5344CB8AC3E}">
        <p14:creationId xmlns:p14="http://schemas.microsoft.com/office/powerpoint/2010/main" val="1360518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eople and speech bubbles">
            <a:extLst>
              <a:ext uri="{FF2B5EF4-FFF2-40B4-BE49-F238E27FC236}">
                <a16:creationId xmlns:a16="http://schemas.microsoft.com/office/drawing/2014/main" id="{1CE27B83-4BE1-3918-2379-D37A6993A73D}"/>
              </a:ext>
            </a:extLst>
          </p:cNvPr>
          <p:cNvPicPr>
            <a:picLocks noChangeAspect="1"/>
          </p:cNvPicPr>
          <p:nvPr/>
        </p:nvPicPr>
        <p:blipFill>
          <a:blip r:embed="rId2">
            <a:extLst>
              <a:ext uri="{28A0092B-C50C-407E-A947-70E740481C1C}">
                <a14:useLocalDpi xmlns:a14="http://schemas.microsoft.com/office/drawing/2010/main" val="0"/>
              </a:ext>
            </a:extLst>
          </a:blip>
          <a:srcRect l="1327" r="9485"/>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TextBox 2">
            <a:extLst>
              <a:ext uri="{FF2B5EF4-FFF2-40B4-BE49-F238E27FC236}">
                <a16:creationId xmlns:a16="http://schemas.microsoft.com/office/drawing/2014/main" id="{33AFEBB8-171E-CB37-1D1B-E822472B499D}"/>
              </a:ext>
            </a:extLst>
          </p:cNvPr>
          <p:cNvSpPr txBox="1"/>
          <p:nvPr/>
        </p:nvSpPr>
        <p:spPr>
          <a:xfrm>
            <a:off x="6116569" y="233680"/>
            <a:ext cx="5740151" cy="6482080"/>
          </a:xfrm>
          <a:prstGeom prst="rect">
            <a:avLst/>
          </a:prstGeom>
        </p:spPr>
        <p:txBody>
          <a:bodyPr vert="horz" lIns="91440" tIns="45720" rIns="91440" bIns="45720" rtlCol="0">
            <a:normAutofit/>
          </a:bodyPr>
          <a:lstStyle/>
          <a:p>
            <a:pPr>
              <a:lnSpc>
                <a:spcPct val="90000"/>
              </a:lnSpc>
              <a:spcAft>
                <a:spcPts val="600"/>
              </a:spcAft>
            </a:pPr>
            <a:r>
              <a:rPr lang="en-US" sz="1400" b="1" dirty="0"/>
              <a:t>Driving Innovation and Growth</a:t>
            </a:r>
          </a:p>
          <a:p>
            <a:pPr indent="-228600">
              <a:lnSpc>
                <a:spcPct val="90000"/>
              </a:lnSpc>
              <a:spcAft>
                <a:spcPts val="600"/>
              </a:spcAft>
              <a:buFont typeface="Arial" panose="020B0604020202020204" pitchFamily="34" charset="0"/>
              <a:buChar char="•"/>
            </a:pPr>
            <a:endParaRPr lang="en-US" sz="1400" b="1" dirty="0"/>
          </a:p>
          <a:p>
            <a:pPr>
              <a:lnSpc>
                <a:spcPct val="90000"/>
              </a:lnSpc>
              <a:spcAft>
                <a:spcPts val="600"/>
              </a:spcAft>
            </a:pPr>
            <a:r>
              <a:rPr lang="en-US" sz="1400" dirty="0"/>
              <a:t>Communities are often the best source of inspiration for innovation. By fostering open lines of communication, organizations can tap into the creativity and insights of the people they serve. Whether through meetings, customer surveys, social media discussions, or focus groups, organizations can gain valuable input that leads to new ideas and opportunities.</a:t>
            </a:r>
          </a:p>
          <a:p>
            <a:pPr>
              <a:lnSpc>
                <a:spcPct val="90000"/>
              </a:lnSpc>
              <a:spcAft>
                <a:spcPts val="600"/>
              </a:spcAft>
            </a:pPr>
            <a:r>
              <a:rPr lang="en-US" sz="1400" dirty="0"/>
              <a:t>Moreover, when community members feel that their voices matter, they are more likely to contribute innovative solutions and help organizations adapt to changing circumstances. For businesses, this can lead to improved products and services; for governments, this can mean more effective public policies.</a:t>
            </a:r>
          </a:p>
          <a:p>
            <a:pPr indent="-228600">
              <a:lnSpc>
                <a:spcPct val="90000"/>
              </a:lnSpc>
              <a:spcAft>
                <a:spcPts val="600"/>
              </a:spcAft>
              <a:buFont typeface="Arial" panose="020B0604020202020204" pitchFamily="34" charset="0"/>
              <a:buChar char="•"/>
            </a:pPr>
            <a:endParaRPr lang="en-US" sz="1400" dirty="0"/>
          </a:p>
          <a:p>
            <a:pPr>
              <a:lnSpc>
                <a:spcPct val="90000"/>
              </a:lnSpc>
              <a:spcAft>
                <a:spcPts val="600"/>
              </a:spcAft>
            </a:pPr>
            <a:r>
              <a:rPr lang="en-US" sz="1400" b="1" dirty="0"/>
              <a:t>Maintaining Relevance and Adaptability</a:t>
            </a:r>
          </a:p>
          <a:p>
            <a:pPr indent="-228600">
              <a:lnSpc>
                <a:spcPct val="90000"/>
              </a:lnSpc>
              <a:spcAft>
                <a:spcPts val="600"/>
              </a:spcAft>
              <a:buFont typeface="Arial" panose="020B0604020202020204" pitchFamily="34" charset="0"/>
              <a:buChar char="•"/>
            </a:pPr>
            <a:endParaRPr lang="en-US" sz="1400" b="1" dirty="0"/>
          </a:p>
          <a:p>
            <a:pPr>
              <a:lnSpc>
                <a:spcPct val="90000"/>
              </a:lnSpc>
              <a:spcAft>
                <a:spcPts val="600"/>
              </a:spcAft>
            </a:pPr>
            <a:r>
              <a:rPr lang="en-US" sz="1400" dirty="0"/>
              <a:t>Communities are dynamic—they change with time, influenced by economic, cultural, technological, and social shifts. Regular communication helps organizations stay attuned to these changes. By engaging with communities, organizations can remain relevant and responsive, adjusting their strategies to meet evolving needs.</a:t>
            </a:r>
          </a:p>
          <a:p>
            <a:pPr>
              <a:lnSpc>
                <a:spcPct val="90000"/>
              </a:lnSpc>
              <a:spcAft>
                <a:spcPts val="600"/>
              </a:spcAft>
            </a:pPr>
            <a:endParaRPr lang="en-US" sz="1400" dirty="0"/>
          </a:p>
          <a:p>
            <a:pPr>
              <a:lnSpc>
                <a:spcPct val="90000"/>
              </a:lnSpc>
              <a:spcAft>
                <a:spcPts val="600"/>
              </a:spcAft>
            </a:pPr>
            <a:r>
              <a:rPr lang="en-US" sz="1400" dirty="0"/>
              <a:t>For example, brands that constantly communicate with their customer base through social media or market research can pivot quickly when preferences change. Non-profits that maintain open dialogues with their beneficiaries are better positioned to adapt their services to meet new challenges. When organizations fail to keep up with their communities, they risk becoming outdated and disconnected.</a:t>
            </a:r>
          </a:p>
        </p:txBody>
      </p:sp>
    </p:spTree>
    <p:extLst>
      <p:ext uri="{BB962C8B-B14F-4D97-AF65-F5344CB8AC3E}">
        <p14:creationId xmlns:p14="http://schemas.microsoft.com/office/powerpoint/2010/main" val="1287249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wo men sitting with smartphone">
            <a:extLst>
              <a:ext uri="{FF2B5EF4-FFF2-40B4-BE49-F238E27FC236}">
                <a16:creationId xmlns:a16="http://schemas.microsoft.com/office/drawing/2014/main" id="{6C96DCE7-B7E1-C8F7-8917-8481DF6D9FFA}"/>
              </a:ext>
            </a:extLst>
          </p:cNvPr>
          <p:cNvPicPr>
            <a:picLocks noChangeAspect="1"/>
          </p:cNvPicPr>
          <p:nvPr/>
        </p:nvPicPr>
        <p:blipFill>
          <a:blip r:embed="rId2">
            <a:extLst>
              <a:ext uri="{28A0092B-C50C-407E-A947-70E740481C1C}">
                <a14:useLocalDpi xmlns:a14="http://schemas.microsoft.com/office/drawing/2010/main" val="0"/>
              </a:ext>
            </a:extLst>
          </a:blip>
          <a:srcRect t="21894" b="21894"/>
          <a:stretch/>
        </p:blipFill>
        <p:spPr>
          <a:xfrm>
            <a:off x="0" y="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2" name="TextBox 1">
            <a:extLst>
              <a:ext uri="{FF2B5EF4-FFF2-40B4-BE49-F238E27FC236}">
                <a16:creationId xmlns:a16="http://schemas.microsoft.com/office/drawing/2014/main" id="{3111E497-3DBA-D438-BE22-965A7FDF5C36}"/>
              </a:ext>
            </a:extLst>
          </p:cNvPr>
          <p:cNvSpPr txBox="1"/>
          <p:nvPr/>
        </p:nvSpPr>
        <p:spPr>
          <a:xfrm>
            <a:off x="4654294" y="4777739"/>
            <a:ext cx="6897626" cy="1399223"/>
          </a:xfrm>
          <a:prstGeom prst="rect">
            <a:avLst/>
          </a:prstGeom>
        </p:spPr>
        <p:txBody>
          <a:bodyPr vert="horz" lIns="91440" tIns="45720" rIns="91440" bIns="45720" rtlCol="0" anchor="ctr">
            <a:normAutofit/>
          </a:bodyPr>
          <a:lstStyle/>
          <a:p>
            <a:pPr>
              <a:lnSpc>
                <a:spcPct val="90000"/>
              </a:lnSpc>
              <a:spcAft>
                <a:spcPts val="600"/>
              </a:spcAft>
            </a:pPr>
            <a:r>
              <a:rPr lang="en-US" sz="3600" dirty="0"/>
              <a:t>Making Connections</a:t>
            </a:r>
          </a:p>
        </p:txBody>
      </p:sp>
    </p:spTree>
    <p:extLst>
      <p:ext uri="{BB962C8B-B14F-4D97-AF65-F5344CB8AC3E}">
        <p14:creationId xmlns:p14="http://schemas.microsoft.com/office/powerpoint/2010/main" val="1042641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0A7FBB6-4A87-1F5A-3D45-0D9C18669303}"/>
              </a:ext>
            </a:extLst>
          </p:cNvPr>
          <p:cNvSpPr txBox="1"/>
          <p:nvPr/>
        </p:nvSpPr>
        <p:spPr>
          <a:xfrm>
            <a:off x="393790" y="322841"/>
            <a:ext cx="9159785" cy="584775"/>
          </a:xfrm>
          <a:prstGeom prst="rect">
            <a:avLst/>
          </a:prstGeom>
          <a:solidFill>
            <a:schemeClr val="accent6">
              <a:lumMod val="40000"/>
              <a:lumOff val="60000"/>
            </a:schemeClr>
          </a:solidFill>
        </p:spPr>
        <p:txBody>
          <a:bodyPr wrap="square" rtlCol="0">
            <a:spAutoFit/>
          </a:bodyPr>
          <a:lstStyle/>
          <a:p>
            <a:r>
              <a:rPr lang="en-GB" sz="3200" b="1" dirty="0">
                <a:latin typeface="Calibri" panose="020F0502020204030204" pitchFamily="34" charset="0"/>
                <a:cs typeface="Calibri" panose="020F0502020204030204" pitchFamily="34" charset="0"/>
              </a:rPr>
              <a:t>Helen Harvey (BOSF) – Garrison Lane Park activities.</a:t>
            </a:r>
          </a:p>
        </p:txBody>
      </p:sp>
      <p:sp>
        <p:nvSpPr>
          <p:cNvPr id="3" name="TextBox 2">
            <a:extLst>
              <a:ext uri="{FF2B5EF4-FFF2-40B4-BE49-F238E27FC236}">
                <a16:creationId xmlns:a16="http://schemas.microsoft.com/office/drawing/2014/main" id="{4293A9A1-228F-A6BB-E333-462804AE6A7F}"/>
              </a:ext>
            </a:extLst>
          </p:cNvPr>
          <p:cNvSpPr txBox="1"/>
          <p:nvPr/>
        </p:nvSpPr>
        <p:spPr>
          <a:xfrm>
            <a:off x="393790" y="1266825"/>
            <a:ext cx="4711610" cy="5259517"/>
          </a:xfrm>
          <a:prstGeom prst="rect">
            <a:avLst/>
          </a:prstGeom>
          <a:noFill/>
        </p:spPr>
        <p:txBody>
          <a:bodyPr wrap="square" rtlCol="0">
            <a:spAutoFit/>
          </a:bodyPr>
          <a:lstStyle/>
          <a:p>
            <a:pPr>
              <a:lnSpc>
                <a:spcPct val="107000"/>
              </a:lnSpc>
              <a:spcAft>
                <a:spcPts val="800"/>
              </a:spcAft>
            </a:pPr>
            <a:r>
              <a:rPr lang="en-GB" sz="1200" b="1" u="sng" kern="100" dirty="0">
                <a:effectLst/>
                <a:latin typeface="Calibri" panose="020F0502020204030204" pitchFamily="34" charset="0"/>
                <a:ea typeface="Calibri" panose="020F0502020204030204" pitchFamily="34" charset="0"/>
                <a:cs typeface="Times New Roman" panose="02020603050405020304" pitchFamily="18" charset="0"/>
              </a:rPr>
              <a:t>Meeting / talk and activity with Highgate Ladies (HCSL)</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07000"/>
              </a:lnSpc>
              <a:spcAft>
                <a:spcPts val="800"/>
              </a:spcAft>
              <a:buFont typeface="+mj-lt"/>
              <a:buAutoNum type="arabicPeriod"/>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INTRODUCTIONS </a:t>
            </a:r>
          </a:p>
          <a:p>
            <a:pPr marL="742950" lvl="1" indent="-285750">
              <a:lnSpc>
                <a:spcPct val="107000"/>
              </a:lnSpc>
              <a:spcAft>
                <a:spcPts val="800"/>
              </a:spcAft>
              <a:buFont typeface="Symbol" panose="05050102010706020507" pitchFamily="18" charset="2"/>
              <a:buChar char=""/>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Tell us your name and one wonderful thing in your life at the moment.</a:t>
            </a:r>
          </a:p>
          <a:p>
            <a:pPr marL="342900" lvl="0" indent="-342900">
              <a:lnSpc>
                <a:spcPct val="107000"/>
              </a:lnSpc>
              <a:spcAft>
                <a:spcPts val="800"/>
              </a:spcAft>
              <a:buFont typeface="+mj-lt"/>
              <a:buAutoNum type="arabicPeriod"/>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What do you think of when you hear the word nature? – ROUND</a:t>
            </a:r>
          </a:p>
          <a:p>
            <a:pPr marL="342900" lvl="0" indent="-342900">
              <a:lnSpc>
                <a:spcPct val="107000"/>
              </a:lnSpc>
              <a:spcAft>
                <a:spcPts val="800"/>
              </a:spcAft>
              <a:buFont typeface="+mj-lt"/>
              <a:buAutoNum type="arabicPeriod"/>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VISUALISATION exercise</a:t>
            </a:r>
          </a:p>
          <a:p>
            <a:pPr marL="742950" lvl="1" indent="-285750">
              <a:lnSpc>
                <a:spcPct val="107000"/>
              </a:lnSpc>
              <a:spcAft>
                <a:spcPts val="800"/>
              </a:spcAft>
              <a:buFont typeface="Symbol" panose="05050102010706020507" pitchFamily="18" charset="2"/>
              <a:buChar char=""/>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BE AWARE SOME MAY NOT TRUST ENOUGH TO DO THIS EXERCISE – ALLOW FOR THIS.</a:t>
            </a:r>
          </a:p>
          <a:p>
            <a:pPr marL="742950" lvl="1" indent="-285750">
              <a:lnSpc>
                <a:spcPct val="107000"/>
              </a:lnSpc>
              <a:spcAft>
                <a:spcPts val="800"/>
              </a:spcAft>
              <a:buFont typeface="Symbol" panose="05050102010706020507" pitchFamily="18" charset="2"/>
              <a:buChar char=""/>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Sit back, close eyes, relax, imagine walking through the door into a bountiful place of nature.  Smell how it feels.  Think what you can hear.  Is there something to touch, smell, hear, that you enjoy? Take time, slow down.</a:t>
            </a:r>
          </a:p>
          <a:p>
            <a:pPr marL="742950" lvl="1" indent="-285750">
              <a:lnSpc>
                <a:spcPct val="107000"/>
              </a:lnSpc>
              <a:spcAft>
                <a:spcPts val="800"/>
              </a:spcAft>
              <a:buFont typeface="Symbol" panose="05050102010706020507" pitchFamily="18" charset="2"/>
              <a:buChar char=""/>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Open your eyes when ready. ROUND  what did you see / smell / hear / touch</a:t>
            </a:r>
          </a:p>
          <a:p>
            <a:pPr marL="742950" lvl="1" indent="-285750">
              <a:lnSpc>
                <a:spcPct val="107000"/>
              </a:lnSpc>
              <a:spcAft>
                <a:spcPts val="800"/>
              </a:spcAft>
              <a:buFont typeface="Symbol" panose="05050102010706020507" pitchFamily="18" charset="2"/>
              <a:buChar char=""/>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How did you feel.</a:t>
            </a:r>
          </a:p>
          <a:p>
            <a:pPr marL="742950" lvl="1" indent="-285750">
              <a:lnSpc>
                <a:spcPct val="107000"/>
              </a:lnSpc>
              <a:spcAft>
                <a:spcPts val="800"/>
              </a:spcAft>
              <a:buFont typeface="Symbol" panose="05050102010706020507" pitchFamily="18" charset="2"/>
              <a:buChar char=""/>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TALK IN PAIRS – reminisce on nature in your childhood home / or another place important to your past.  ( BE AWARE SOME CHILDHOODS MAY NOT BE A GOOD PLACE TO REVISIT) After 2 minutes SHARE with the group.</a:t>
            </a:r>
          </a:p>
        </p:txBody>
      </p:sp>
      <p:sp>
        <p:nvSpPr>
          <p:cNvPr id="4" name="TextBox 3">
            <a:extLst>
              <a:ext uri="{FF2B5EF4-FFF2-40B4-BE49-F238E27FC236}">
                <a16:creationId xmlns:a16="http://schemas.microsoft.com/office/drawing/2014/main" id="{49024F91-616E-B02F-459A-E00C8C927F93}"/>
              </a:ext>
            </a:extLst>
          </p:cNvPr>
          <p:cNvSpPr txBox="1"/>
          <p:nvPr/>
        </p:nvSpPr>
        <p:spPr>
          <a:xfrm>
            <a:off x="5343526" y="1266825"/>
            <a:ext cx="4419600" cy="5262979"/>
          </a:xfrm>
          <a:prstGeom prst="rect">
            <a:avLst/>
          </a:prstGeom>
          <a:noFill/>
        </p:spPr>
        <p:txBody>
          <a:bodyPr wrap="square" rtlCol="0">
            <a:spAutoFit/>
          </a:bodyPr>
          <a:lstStyle/>
          <a:p>
            <a:r>
              <a:rPr lang="en-GB" sz="1200" dirty="0"/>
              <a:t>Attendees: Fourteen ladies, most of Somalian background. On a Tuesday coffee morning, I was asked to talk to them about nature and the benefits. Hoping to encourage them to connect with the park across the road from the building they meet in and their children attend at nursery and for additional educational needs. Four of the group did not speak English but could understand some phrases. I had to be mindful of leaving occasional gaps for translation. </a:t>
            </a:r>
          </a:p>
          <a:p>
            <a:endParaRPr lang="en-GB" sz="1200" dirty="0"/>
          </a:p>
          <a:p>
            <a:r>
              <a:rPr lang="en-GB" sz="1200" dirty="0"/>
              <a:t>Activity: I gave a talk (using some of the time to think principles of good community meetings. Every lady had the opportunity to speak and be encouraged and listened to. I included rounds – questions where everyone in turn spoke and gave an opinion without interruption. I included a visualisation round – allowing the ladies to be calm, still, focused on my voice and follow my guidance through the doors into nature. Once ‘back in the room’ the ladies were encouraged to share their feelings on the exercise. Main feedback from this exercise was quite overwhelming – they were so calm, relaxed, ‘infinitely happy’, safe, etc. very much enjoyed. Followed this up with talking in pairs about nature in their childhood / place back home / other important nature memory. Then shared back to the group. I then talked about 10 health benefits of nature: using information from Mind.org Homework – every lady has to find the safe, quiet space to hug a tree and report back. Bringing the focus back to Birmingham, we talked about Garrison Lane and its history – from 1643 and the English Civil war, to the brickworks and farm in 1724, to the park forming in 1905. Then talked about how the ladies want to get involved in the park and what they would like to see. </a:t>
            </a:r>
          </a:p>
        </p:txBody>
      </p:sp>
      <p:pic>
        <p:nvPicPr>
          <p:cNvPr id="6" name="Picture 5">
            <a:extLst>
              <a:ext uri="{FF2B5EF4-FFF2-40B4-BE49-F238E27FC236}">
                <a16:creationId xmlns:a16="http://schemas.microsoft.com/office/drawing/2014/main" id="{6F767D96-DF0D-C1BB-F76D-0156D8DE6702}"/>
              </a:ext>
            </a:extLst>
          </p:cNvPr>
          <p:cNvPicPr>
            <a:picLocks noChangeAspect="1"/>
          </p:cNvPicPr>
          <p:nvPr/>
        </p:nvPicPr>
        <p:blipFill>
          <a:blip r:embed="rId3"/>
          <a:stretch>
            <a:fillRect/>
          </a:stretch>
        </p:blipFill>
        <p:spPr>
          <a:xfrm>
            <a:off x="9821685" y="280302"/>
            <a:ext cx="1976525" cy="5220441"/>
          </a:xfrm>
          <a:prstGeom prst="rect">
            <a:avLst/>
          </a:prstGeom>
        </p:spPr>
      </p:pic>
      <p:pic>
        <p:nvPicPr>
          <p:cNvPr id="8" name="Picture 7">
            <a:extLst>
              <a:ext uri="{FF2B5EF4-FFF2-40B4-BE49-F238E27FC236}">
                <a16:creationId xmlns:a16="http://schemas.microsoft.com/office/drawing/2014/main" id="{C6D34DA4-B120-55A7-8478-763EDAF2B69E}"/>
              </a:ext>
            </a:extLst>
          </p:cNvPr>
          <p:cNvPicPr>
            <a:picLocks noChangeAspect="1"/>
          </p:cNvPicPr>
          <p:nvPr/>
        </p:nvPicPr>
        <p:blipFill>
          <a:blip r:embed="rId4"/>
          <a:stretch>
            <a:fillRect/>
          </a:stretch>
        </p:blipFill>
        <p:spPr>
          <a:xfrm>
            <a:off x="10172702" y="5482122"/>
            <a:ext cx="1409698" cy="1044220"/>
          </a:xfrm>
          <a:prstGeom prst="rect">
            <a:avLst/>
          </a:prstGeom>
        </p:spPr>
      </p:pic>
      <p:sp>
        <p:nvSpPr>
          <p:cNvPr id="9" name="Rectangle 8">
            <a:extLst>
              <a:ext uri="{FF2B5EF4-FFF2-40B4-BE49-F238E27FC236}">
                <a16:creationId xmlns:a16="http://schemas.microsoft.com/office/drawing/2014/main" id="{C5ACC7CA-1187-4B04-D870-9630B32351DC}"/>
              </a:ext>
            </a:extLst>
          </p:cNvPr>
          <p:cNvSpPr/>
          <p:nvPr/>
        </p:nvSpPr>
        <p:spPr>
          <a:xfrm>
            <a:off x="781050" y="3771900"/>
            <a:ext cx="4267200" cy="809625"/>
          </a:xfrm>
          <a:prstGeom prst="rect">
            <a:avLst/>
          </a:prstGeom>
          <a:noFill/>
          <a:ln w="571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40823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352C4DF-06A1-5EF1-1F91-0E67B4EFA625}"/>
              </a:ext>
            </a:extLst>
          </p:cNvPr>
          <p:cNvPicPr>
            <a:picLocks noChangeAspect="1"/>
          </p:cNvPicPr>
          <p:nvPr/>
        </p:nvPicPr>
        <p:blipFill>
          <a:blip r:embed="rId3"/>
          <a:stretch>
            <a:fillRect/>
          </a:stretch>
        </p:blipFill>
        <p:spPr>
          <a:xfrm>
            <a:off x="4297820" y="2172865"/>
            <a:ext cx="3247529" cy="4476044"/>
          </a:xfrm>
          <a:prstGeom prst="rect">
            <a:avLst/>
          </a:prstGeom>
        </p:spPr>
      </p:pic>
      <p:sp>
        <p:nvSpPr>
          <p:cNvPr id="6" name="TextBox 5">
            <a:extLst>
              <a:ext uri="{FF2B5EF4-FFF2-40B4-BE49-F238E27FC236}">
                <a16:creationId xmlns:a16="http://schemas.microsoft.com/office/drawing/2014/main" id="{AC870A6C-5E38-C499-9F27-0750194D9358}"/>
              </a:ext>
            </a:extLst>
          </p:cNvPr>
          <p:cNvSpPr txBox="1"/>
          <p:nvPr/>
        </p:nvSpPr>
        <p:spPr>
          <a:xfrm>
            <a:off x="190590" y="1055711"/>
            <a:ext cx="11258144" cy="523220"/>
          </a:xfrm>
          <a:prstGeom prst="rect">
            <a:avLst/>
          </a:prstGeom>
          <a:noFill/>
        </p:spPr>
        <p:txBody>
          <a:bodyPr wrap="square" rtlCol="0">
            <a:spAutoFit/>
          </a:bodyPr>
          <a:lstStyle/>
          <a:p>
            <a:r>
              <a:rPr lang="en-GB" sz="1400" dirty="0"/>
              <a:t>These were a range of 10 posters showing different demographic images of Green Champions doing different activities including, litter picking, growing plants, growing vegetables and children's activities.</a:t>
            </a:r>
          </a:p>
        </p:txBody>
      </p:sp>
      <p:sp>
        <p:nvSpPr>
          <p:cNvPr id="7" name="TextBox 6">
            <a:extLst>
              <a:ext uri="{FF2B5EF4-FFF2-40B4-BE49-F238E27FC236}">
                <a16:creationId xmlns:a16="http://schemas.microsoft.com/office/drawing/2014/main" id="{1E1C65E2-AB5E-39E1-8C91-D82B1C80A5CD}"/>
              </a:ext>
            </a:extLst>
          </p:cNvPr>
          <p:cNvSpPr txBox="1"/>
          <p:nvPr/>
        </p:nvSpPr>
        <p:spPr>
          <a:xfrm>
            <a:off x="190590" y="176084"/>
            <a:ext cx="11258145" cy="523220"/>
          </a:xfrm>
          <a:prstGeom prst="rect">
            <a:avLst/>
          </a:prstGeom>
          <a:solidFill>
            <a:schemeClr val="accent6">
              <a:lumMod val="40000"/>
              <a:lumOff val="60000"/>
            </a:schemeClr>
          </a:solidFill>
        </p:spPr>
        <p:txBody>
          <a:bodyPr wrap="square" rtlCol="0">
            <a:spAutoFit/>
          </a:bodyPr>
          <a:lstStyle/>
          <a:p>
            <a:r>
              <a:rPr lang="en-GB" sz="2800" b="1" dirty="0">
                <a:latin typeface="Calibri" panose="020F0502020204030204" pitchFamily="34" charset="0"/>
                <a:cs typeface="Calibri" panose="020F0502020204030204" pitchFamily="34" charset="0"/>
              </a:rPr>
              <a:t>Green Champions Call to action – Green Community Power</a:t>
            </a:r>
          </a:p>
        </p:txBody>
      </p:sp>
      <p:pic>
        <p:nvPicPr>
          <p:cNvPr id="9" name="Picture 8">
            <a:extLst>
              <a:ext uri="{FF2B5EF4-FFF2-40B4-BE49-F238E27FC236}">
                <a16:creationId xmlns:a16="http://schemas.microsoft.com/office/drawing/2014/main" id="{E31C7D86-1AC5-3CE8-327D-2C2918701057}"/>
              </a:ext>
            </a:extLst>
          </p:cNvPr>
          <p:cNvPicPr>
            <a:picLocks noChangeAspect="1"/>
          </p:cNvPicPr>
          <p:nvPr/>
        </p:nvPicPr>
        <p:blipFill>
          <a:blip r:embed="rId4"/>
          <a:stretch>
            <a:fillRect/>
          </a:stretch>
        </p:blipFill>
        <p:spPr>
          <a:xfrm>
            <a:off x="420708" y="2172865"/>
            <a:ext cx="3338492" cy="4476044"/>
          </a:xfrm>
          <a:prstGeom prst="rect">
            <a:avLst/>
          </a:prstGeom>
        </p:spPr>
      </p:pic>
      <p:pic>
        <p:nvPicPr>
          <p:cNvPr id="13" name="Picture 12">
            <a:extLst>
              <a:ext uri="{FF2B5EF4-FFF2-40B4-BE49-F238E27FC236}">
                <a16:creationId xmlns:a16="http://schemas.microsoft.com/office/drawing/2014/main" id="{F7D42E9A-6B89-6B9F-1F70-790437E31B69}"/>
              </a:ext>
            </a:extLst>
          </p:cNvPr>
          <p:cNvPicPr>
            <a:picLocks noChangeAspect="1"/>
          </p:cNvPicPr>
          <p:nvPr/>
        </p:nvPicPr>
        <p:blipFill>
          <a:blip r:embed="rId5"/>
          <a:stretch>
            <a:fillRect/>
          </a:stretch>
        </p:blipFill>
        <p:spPr>
          <a:xfrm>
            <a:off x="8083969" y="2172865"/>
            <a:ext cx="3456338" cy="4476045"/>
          </a:xfrm>
          <a:prstGeom prst="rect">
            <a:avLst/>
          </a:prstGeom>
        </p:spPr>
      </p:pic>
    </p:spTree>
    <p:extLst>
      <p:ext uri="{BB962C8B-B14F-4D97-AF65-F5344CB8AC3E}">
        <p14:creationId xmlns:p14="http://schemas.microsoft.com/office/powerpoint/2010/main" val="3776642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908B4F-C38C-45DC-42E6-F689DB4434F3}"/>
              </a:ext>
            </a:extLst>
          </p:cNvPr>
          <p:cNvPicPr>
            <a:picLocks noChangeAspect="1"/>
          </p:cNvPicPr>
          <p:nvPr/>
        </p:nvPicPr>
        <p:blipFill>
          <a:blip r:embed="rId3"/>
          <a:stretch>
            <a:fillRect/>
          </a:stretch>
        </p:blipFill>
        <p:spPr>
          <a:xfrm>
            <a:off x="7509461" y="161972"/>
            <a:ext cx="4390349" cy="6534055"/>
          </a:xfrm>
          <a:prstGeom prst="rect">
            <a:avLst/>
          </a:prstGeom>
        </p:spPr>
      </p:pic>
      <p:sp>
        <p:nvSpPr>
          <p:cNvPr id="6" name="TextBox 5">
            <a:extLst>
              <a:ext uri="{FF2B5EF4-FFF2-40B4-BE49-F238E27FC236}">
                <a16:creationId xmlns:a16="http://schemas.microsoft.com/office/drawing/2014/main" id="{29059DE6-59FE-DD36-09A2-20D12BB67E6B}"/>
              </a:ext>
            </a:extLst>
          </p:cNvPr>
          <p:cNvSpPr txBox="1"/>
          <p:nvPr/>
        </p:nvSpPr>
        <p:spPr>
          <a:xfrm>
            <a:off x="292189" y="176084"/>
            <a:ext cx="7039943" cy="523220"/>
          </a:xfrm>
          <a:prstGeom prst="rect">
            <a:avLst/>
          </a:prstGeom>
          <a:solidFill>
            <a:schemeClr val="accent6">
              <a:lumMod val="40000"/>
              <a:lumOff val="60000"/>
            </a:schemeClr>
          </a:solidFill>
        </p:spPr>
        <p:txBody>
          <a:bodyPr wrap="square" rtlCol="0">
            <a:spAutoFit/>
          </a:bodyPr>
          <a:lstStyle/>
          <a:p>
            <a:r>
              <a:rPr lang="en-GB" sz="2800" b="1" dirty="0">
                <a:latin typeface="Calibri" panose="020F0502020204030204" pitchFamily="34" charset="0"/>
                <a:cs typeface="Calibri" panose="020F0502020204030204" pitchFamily="34" charset="0"/>
              </a:rPr>
              <a:t>Raising the standard of your park</a:t>
            </a:r>
          </a:p>
        </p:txBody>
      </p:sp>
      <p:sp>
        <p:nvSpPr>
          <p:cNvPr id="7" name="TextBox 6">
            <a:extLst>
              <a:ext uri="{FF2B5EF4-FFF2-40B4-BE49-F238E27FC236}">
                <a16:creationId xmlns:a16="http://schemas.microsoft.com/office/drawing/2014/main" id="{4B812164-06AA-7138-3DC7-16D222539C47}"/>
              </a:ext>
            </a:extLst>
          </p:cNvPr>
          <p:cNvSpPr txBox="1"/>
          <p:nvPr/>
        </p:nvSpPr>
        <p:spPr>
          <a:xfrm>
            <a:off x="292190" y="880532"/>
            <a:ext cx="7039942" cy="3539430"/>
          </a:xfrm>
          <a:prstGeom prst="rect">
            <a:avLst/>
          </a:prstGeom>
          <a:noFill/>
        </p:spPr>
        <p:txBody>
          <a:bodyPr wrap="square" rtlCol="0">
            <a:spAutoFit/>
          </a:bodyPr>
          <a:lstStyle/>
          <a:p>
            <a:r>
              <a:rPr lang="en-GB" sz="1400" dirty="0"/>
              <a:t>This poster was designed to tell people about the  five themes of the City of Nature and the Future Park Standard.</a:t>
            </a:r>
          </a:p>
          <a:p>
            <a:endParaRPr lang="en-GB" sz="1400" dirty="0"/>
          </a:p>
          <a:p>
            <a:r>
              <a:rPr lang="en-GB" sz="1400" dirty="0"/>
              <a:t>It uses symbols rather than images of people, but the symbols still relate to people.</a:t>
            </a:r>
          </a:p>
          <a:p>
            <a:endParaRPr lang="en-GB" sz="1400" dirty="0"/>
          </a:p>
          <a:p>
            <a:r>
              <a:rPr lang="en-GB" sz="1400" dirty="0"/>
              <a:t>There is a short description with each symbol to provide more information.</a:t>
            </a:r>
          </a:p>
          <a:p>
            <a:endParaRPr lang="en-GB" sz="1400" dirty="0"/>
          </a:p>
          <a:p>
            <a:r>
              <a:rPr lang="en-GB" sz="1400" dirty="0"/>
              <a:t>It uses the City of Nature branding and colours.</a:t>
            </a:r>
          </a:p>
          <a:p>
            <a:endParaRPr lang="en-GB" sz="1400" dirty="0"/>
          </a:p>
          <a:p>
            <a:r>
              <a:rPr lang="en-GB" sz="1400" dirty="0"/>
              <a:t>There is a QR code link to the website and an email address for more information.</a:t>
            </a:r>
          </a:p>
          <a:p>
            <a:endParaRPr lang="en-GB" sz="1400" dirty="0"/>
          </a:p>
          <a:p>
            <a:r>
              <a:rPr lang="en-GB" sz="1400" dirty="0"/>
              <a:t>This would be one poster on the public notice board. Actives or opportunities for each of the themes would also be advertised on the board.</a:t>
            </a:r>
          </a:p>
          <a:p>
            <a:endParaRPr lang="en-GB" sz="1400" dirty="0"/>
          </a:p>
          <a:p>
            <a:endParaRPr lang="en-GB" sz="1400" dirty="0"/>
          </a:p>
          <a:p>
            <a:endParaRPr lang="en-GB" sz="1400" dirty="0"/>
          </a:p>
        </p:txBody>
      </p:sp>
      <p:pic>
        <p:nvPicPr>
          <p:cNvPr id="9" name="Picture 8">
            <a:extLst>
              <a:ext uri="{FF2B5EF4-FFF2-40B4-BE49-F238E27FC236}">
                <a16:creationId xmlns:a16="http://schemas.microsoft.com/office/drawing/2014/main" id="{7D250806-8F70-3E67-5FC1-03928E6A9863}"/>
              </a:ext>
            </a:extLst>
          </p:cNvPr>
          <p:cNvPicPr>
            <a:picLocks noChangeAspect="1"/>
          </p:cNvPicPr>
          <p:nvPr/>
        </p:nvPicPr>
        <p:blipFill>
          <a:blip r:embed="rId4"/>
          <a:stretch>
            <a:fillRect/>
          </a:stretch>
        </p:blipFill>
        <p:spPr>
          <a:xfrm>
            <a:off x="3917243" y="3837949"/>
            <a:ext cx="3414890" cy="2872189"/>
          </a:xfrm>
          <a:prstGeom prst="rect">
            <a:avLst/>
          </a:prstGeom>
        </p:spPr>
      </p:pic>
      <p:pic>
        <p:nvPicPr>
          <p:cNvPr id="11" name="Picture 10">
            <a:extLst>
              <a:ext uri="{FF2B5EF4-FFF2-40B4-BE49-F238E27FC236}">
                <a16:creationId xmlns:a16="http://schemas.microsoft.com/office/drawing/2014/main" id="{136CA010-E08B-51DD-ADE7-8D8FCD2D9CC9}"/>
              </a:ext>
            </a:extLst>
          </p:cNvPr>
          <p:cNvPicPr>
            <a:picLocks noChangeAspect="1"/>
          </p:cNvPicPr>
          <p:nvPr/>
        </p:nvPicPr>
        <p:blipFill>
          <a:blip r:embed="rId5"/>
          <a:stretch>
            <a:fillRect/>
          </a:stretch>
        </p:blipFill>
        <p:spPr>
          <a:xfrm>
            <a:off x="166637" y="3837949"/>
            <a:ext cx="3573277" cy="2872189"/>
          </a:xfrm>
          <a:prstGeom prst="rect">
            <a:avLst/>
          </a:prstGeom>
        </p:spPr>
      </p:pic>
    </p:spTree>
    <p:extLst>
      <p:ext uri="{BB962C8B-B14F-4D97-AF65-F5344CB8AC3E}">
        <p14:creationId xmlns:p14="http://schemas.microsoft.com/office/powerpoint/2010/main" val="2666324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08FE608-5BB8-1D2C-E3B7-BA733F2C52D2}"/>
              </a:ext>
            </a:extLst>
          </p:cNvPr>
          <p:cNvPicPr>
            <a:picLocks noChangeAspect="1"/>
          </p:cNvPicPr>
          <p:nvPr/>
        </p:nvPicPr>
        <p:blipFill>
          <a:blip r:embed="rId2"/>
          <a:stretch>
            <a:fillRect/>
          </a:stretch>
        </p:blipFill>
        <p:spPr>
          <a:xfrm>
            <a:off x="7016964" y="243818"/>
            <a:ext cx="2262503" cy="3210373"/>
          </a:xfrm>
          <a:prstGeom prst="rect">
            <a:avLst/>
          </a:prstGeom>
        </p:spPr>
      </p:pic>
      <p:sp>
        <p:nvSpPr>
          <p:cNvPr id="7" name="TextBox 6">
            <a:extLst>
              <a:ext uri="{FF2B5EF4-FFF2-40B4-BE49-F238E27FC236}">
                <a16:creationId xmlns:a16="http://schemas.microsoft.com/office/drawing/2014/main" id="{59787FD9-1E7E-7C84-03D1-202CAE8BDA91}"/>
              </a:ext>
            </a:extLst>
          </p:cNvPr>
          <p:cNvSpPr txBox="1"/>
          <p:nvPr/>
        </p:nvSpPr>
        <p:spPr>
          <a:xfrm>
            <a:off x="393791" y="243818"/>
            <a:ext cx="6515010" cy="523220"/>
          </a:xfrm>
          <a:prstGeom prst="rect">
            <a:avLst/>
          </a:prstGeom>
          <a:solidFill>
            <a:schemeClr val="accent6">
              <a:lumMod val="40000"/>
              <a:lumOff val="60000"/>
            </a:schemeClr>
          </a:solidFill>
        </p:spPr>
        <p:txBody>
          <a:bodyPr wrap="square" rtlCol="0">
            <a:spAutoFit/>
          </a:bodyPr>
          <a:lstStyle/>
          <a:p>
            <a:r>
              <a:rPr lang="en-GB" sz="2800" b="1" dirty="0">
                <a:latin typeface="Calibri" panose="020F0502020204030204" pitchFamily="34" charset="0"/>
                <a:cs typeface="Calibri" panose="020F0502020204030204" pitchFamily="34" charset="0"/>
              </a:rPr>
              <a:t>Mental health related prompt to team</a:t>
            </a:r>
          </a:p>
        </p:txBody>
      </p:sp>
      <p:sp>
        <p:nvSpPr>
          <p:cNvPr id="8" name="TextBox 7">
            <a:extLst>
              <a:ext uri="{FF2B5EF4-FFF2-40B4-BE49-F238E27FC236}">
                <a16:creationId xmlns:a16="http://schemas.microsoft.com/office/drawing/2014/main" id="{4CF87A27-049B-BE48-4225-7B0F68E20174}"/>
              </a:ext>
            </a:extLst>
          </p:cNvPr>
          <p:cNvSpPr txBox="1"/>
          <p:nvPr/>
        </p:nvSpPr>
        <p:spPr>
          <a:xfrm>
            <a:off x="393790" y="970844"/>
            <a:ext cx="6623173" cy="5478423"/>
          </a:xfrm>
          <a:prstGeom prst="rect">
            <a:avLst/>
          </a:prstGeom>
          <a:noFill/>
        </p:spPr>
        <p:txBody>
          <a:bodyPr wrap="square" rtlCol="0">
            <a:spAutoFit/>
          </a:bodyPr>
          <a:lstStyle/>
          <a:p>
            <a:r>
              <a:rPr lang="en-GB" sz="1400" dirty="0"/>
              <a:t>This digital flyer was created to encourage a Public Health Team to try out the bench chat.</a:t>
            </a:r>
          </a:p>
          <a:p>
            <a:endParaRPr lang="en-GB" sz="1400" dirty="0"/>
          </a:p>
          <a:p>
            <a:pPr algn="l"/>
            <a:r>
              <a:rPr lang="en-GB" sz="1400" b="0" i="0" dirty="0">
                <a:solidFill>
                  <a:srgbClr val="303030"/>
                </a:solidFill>
                <a:effectLst/>
                <a:latin typeface="PT Sans" panose="020B0503020203020204" pitchFamily="34" charset="0"/>
              </a:rPr>
              <a:t>The Friendship Bench is a Non-Governmental Organization (NGO) registered in Zimbabwe. Their vision</a:t>
            </a:r>
            <a:r>
              <a:rPr lang="en-GB" sz="1400" b="1" i="0" dirty="0">
                <a:solidFill>
                  <a:srgbClr val="303030"/>
                </a:solidFill>
                <a:effectLst/>
                <a:latin typeface="PT Sans" panose="020B0503020203020204" pitchFamily="34" charset="0"/>
              </a:rPr>
              <a:t> </a:t>
            </a:r>
            <a:r>
              <a:rPr lang="en-GB" sz="1400" b="0" i="0" dirty="0">
                <a:solidFill>
                  <a:srgbClr val="303030"/>
                </a:solidFill>
                <a:effectLst/>
                <a:latin typeface="PT Sans" panose="020B0503020203020204" pitchFamily="34" charset="0"/>
              </a:rPr>
              <a:t>is a Friendship Bench within walking distance for all. </a:t>
            </a:r>
          </a:p>
          <a:p>
            <a:pPr algn="l"/>
            <a:endParaRPr lang="en-GB" sz="1400" dirty="0">
              <a:solidFill>
                <a:srgbClr val="303030"/>
              </a:solidFill>
              <a:latin typeface="PT Sans" panose="020B0503020203020204" pitchFamily="34" charset="0"/>
            </a:endParaRPr>
          </a:p>
          <a:p>
            <a:pPr algn="l"/>
            <a:r>
              <a:rPr lang="en-GB" sz="1400" b="0" i="0" dirty="0">
                <a:solidFill>
                  <a:srgbClr val="303030"/>
                </a:solidFill>
                <a:effectLst/>
                <a:latin typeface="PT Sans" panose="020B0503020203020204" pitchFamily="34" charset="0"/>
              </a:rPr>
              <a:t>With this inspiration, their mission is to get people out of “</a:t>
            </a:r>
            <a:r>
              <a:rPr lang="en-GB" sz="1400" b="0" i="0" dirty="0" err="1">
                <a:solidFill>
                  <a:srgbClr val="303030"/>
                </a:solidFill>
                <a:effectLst/>
                <a:latin typeface="PT Sans" panose="020B0503020203020204" pitchFamily="34" charset="0"/>
              </a:rPr>
              <a:t>kufungisisa</a:t>
            </a:r>
            <a:r>
              <a:rPr lang="en-GB" sz="1400" b="0" i="0" dirty="0">
                <a:solidFill>
                  <a:srgbClr val="303030"/>
                </a:solidFill>
                <a:effectLst/>
                <a:latin typeface="PT Sans" panose="020B0503020203020204" pitchFamily="34" charset="0"/>
              </a:rPr>
              <a:t>” – depression &amp; anxiety – by creating safe spaces and a sense of belonging in communities to improve mental wellbeing and enhance quality of life. </a:t>
            </a:r>
          </a:p>
          <a:p>
            <a:pPr algn="l"/>
            <a:endParaRPr lang="en-GB" sz="1400" b="0" i="0" dirty="0">
              <a:solidFill>
                <a:srgbClr val="303030"/>
              </a:solidFill>
              <a:effectLst/>
              <a:latin typeface="PT Sans" panose="020B0503020203020204" pitchFamily="34" charset="0"/>
            </a:endParaRPr>
          </a:p>
          <a:p>
            <a:pPr algn="l"/>
            <a:r>
              <a:rPr lang="en-GB" sz="1400" b="0" i="0" dirty="0">
                <a:solidFill>
                  <a:srgbClr val="303030"/>
                </a:solidFill>
                <a:effectLst/>
                <a:latin typeface="PT Sans" panose="020B0503020203020204" pitchFamily="34" charset="0"/>
              </a:rPr>
              <a:t>Agreeing that benches are a very important social tool for health and wellbeing, we wanted to get people talking about benches and supporting them as an important part of park infrastructure. </a:t>
            </a:r>
          </a:p>
          <a:p>
            <a:pPr algn="l"/>
            <a:endParaRPr lang="en-GB" sz="1400" dirty="0">
              <a:solidFill>
                <a:srgbClr val="303030"/>
              </a:solidFill>
              <a:latin typeface="PT Sans" panose="020B0503020203020204" pitchFamily="34" charset="0"/>
            </a:endParaRPr>
          </a:p>
          <a:p>
            <a:pPr algn="l"/>
            <a:r>
              <a:rPr lang="en-GB" sz="1400" b="0" i="0" dirty="0">
                <a:solidFill>
                  <a:srgbClr val="303030"/>
                </a:solidFill>
                <a:effectLst/>
                <a:latin typeface="PT Sans" panose="020B0503020203020204" pitchFamily="34" charset="0"/>
              </a:rPr>
              <a:t>So, the idea of the “Friendship Bench Chat” was born. To start with it was going to be chatting about friendship benches, but it quickly became friends sitting on a bench chatting, but either of these are a great idea and you can do both.</a:t>
            </a:r>
          </a:p>
          <a:p>
            <a:endParaRPr lang="en-GB" sz="1400" dirty="0"/>
          </a:p>
          <a:p>
            <a:r>
              <a:rPr lang="en-GB" sz="1400" i="1" dirty="0">
                <a:solidFill>
                  <a:srgbClr val="0070C0"/>
                </a:solidFill>
              </a:rPr>
              <a:t>We discussed what we thought was good and bad about this flyer in the workshop, including what should be the visual focus, perhaps rather than people the bench could be more central to the graphics. I think this represents the two sides of bench chats, the need for infrastructure to support people's needs and the act of talking to each other in a natural environment whether there is a bench or not, lots of green spaces don’t have benches. This gave us lots to discuss and made the workshop feel much more collaborative. Thanks to attendees for their feedback on this.</a:t>
            </a:r>
          </a:p>
        </p:txBody>
      </p:sp>
      <p:pic>
        <p:nvPicPr>
          <p:cNvPr id="10" name="Picture 9" descr="A poster of a friendship bench chat&#10;&#10;Description automatically generated">
            <a:extLst>
              <a:ext uri="{FF2B5EF4-FFF2-40B4-BE49-F238E27FC236}">
                <a16:creationId xmlns:a16="http://schemas.microsoft.com/office/drawing/2014/main" id="{C27E24D6-8479-8725-3FEC-71B4B76784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4074" y="2498649"/>
            <a:ext cx="3013437" cy="4262288"/>
          </a:xfrm>
          <a:prstGeom prst="rect">
            <a:avLst/>
          </a:prstGeom>
        </p:spPr>
      </p:pic>
    </p:spTree>
    <p:extLst>
      <p:ext uri="{BB962C8B-B14F-4D97-AF65-F5344CB8AC3E}">
        <p14:creationId xmlns:p14="http://schemas.microsoft.com/office/powerpoint/2010/main" val="3899560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3CEA7E-EE99-77BF-1DAF-1953C79DF315}"/>
              </a:ext>
            </a:extLst>
          </p:cNvPr>
          <p:cNvPicPr>
            <a:picLocks noChangeAspect="1"/>
          </p:cNvPicPr>
          <p:nvPr/>
        </p:nvPicPr>
        <p:blipFill>
          <a:blip r:embed="rId2"/>
          <a:srcRect t="6339"/>
          <a:stretch/>
        </p:blipFill>
        <p:spPr>
          <a:xfrm>
            <a:off x="614447" y="0"/>
            <a:ext cx="10443815" cy="6423279"/>
          </a:xfrm>
          <a:prstGeom prst="rect">
            <a:avLst/>
          </a:prstGeom>
        </p:spPr>
      </p:pic>
      <p:sp>
        <p:nvSpPr>
          <p:cNvPr id="4" name="Rectangle 3">
            <a:extLst>
              <a:ext uri="{FF2B5EF4-FFF2-40B4-BE49-F238E27FC236}">
                <a16:creationId xmlns:a16="http://schemas.microsoft.com/office/drawing/2014/main" id="{F4A17CB9-7043-A31B-9477-7CAD7236AACD}"/>
              </a:ext>
            </a:extLst>
          </p:cNvPr>
          <p:cNvSpPr/>
          <p:nvPr/>
        </p:nvSpPr>
        <p:spPr>
          <a:xfrm>
            <a:off x="7574844" y="4334933"/>
            <a:ext cx="3093155" cy="925689"/>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C6DD10D3-A60A-7496-3DF1-B5C941150C49}"/>
              </a:ext>
            </a:extLst>
          </p:cNvPr>
          <p:cNvSpPr txBox="1"/>
          <p:nvPr/>
        </p:nvSpPr>
        <p:spPr>
          <a:xfrm>
            <a:off x="4508281" y="5548194"/>
            <a:ext cx="7435363" cy="954107"/>
          </a:xfrm>
          <a:prstGeom prst="rect">
            <a:avLst/>
          </a:prstGeom>
          <a:noFill/>
        </p:spPr>
        <p:txBody>
          <a:bodyPr wrap="square" rtlCol="0">
            <a:spAutoFit/>
          </a:bodyPr>
          <a:lstStyle/>
          <a:p>
            <a:r>
              <a:rPr lang="en-GB" sz="2800" dirty="0"/>
              <a:t>It’s not a silver bullet but - good communication must be at least part of the solution.</a:t>
            </a:r>
          </a:p>
        </p:txBody>
      </p:sp>
    </p:spTree>
    <p:extLst>
      <p:ext uri="{BB962C8B-B14F-4D97-AF65-F5344CB8AC3E}">
        <p14:creationId xmlns:p14="http://schemas.microsoft.com/office/powerpoint/2010/main" val="4122128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erson taking book from bookshelf">
            <a:extLst>
              <a:ext uri="{FF2B5EF4-FFF2-40B4-BE49-F238E27FC236}">
                <a16:creationId xmlns:a16="http://schemas.microsoft.com/office/drawing/2014/main" id="{6C96DCE7-B7E1-C8F7-8917-8481DF6D9FFA}"/>
              </a:ext>
            </a:extLst>
          </p:cNvPr>
          <p:cNvPicPr>
            <a:picLocks noChangeAspect="1"/>
          </p:cNvPicPr>
          <p:nvPr/>
        </p:nvPicPr>
        <p:blipFill>
          <a:blip r:embed="rId3">
            <a:extLst>
              <a:ext uri="{28A0092B-C50C-407E-A947-70E740481C1C}">
                <a14:useLocalDpi xmlns:a14="http://schemas.microsoft.com/office/drawing/2010/main" val="0"/>
              </a:ext>
            </a:extLst>
          </a:blip>
          <a:srcRect t="22000" b="22000"/>
          <a:stretch/>
        </p:blipFill>
        <p:spPr>
          <a:xfrm>
            <a:off x="0" y="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2" name="TextBox 1">
            <a:extLst>
              <a:ext uri="{FF2B5EF4-FFF2-40B4-BE49-F238E27FC236}">
                <a16:creationId xmlns:a16="http://schemas.microsoft.com/office/drawing/2014/main" id="{3111E497-3DBA-D438-BE22-965A7FDF5C36}"/>
              </a:ext>
            </a:extLst>
          </p:cNvPr>
          <p:cNvSpPr txBox="1"/>
          <p:nvPr/>
        </p:nvSpPr>
        <p:spPr>
          <a:xfrm>
            <a:off x="4654294" y="4777739"/>
            <a:ext cx="6897626" cy="1399223"/>
          </a:xfrm>
          <a:prstGeom prst="rect">
            <a:avLst/>
          </a:prstGeom>
        </p:spPr>
        <p:txBody>
          <a:bodyPr vert="horz" lIns="91440" tIns="45720" rIns="91440" bIns="45720" rtlCol="0" anchor="ctr">
            <a:normAutofit/>
          </a:bodyPr>
          <a:lstStyle/>
          <a:p>
            <a:pPr>
              <a:lnSpc>
                <a:spcPct val="90000"/>
              </a:lnSpc>
              <a:spcAft>
                <a:spcPts val="600"/>
              </a:spcAft>
            </a:pPr>
            <a:r>
              <a:rPr lang="en-US" sz="3600" dirty="0"/>
              <a:t>Sharing information</a:t>
            </a:r>
          </a:p>
        </p:txBody>
      </p:sp>
    </p:spTree>
    <p:extLst>
      <p:ext uri="{BB962C8B-B14F-4D97-AF65-F5344CB8AC3E}">
        <p14:creationId xmlns:p14="http://schemas.microsoft.com/office/powerpoint/2010/main" val="2758544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F48E94-A0A4-1FE8-73B2-F0DFF5B6D3CF}"/>
              </a:ext>
            </a:extLst>
          </p:cNvPr>
          <p:cNvPicPr>
            <a:picLocks noChangeAspect="1"/>
          </p:cNvPicPr>
          <p:nvPr/>
        </p:nvPicPr>
        <p:blipFill>
          <a:blip r:embed="rId3"/>
          <a:stretch>
            <a:fillRect/>
          </a:stretch>
        </p:blipFill>
        <p:spPr>
          <a:xfrm>
            <a:off x="7162727" y="3070949"/>
            <a:ext cx="4786489" cy="2744812"/>
          </a:xfrm>
          <a:prstGeom prst="rect">
            <a:avLst/>
          </a:prstGeom>
        </p:spPr>
      </p:pic>
      <p:pic>
        <p:nvPicPr>
          <p:cNvPr id="4" name="Picture 3">
            <a:extLst>
              <a:ext uri="{FF2B5EF4-FFF2-40B4-BE49-F238E27FC236}">
                <a16:creationId xmlns:a16="http://schemas.microsoft.com/office/drawing/2014/main" id="{1015340B-0636-FA21-9DAA-625D76BD1340}"/>
              </a:ext>
            </a:extLst>
          </p:cNvPr>
          <p:cNvPicPr>
            <a:picLocks noChangeAspect="1"/>
          </p:cNvPicPr>
          <p:nvPr/>
        </p:nvPicPr>
        <p:blipFill>
          <a:blip r:embed="rId4"/>
          <a:stretch>
            <a:fillRect/>
          </a:stretch>
        </p:blipFill>
        <p:spPr>
          <a:xfrm>
            <a:off x="7162727" y="230946"/>
            <a:ext cx="4786489" cy="2840003"/>
          </a:xfrm>
          <a:prstGeom prst="rect">
            <a:avLst/>
          </a:prstGeom>
        </p:spPr>
      </p:pic>
      <p:sp>
        <p:nvSpPr>
          <p:cNvPr id="5" name="TextBox 4">
            <a:extLst>
              <a:ext uri="{FF2B5EF4-FFF2-40B4-BE49-F238E27FC236}">
                <a16:creationId xmlns:a16="http://schemas.microsoft.com/office/drawing/2014/main" id="{26D5D3FC-3B96-4663-B6C7-C7A15CD0C880}"/>
              </a:ext>
            </a:extLst>
          </p:cNvPr>
          <p:cNvSpPr txBox="1"/>
          <p:nvPr/>
        </p:nvSpPr>
        <p:spPr>
          <a:xfrm>
            <a:off x="381000" y="142875"/>
            <a:ext cx="6515100" cy="6555641"/>
          </a:xfrm>
          <a:prstGeom prst="rect">
            <a:avLst/>
          </a:prstGeom>
          <a:noFill/>
        </p:spPr>
        <p:txBody>
          <a:bodyPr wrap="square" rtlCol="0">
            <a:spAutoFit/>
          </a:bodyPr>
          <a:lstStyle/>
          <a:p>
            <a:r>
              <a:rPr lang="en-GB" sz="1400" dirty="0"/>
              <a:t>What is informing? Informing people is probably the most common way in which people and communities are involved. </a:t>
            </a:r>
          </a:p>
          <a:p>
            <a:endParaRPr lang="en-GB" sz="1400" dirty="0"/>
          </a:p>
          <a:p>
            <a:r>
              <a:rPr lang="en-GB" sz="1400" dirty="0"/>
              <a:t>Put simply, it means telling people something. Local public services are informing people all the time, through websites, leaflets, adverts and press releases.  What can we do to improve how we keep people informed? </a:t>
            </a:r>
          </a:p>
          <a:p>
            <a:endParaRPr lang="en-GB" sz="1400" dirty="0"/>
          </a:p>
          <a:p>
            <a:r>
              <a:rPr lang="en-GB" sz="1400" dirty="0"/>
              <a:t>Why is informing important? </a:t>
            </a:r>
          </a:p>
          <a:p>
            <a:endParaRPr lang="en-GB" sz="1400" dirty="0"/>
          </a:p>
          <a:p>
            <a:r>
              <a:rPr lang="en-GB" sz="1400" dirty="0"/>
              <a:t>Informing ensures that people are given the right messages at the right time. There is often a legal duty to tell people about what we do and what services we offer. It is important to get it right. </a:t>
            </a:r>
          </a:p>
          <a:p>
            <a:endParaRPr lang="en-GB" sz="1400" dirty="0"/>
          </a:p>
          <a:p>
            <a:r>
              <a:rPr lang="en-GB" sz="1400" dirty="0"/>
              <a:t>Be clear about who, what, why, when and how? </a:t>
            </a:r>
          </a:p>
          <a:p>
            <a:r>
              <a:rPr lang="en-GB" sz="1400" dirty="0"/>
              <a:t>These simple questions need answers before you start informing the public. When you have answered them effectively, you’ll have great information! There is a lot of information bombarding the public – how will yours stand out? </a:t>
            </a:r>
          </a:p>
          <a:p>
            <a:endParaRPr lang="en-GB" sz="1400" dirty="0"/>
          </a:p>
          <a:p>
            <a:r>
              <a:rPr lang="en-GB" sz="1400" dirty="0"/>
              <a:t>It’s good to talk Having a conversation with someone is the best way to convey information. Keep it simple writing in plain English is important. The average reading age for the public is 12 years old – so always keep it simple. Public sector information is often difficult to read and understand.</a:t>
            </a:r>
          </a:p>
          <a:p>
            <a:endParaRPr lang="en-GB" sz="1400" dirty="0"/>
          </a:p>
          <a:p>
            <a:r>
              <a:rPr lang="en-GB" sz="1400" dirty="0"/>
              <a:t>It’s a lot easier to inform people if they can relate to a story. A story about a real person using a service is much more engaging than a list of instructions. Stories don’t need to be long – just a few sentences about a real person can make your work come alive. 6 - Paint a portrait Pictures of people can make your information warmer and human. A picture does tell a thousand words – especially if someone is smiling. Make sure people’s faces are clear and that pictures represent our diverse communities. But remember to get peoples consent for their photos to be used. </a:t>
            </a:r>
          </a:p>
        </p:txBody>
      </p:sp>
    </p:spTree>
    <p:extLst>
      <p:ext uri="{BB962C8B-B14F-4D97-AF65-F5344CB8AC3E}">
        <p14:creationId xmlns:p14="http://schemas.microsoft.com/office/powerpoint/2010/main" val="32269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38374A-8736-4FE0-9EAC-F293C5CF8316}"/>
              </a:ext>
            </a:extLst>
          </p:cNvPr>
          <p:cNvSpPr txBox="1"/>
          <p:nvPr/>
        </p:nvSpPr>
        <p:spPr>
          <a:xfrm>
            <a:off x="379114" y="3584644"/>
            <a:ext cx="4888089" cy="3046988"/>
          </a:xfrm>
          <a:prstGeom prst="rect">
            <a:avLst/>
          </a:prstGeom>
          <a:noFill/>
        </p:spPr>
        <p:txBody>
          <a:bodyPr wrap="square" rtlCol="0">
            <a:spAutoFit/>
          </a:bodyPr>
          <a:lstStyle/>
          <a:p>
            <a:pPr>
              <a:buFont typeface="+mj-lt"/>
              <a:buAutoNum type="arabicPeriod"/>
            </a:pPr>
            <a:r>
              <a:rPr lang="en-GB" sz="1200" b="1" dirty="0"/>
              <a:t>Email</a:t>
            </a:r>
            <a:endParaRPr lang="en-GB" sz="1200" dirty="0"/>
          </a:p>
          <a:p>
            <a:pPr marL="457200" lvl="1" indent="0">
              <a:buFont typeface="+mj-lt"/>
              <a:buNone/>
            </a:pPr>
            <a:r>
              <a:rPr lang="en-GB" sz="1200" dirty="0"/>
              <a:t>Used for direct communication, newsletters, reports, and updates in both personal and professional settings.</a:t>
            </a:r>
          </a:p>
          <a:p>
            <a:pPr>
              <a:buFont typeface="+mj-lt"/>
              <a:buAutoNum type="arabicPeriod"/>
            </a:pPr>
            <a:r>
              <a:rPr lang="en-GB" sz="1200" b="1" dirty="0"/>
              <a:t>Face-to-Face Communication</a:t>
            </a:r>
            <a:endParaRPr lang="en-GB" sz="1200" dirty="0"/>
          </a:p>
          <a:p>
            <a:pPr marL="457200" lvl="1" indent="0">
              <a:buFont typeface="+mj-lt"/>
              <a:buNone/>
            </a:pPr>
            <a:r>
              <a:rPr lang="en-GB" sz="1200" dirty="0"/>
              <a:t>In-person meetings, presentations, and casual conversations are effective for direct, immediate information exchange.</a:t>
            </a:r>
          </a:p>
          <a:p>
            <a:pPr>
              <a:buFont typeface="+mj-lt"/>
              <a:buAutoNum type="arabicPeriod"/>
            </a:pPr>
            <a:r>
              <a:rPr lang="en-GB" sz="1200" b="1" dirty="0"/>
              <a:t>Webinars</a:t>
            </a:r>
            <a:endParaRPr lang="en-GB" sz="1200" dirty="0"/>
          </a:p>
          <a:p>
            <a:pPr marL="457200" lvl="1" indent="0">
              <a:buFont typeface="+mj-lt"/>
              <a:buNone/>
            </a:pPr>
            <a:r>
              <a:rPr lang="en-GB" sz="1200" dirty="0"/>
              <a:t>Online seminars or workshops that share detailed information with an audience through video, screen-sharing, and live Q&amp;A sessions.</a:t>
            </a:r>
          </a:p>
          <a:p>
            <a:pPr>
              <a:buFont typeface="+mj-lt"/>
              <a:buAutoNum type="arabicPeriod"/>
            </a:pPr>
            <a:r>
              <a:rPr lang="en-GB" sz="1200" b="1" dirty="0"/>
              <a:t>Video Conferencing</a:t>
            </a:r>
            <a:endParaRPr lang="en-GB" sz="1200" dirty="0"/>
          </a:p>
          <a:p>
            <a:pPr lvl="1"/>
            <a:r>
              <a:rPr lang="en-GB" sz="1200" dirty="0"/>
              <a:t>Tools like Zoom, Microsoft Teams, or Google Meet enable live sharing of presentations, updates, and discussions with remote participants.</a:t>
            </a:r>
          </a:p>
          <a:p>
            <a:pPr>
              <a:buFont typeface="+mj-lt"/>
              <a:buAutoNum type="arabicPeriod"/>
            </a:pPr>
            <a:r>
              <a:rPr lang="en-GB" sz="1200" b="1" dirty="0"/>
              <a:t>Workshops and Training</a:t>
            </a:r>
            <a:endParaRPr lang="en-GB" sz="1200" dirty="0"/>
          </a:p>
          <a:p>
            <a:pPr lvl="1"/>
            <a:r>
              <a:rPr lang="en-GB" sz="1200" dirty="0"/>
              <a:t>Interactive sessions where knowledge and skills are shared through teaching, discussions, and hands-on practice.</a:t>
            </a:r>
          </a:p>
        </p:txBody>
      </p:sp>
      <p:sp>
        <p:nvSpPr>
          <p:cNvPr id="3" name="TextBox 2">
            <a:extLst>
              <a:ext uri="{FF2B5EF4-FFF2-40B4-BE49-F238E27FC236}">
                <a16:creationId xmlns:a16="http://schemas.microsoft.com/office/drawing/2014/main" id="{D69B955E-A6FC-E3D9-3FBD-D096E2636E7E}"/>
              </a:ext>
            </a:extLst>
          </p:cNvPr>
          <p:cNvSpPr txBox="1"/>
          <p:nvPr/>
        </p:nvSpPr>
        <p:spPr>
          <a:xfrm>
            <a:off x="6361289" y="4030977"/>
            <a:ext cx="4888089" cy="2492990"/>
          </a:xfrm>
          <a:prstGeom prst="rect">
            <a:avLst/>
          </a:prstGeom>
          <a:noFill/>
        </p:spPr>
        <p:txBody>
          <a:bodyPr wrap="square" rtlCol="0">
            <a:spAutoFit/>
          </a:bodyPr>
          <a:lstStyle/>
          <a:p>
            <a:pPr>
              <a:buFont typeface="+mj-lt"/>
              <a:buAutoNum type="arabicPeriod"/>
            </a:pPr>
            <a:r>
              <a:rPr lang="en-GB" sz="1200" b="1" dirty="0"/>
              <a:t>Presentations</a:t>
            </a:r>
            <a:endParaRPr lang="en-GB" sz="1200" dirty="0"/>
          </a:p>
          <a:p>
            <a:pPr lvl="1"/>
            <a:r>
              <a:rPr lang="en-GB" sz="1200" dirty="0"/>
              <a:t>PowerPoint or slide-based presentations are often used in meetings, conferences, or workshops to share structured information.</a:t>
            </a:r>
          </a:p>
          <a:p>
            <a:pPr>
              <a:buFont typeface="+mj-lt"/>
              <a:buAutoNum type="arabicPeriod"/>
            </a:pPr>
            <a:r>
              <a:rPr lang="en-GB" sz="1200" b="1" dirty="0"/>
              <a:t>Websites and Blogs</a:t>
            </a:r>
            <a:endParaRPr lang="en-GB" sz="1200" dirty="0"/>
          </a:p>
          <a:p>
            <a:pPr marL="457200" lvl="1" indent="0">
              <a:buFont typeface="+mj-lt"/>
              <a:buNone/>
            </a:pPr>
            <a:r>
              <a:rPr lang="en-GB" sz="1200" dirty="0"/>
              <a:t>A central hub where articles, resources, and information are shared with a wide audience.</a:t>
            </a:r>
          </a:p>
          <a:p>
            <a:pPr>
              <a:buFont typeface="+mj-lt"/>
              <a:buAutoNum type="arabicPeriod"/>
            </a:pPr>
            <a:r>
              <a:rPr lang="en-GB" sz="1200" b="1" dirty="0"/>
              <a:t>Printed Materials</a:t>
            </a:r>
            <a:endParaRPr lang="en-GB" sz="1200" dirty="0"/>
          </a:p>
          <a:p>
            <a:pPr marL="457200" lvl="1" indent="0">
              <a:buFont typeface="+mj-lt"/>
              <a:buNone/>
            </a:pPr>
            <a:r>
              <a:rPr lang="en-GB" sz="1200" dirty="0"/>
              <a:t>Flyers, brochures, posters, newsletters, and reports allow for physical distribution of information in public spaces or during events.</a:t>
            </a:r>
          </a:p>
          <a:p>
            <a:pPr>
              <a:buFont typeface="+mj-lt"/>
              <a:buAutoNum type="arabicPeriod"/>
            </a:pPr>
            <a:r>
              <a:rPr lang="en-GB" sz="1200" b="1" dirty="0"/>
              <a:t>Publications</a:t>
            </a:r>
            <a:endParaRPr lang="en-GB" sz="1200" dirty="0"/>
          </a:p>
          <a:p>
            <a:pPr marL="457200" lvl="1" indent="0">
              <a:buFont typeface="+mj-lt"/>
              <a:buNone/>
            </a:pPr>
            <a:r>
              <a:rPr lang="en-GB" sz="1200" dirty="0"/>
              <a:t>Books, journals, and reports published in print or digital formats that provide in-depth information on specific subjects.</a:t>
            </a:r>
          </a:p>
        </p:txBody>
      </p:sp>
      <p:grpSp>
        <p:nvGrpSpPr>
          <p:cNvPr id="12" name="Group 11">
            <a:extLst>
              <a:ext uri="{FF2B5EF4-FFF2-40B4-BE49-F238E27FC236}">
                <a16:creationId xmlns:a16="http://schemas.microsoft.com/office/drawing/2014/main" id="{383F75D1-FBCD-18B0-507E-EF622DE18E9F}"/>
              </a:ext>
            </a:extLst>
          </p:cNvPr>
          <p:cNvGrpSpPr/>
          <p:nvPr/>
        </p:nvGrpSpPr>
        <p:grpSpPr>
          <a:xfrm>
            <a:off x="2923335" y="378011"/>
            <a:ext cx="6345329" cy="3206633"/>
            <a:chOff x="2923335" y="378011"/>
            <a:chExt cx="6345329" cy="3206633"/>
          </a:xfrm>
        </p:grpSpPr>
        <p:pic>
          <p:nvPicPr>
            <p:cNvPr id="7" name="Picture 6">
              <a:extLst>
                <a:ext uri="{FF2B5EF4-FFF2-40B4-BE49-F238E27FC236}">
                  <a16:creationId xmlns:a16="http://schemas.microsoft.com/office/drawing/2014/main" id="{BC5ACC6D-FACE-F738-3568-B9646A44D3ED}"/>
                </a:ext>
              </a:extLst>
            </p:cNvPr>
            <p:cNvPicPr>
              <a:picLocks noChangeAspect="1"/>
            </p:cNvPicPr>
            <p:nvPr/>
          </p:nvPicPr>
          <p:blipFill>
            <a:blip r:embed="rId3"/>
            <a:stretch>
              <a:fillRect/>
            </a:stretch>
          </p:blipFill>
          <p:spPr>
            <a:xfrm>
              <a:off x="2923335" y="378011"/>
              <a:ext cx="6345329" cy="3206633"/>
            </a:xfrm>
            <a:prstGeom prst="rect">
              <a:avLst/>
            </a:prstGeom>
          </p:spPr>
        </p:pic>
        <p:sp>
          <p:nvSpPr>
            <p:cNvPr id="11" name="TextBox 10">
              <a:extLst>
                <a:ext uri="{FF2B5EF4-FFF2-40B4-BE49-F238E27FC236}">
                  <a16:creationId xmlns:a16="http://schemas.microsoft.com/office/drawing/2014/main" id="{EE3C68CB-0B54-72E0-C9CD-EDFEC4ECC1FF}"/>
                </a:ext>
              </a:extLst>
            </p:cNvPr>
            <p:cNvSpPr txBox="1"/>
            <p:nvPr/>
          </p:nvSpPr>
          <p:spPr>
            <a:xfrm>
              <a:off x="6361289" y="2374900"/>
              <a:ext cx="1835149" cy="307777"/>
            </a:xfrm>
            <a:prstGeom prst="rect">
              <a:avLst/>
            </a:prstGeom>
            <a:solidFill>
              <a:schemeClr val="bg1"/>
            </a:solidFill>
            <a:ln>
              <a:noFill/>
            </a:ln>
          </p:spPr>
          <p:txBody>
            <a:bodyPr wrap="square" rtlCol="0">
              <a:spAutoFit/>
            </a:bodyPr>
            <a:lstStyle/>
            <a:p>
              <a:r>
                <a:rPr lang="en-GB" sz="1400" dirty="0">
                  <a:latin typeface="Bahnschrift Condensed" panose="020B0502040204020203" pitchFamily="34" charset="0"/>
                  <a:cs typeface="Miriam Fixed" panose="020F0502020204030204" pitchFamily="49" charset="-79"/>
                </a:rPr>
                <a:t>REGULAR MEETINGS</a:t>
              </a:r>
            </a:p>
          </p:txBody>
        </p:sp>
      </p:grpSp>
    </p:spTree>
    <p:extLst>
      <p:ext uri="{BB962C8B-B14F-4D97-AF65-F5344CB8AC3E}">
        <p14:creationId xmlns:p14="http://schemas.microsoft.com/office/powerpoint/2010/main" val="3396663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8">
            <a:extLst>
              <a:ext uri="{FF2B5EF4-FFF2-40B4-BE49-F238E27FC236}">
                <a16:creationId xmlns:a16="http://schemas.microsoft.com/office/drawing/2014/main" id="{25697684-4D54-43C0-586D-EE5603C2891F}"/>
              </a:ext>
            </a:extLst>
          </p:cNvPr>
          <p:cNvSpPr txBox="1">
            <a:spLocks/>
          </p:cNvSpPr>
          <p:nvPr/>
        </p:nvSpPr>
        <p:spPr>
          <a:xfrm>
            <a:off x="643468" y="643467"/>
            <a:ext cx="4620584" cy="45671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dirty="0"/>
              <a:t>Communication our most important tool</a:t>
            </a:r>
          </a:p>
        </p:txBody>
      </p:sp>
      <p:pic>
        <p:nvPicPr>
          <p:cNvPr id="5" name="Picture 4" descr="Girl with headphones">
            <a:extLst>
              <a:ext uri="{FF2B5EF4-FFF2-40B4-BE49-F238E27FC236}">
                <a16:creationId xmlns:a16="http://schemas.microsoft.com/office/drawing/2014/main" id="{EA461529-53E5-4F44-4DCF-1B2EC654EADB}"/>
              </a:ext>
            </a:extLst>
          </p:cNvPr>
          <p:cNvPicPr>
            <a:picLocks noChangeAspect="1"/>
          </p:cNvPicPr>
          <p:nvPr/>
        </p:nvPicPr>
        <p:blipFill>
          <a:blip r:embed="rId3">
            <a:extLst>
              <a:ext uri="{28A0092B-C50C-407E-A947-70E740481C1C}">
                <a14:useLocalDpi xmlns:a14="http://schemas.microsoft.com/office/drawing/2010/main" val="0"/>
              </a:ext>
            </a:extLst>
          </a:blip>
          <a:srcRect l="21006" r="21006"/>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423627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D6F911-83B6-9E12-21D7-3798D48BFAC2}"/>
              </a:ext>
            </a:extLst>
          </p:cNvPr>
          <p:cNvSpPr txBox="1"/>
          <p:nvPr/>
        </p:nvSpPr>
        <p:spPr>
          <a:xfrm>
            <a:off x="292189" y="176084"/>
            <a:ext cx="7039943" cy="523220"/>
          </a:xfrm>
          <a:prstGeom prst="rect">
            <a:avLst/>
          </a:prstGeom>
          <a:solidFill>
            <a:schemeClr val="accent6">
              <a:lumMod val="40000"/>
              <a:lumOff val="60000"/>
            </a:schemeClr>
          </a:solidFill>
        </p:spPr>
        <p:txBody>
          <a:bodyPr wrap="square" rtlCol="0">
            <a:spAutoFit/>
          </a:bodyPr>
          <a:lstStyle/>
          <a:p>
            <a:r>
              <a:rPr lang="en-GB" sz="2800" b="1" dirty="0">
                <a:latin typeface="Calibri" panose="020F0502020204030204" pitchFamily="34" charset="0"/>
                <a:cs typeface="Calibri" panose="020F0502020204030204" pitchFamily="34" charset="0"/>
              </a:rPr>
              <a:t>Links and documents</a:t>
            </a:r>
          </a:p>
        </p:txBody>
      </p:sp>
      <p:sp>
        <p:nvSpPr>
          <p:cNvPr id="5" name="TextBox 4">
            <a:extLst>
              <a:ext uri="{FF2B5EF4-FFF2-40B4-BE49-F238E27FC236}">
                <a16:creationId xmlns:a16="http://schemas.microsoft.com/office/drawing/2014/main" id="{FC0E526B-D9BD-87DA-72D9-05AE4BA1FA8F}"/>
              </a:ext>
            </a:extLst>
          </p:cNvPr>
          <p:cNvSpPr txBox="1"/>
          <p:nvPr/>
        </p:nvSpPr>
        <p:spPr>
          <a:xfrm>
            <a:off x="292188" y="1458383"/>
            <a:ext cx="11652161" cy="4801314"/>
          </a:xfrm>
          <a:prstGeom prst="rect">
            <a:avLst/>
          </a:prstGeom>
          <a:noFill/>
        </p:spPr>
        <p:txBody>
          <a:bodyPr wrap="square" rtlCol="0">
            <a:spAutoFit/>
          </a:bodyPr>
          <a:lstStyle/>
          <a:p>
            <a:r>
              <a:rPr lang="en-GB" dirty="0">
                <a:hlinkClick r:id="rId2"/>
              </a:rPr>
              <a:t>Find a park | Birmingham City Council</a:t>
            </a:r>
            <a:endParaRPr lang="en-GB" dirty="0"/>
          </a:p>
          <a:p>
            <a:endParaRPr lang="en-GB" dirty="0"/>
          </a:p>
          <a:p>
            <a:r>
              <a:rPr lang="en-GB" dirty="0">
                <a:hlinkClick r:id="rId3"/>
              </a:rPr>
              <a:t>Highgate Park | Birmingham City Council</a:t>
            </a:r>
            <a:endParaRPr lang="en-GB" dirty="0"/>
          </a:p>
          <a:p>
            <a:endParaRPr lang="en-GB" dirty="0"/>
          </a:p>
          <a:p>
            <a:r>
              <a:rPr lang="en-GB" dirty="0">
                <a:hlinkClick r:id="rId4"/>
              </a:rPr>
              <a:t>City of Nature Newsletters 2024 – Naturally Birmingham Future Parks Project</a:t>
            </a:r>
            <a:endParaRPr lang="en-GB" dirty="0"/>
          </a:p>
          <a:p>
            <a:endParaRPr lang="en-GB" dirty="0"/>
          </a:p>
          <a:p>
            <a:r>
              <a:rPr lang="en-GB" dirty="0">
                <a:hlinkClick r:id="rId5"/>
              </a:rPr>
              <a:t>Friendship Bench Chat – Naturally Birmingham Future Parks Project</a:t>
            </a:r>
            <a:endParaRPr lang="en-GB" dirty="0"/>
          </a:p>
          <a:p>
            <a:endParaRPr lang="en-GB" dirty="0"/>
          </a:p>
          <a:p>
            <a:r>
              <a:rPr lang="en-GB" dirty="0">
                <a:hlinkClick r:id="rId6"/>
              </a:rPr>
              <a:t>Families in Nature, Connecting and Helping (FINCH) - Birmingham Open Spaces Forum (bosf.org.uk)</a:t>
            </a:r>
            <a:endParaRPr lang="en-GB" dirty="0"/>
          </a:p>
          <a:p>
            <a:endParaRPr lang="en-GB" dirty="0"/>
          </a:p>
          <a:p>
            <a:r>
              <a:rPr lang="en-GB" dirty="0">
                <a:hlinkClick r:id="rId7"/>
              </a:rPr>
              <a:t>City Of Nature Walk &amp; Talk – Bloomsbury Park | Legacy West Midlands (legacy-wm.org)</a:t>
            </a:r>
            <a:endParaRPr lang="en-GB" dirty="0"/>
          </a:p>
          <a:p>
            <a:endParaRPr lang="en-GB" dirty="0"/>
          </a:p>
          <a:p>
            <a:r>
              <a:rPr lang="en-GB" dirty="0" err="1">
                <a:hlinkClick r:id="rId8"/>
              </a:rPr>
              <a:t>EcoPark</a:t>
            </a:r>
            <a:r>
              <a:rPr lang="en-GB" dirty="0">
                <a:hlinkClick r:id="rId8"/>
              </a:rPr>
              <a:t> | Birmingham &amp; Black Country Wildlife Trust (bbcwildlife.org.uk)</a:t>
            </a:r>
            <a:endParaRPr lang="en-GB" dirty="0"/>
          </a:p>
          <a:p>
            <a:endParaRPr lang="en-GB" dirty="0"/>
          </a:p>
          <a:p>
            <a:r>
              <a:rPr lang="en-GB" dirty="0">
                <a:hlinkClick r:id="rId9"/>
              </a:rPr>
              <a:t>Home - </a:t>
            </a:r>
            <a:r>
              <a:rPr lang="en-GB" dirty="0" err="1">
                <a:hlinkClick r:id="rId9"/>
              </a:rPr>
              <a:t>ecobirmingham</a:t>
            </a:r>
            <a:endParaRPr lang="en-GB" dirty="0"/>
          </a:p>
          <a:p>
            <a:endParaRPr lang="en-GB" dirty="0"/>
          </a:p>
          <a:p>
            <a:r>
              <a:rPr lang="en-GB" dirty="0">
                <a:hlinkClick r:id="rId10"/>
              </a:rPr>
              <a:t>What is green social prescribing? | Improving your health with nature | Birmingham City Council</a:t>
            </a:r>
            <a:endParaRPr lang="en-GB" dirty="0"/>
          </a:p>
        </p:txBody>
      </p:sp>
    </p:spTree>
    <p:extLst>
      <p:ext uri="{BB962C8B-B14F-4D97-AF65-F5344CB8AC3E}">
        <p14:creationId xmlns:p14="http://schemas.microsoft.com/office/powerpoint/2010/main" val="3829098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6E2477-1F96-8A86-2477-6ED0AA753D35}"/>
              </a:ext>
            </a:extLst>
          </p:cNvPr>
          <p:cNvPicPr>
            <a:picLocks noChangeAspect="1"/>
          </p:cNvPicPr>
          <p:nvPr/>
        </p:nvPicPr>
        <p:blipFill>
          <a:blip r:embed="rId2"/>
          <a:stretch>
            <a:fillRect/>
          </a:stretch>
        </p:blipFill>
        <p:spPr>
          <a:xfrm>
            <a:off x="271024" y="1545177"/>
            <a:ext cx="3057952" cy="2867425"/>
          </a:xfrm>
          <a:prstGeom prst="rect">
            <a:avLst/>
          </a:prstGeom>
        </p:spPr>
      </p:pic>
      <p:sp>
        <p:nvSpPr>
          <p:cNvPr id="4" name="TextBox 3">
            <a:extLst>
              <a:ext uri="{FF2B5EF4-FFF2-40B4-BE49-F238E27FC236}">
                <a16:creationId xmlns:a16="http://schemas.microsoft.com/office/drawing/2014/main" id="{A2322C39-9D2A-CF01-159E-15690F6D2A7E}"/>
              </a:ext>
            </a:extLst>
          </p:cNvPr>
          <p:cNvSpPr txBox="1"/>
          <p:nvPr/>
        </p:nvSpPr>
        <p:spPr>
          <a:xfrm>
            <a:off x="4221298" y="1768524"/>
            <a:ext cx="3341370" cy="2585323"/>
          </a:xfrm>
          <a:prstGeom prst="rect">
            <a:avLst/>
          </a:prstGeom>
          <a:noFill/>
        </p:spPr>
        <p:txBody>
          <a:bodyPr wrap="square" rtlCol="0">
            <a:spAutoFit/>
          </a:bodyPr>
          <a:lstStyle/>
          <a:p>
            <a:r>
              <a:rPr lang="en-GB" sz="1800" dirty="0">
                <a:effectLst/>
                <a:latin typeface="Calibri" panose="020F0502020204030204" pitchFamily="34" charset="0"/>
                <a:ea typeface="Calibri" panose="020F0502020204030204" pitchFamily="34" charset="0"/>
              </a:rPr>
              <a:t>Debbie Needle,</a:t>
            </a:r>
          </a:p>
          <a:p>
            <a:r>
              <a:rPr lang="en-GB" sz="1800" dirty="0">
                <a:effectLst/>
                <a:latin typeface="Calibri" panose="020F0502020204030204" pitchFamily="34" charset="0"/>
                <a:ea typeface="Calibri" panose="020F0502020204030204" pitchFamily="34" charset="0"/>
              </a:rPr>
              <a:t>Community Facilitator</a:t>
            </a:r>
          </a:p>
          <a:p>
            <a:r>
              <a:rPr lang="en-GB" dirty="0">
                <a:latin typeface="Calibri" panose="020F0502020204030204" pitchFamily="34" charset="0"/>
                <a:ea typeface="Calibri" panose="020F0502020204030204" pitchFamily="34" charset="0"/>
              </a:rPr>
              <a:t>City of Nature Projects</a:t>
            </a:r>
            <a:endParaRPr lang="en-GB" sz="1800" dirty="0">
              <a:effectLst/>
              <a:latin typeface="Calibri" panose="020F0502020204030204" pitchFamily="34" charset="0"/>
              <a:ea typeface="Calibri" panose="020F0502020204030204" pitchFamily="34" charset="0"/>
            </a:endParaRPr>
          </a:p>
          <a:p>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rPr>
              <a:t>Email: </a:t>
            </a:r>
            <a:endParaRPr lang="en-GB" sz="1800" dirty="0">
              <a:effectLst/>
              <a:latin typeface="Calibri" panose="020F0502020204030204" pitchFamily="34" charset="0"/>
              <a:ea typeface="Calibri" panose="020F0502020204030204" pitchFamily="34" charset="0"/>
              <a:hlinkClick r:id="rId3">
                <a:extLst>
                  <a:ext uri="{A12FA001-AC4F-418D-AE19-62706E023703}">
                    <ahyp:hlinkClr xmlns:ahyp="http://schemas.microsoft.com/office/drawing/2018/hyperlinkcolor" val="tx"/>
                  </a:ext>
                </a:extLst>
              </a:hlinkClick>
            </a:endParaRPr>
          </a:p>
          <a:p>
            <a:r>
              <a:rPr lang="en-GB" sz="1800" u="sng" dirty="0">
                <a:solidFill>
                  <a:srgbClr val="0563C1"/>
                </a:solidFill>
                <a:effectLst/>
                <a:latin typeface="Calibri" panose="020F0502020204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Cityofnature@birmingham.gov.uk</a:t>
            </a:r>
          </a:p>
          <a:p>
            <a:endParaRPr lang="en-GB" dirty="0">
              <a:latin typeface="Calibri" panose="020F0502020204030204" pitchFamily="34" charset="0"/>
              <a:hlinkClick r:id="rId3">
                <a:extLst>
                  <a:ext uri="{A12FA001-AC4F-418D-AE19-62706E023703}">
                    <ahyp:hlinkClr xmlns:ahyp="http://schemas.microsoft.com/office/drawing/2018/hyperlinkcolor" val="tx"/>
                  </a:ext>
                </a:extLst>
              </a:hlinkClick>
            </a:endParaRPr>
          </a:p>
          <a:p>
            <a:r>
              <a:rPr lang="en-GB" dirty="0">
                <a:latin typeface="Calibri" panose="020F0502020204030204" pitchFamily="34" charset="0"/>
              </a:rPr>
              <a:t>Website:</a:t>
            </a:r>
            <a:endParaRPr lang="en-GB" dirty="0">
              <a:latin typeface="Calibri" panose="020F0502020204030204" pitchFamily="34" charset="0"/>
              <a:hlinkClick r:id="rId3">
                <a:extLst>
                  <a:ext uri="{A12FA001-AC4F-418D-AE19-62706E023703}">
                    <ahyp:hlinkClr xmlns:ahyp="http://schemas.microsoft.com/office/drawing/2018/hyperlinkcolor" val="tx"/>
                  </a:ext>
                </a:extLst>
              </a:hlinkClick>
            </a:endParaRPr>
          </a:p>
          <a:p>
            <a:r>
              <a:rPr lang="en-GB" sz="1800" u="sng" dirty="0">
                <a:solidFill>
                  <a:srgbClr val="0563C1"/>
                </a:solidFill>
                <a:effectLst/>
                <a:latin typeface="Calibri" panose="020F0502020204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https://naturallybirmingham.org/</a:t>
            </a:r>
            <a:r>
              <a:rPr lang="en-GB" sz="1800" dirty="0">
                <a:effectLst/>
                <a:latin typeface="Calibri" panose="020F0502020204030204" pitchFamily="34" charset="0"/>
                <a:ea typeface="Calibri" panose="020F0502020204030204" pitchFamily="34" charset="0"/>
              </a:rPr>
              <a:t> </a:t>
            </a:r>
          </a:p>
        </p:txBody>
      </p:sp>
      <p:pic>
        <p:nvPicPr>
          <p:cNvPr id="5" name="Picture 4">
            <a:extLst>
              <a:ext uri="{FF2B5EF4-FFF2-40B4-BE49-F238E27FC236}">
                <a16:creationId xmlns:a16="http://schemas.microsoft.com/office/drawing/2014/main" id="{D647AAA7-374B-A20E-33B9-3B503AD1B10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0346" y="5089476"/>
            <a:ext cx="6805677" cy="1676365"/>
          </a:xfrm>
          <a:prstGeom prst="rect">
            <a:avLst/>
          </a:prstGeom>
        </p:spPr>
      </p:pic>
      <p:pic>
        <p:nvPicPr>
          <p:cNvPr id="6" name="Picture 5">
            <a:extLst>
              <a:ext uri="{FF2B5EF4-FFF2-40B4-BE49-F238E27FC236}">
                <a16:creationId xmlns:a16="http://schemas.microsoft.com/office/drawing/2014/main" id="{1D330145-8FB1-8798-D7CB-ABF31029D49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209988" y="453856"/>
            <a:ext cx="2648442" cy="1198984"/>
          </a:xfrm>
          <a:prstGeom prst="rect">
            <a:avLst/>
          </a:prstGeom>
        </p:spPr>
      </p:pic>
    </p:spTree>
    <p:extLst>
      <p:ext uri="{BB962C8B-B14F-4D97-AF65-F5344CB8AC3E}">
        <p14:creationId xmlns:p14="http://schemas.microsoft.com/office/powerpoint/2010/main" val="1986498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45298</TotalTime>
  <Words>13675</Words>
  <Application>Microsoft Office PowerPoint</Application>
  <PresentationFormat>Widescreen</PresentationFormat>
  <Paragraphs>865</Paragraphs>
  <Slides>47</Slides>
  <Notes>34</Notes>
  <HiddenSlides>0</HiddenSlides>
  <MMClips>0</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47</vt:i4>
      </vt:variant>
    </vt:vector>
  </HeadingPairs>
  <TitlesOfParts>
    <vt:vector size="66" baseType="lpstr">
      <vt:lpstr>Aptos</vt:lpstr>
      <vt:lpstr>Arial</vt:lpstr>
      <vt:lpstr>Avenir Next Pro</vt:lpstr>
      <vt:lpstr>Bahnschrift Condensed</vt:lpstr>
      <vt:lpstr>Calibri</vt:lpstr>
      <vt:lpstr>Calibri Light</vt:lpstr>
      <vt:lpstr>DM Sans</vt:lpstr>
      <vt:lpstr>GDS Transport</vt:lpstr>
      <vt:lpstr>Google Sans</vt:lpstr>
      <vt:lpstr>Material Icons</vt:lpstr>
      <vt:lpstr>Montserrat</vt:lpstr>
      <vt:lpstr>Noto Sans Display</vt:lpstr>
      <vt:lpstr>Open Sans</vt:lpstr>
      <vt:lpstr>PT Sans</vt:lpstr>
      <vt:lpstr>Roboto</vt:lpstr>
      <vt:lpstr>Symbol</vt:lpstr>
      <vt:lpstr>var(--var-h2-font-family)</vt:lpstr>
      <vt:lpstr>var(--var-paragraph-font-family)</vt:lpstr>
      <vt:lpstr>Office Theme</vt:lpstr>
      <vt:lpstr>PowerPoint Presentation</vt:lpstr>
      <vt:lpstr>PowerPoint Presentation</vt:lpstr>
      <vt:lpstr> Communicating the City of Nature Plan actions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Urban Nature Development Project and Urban Forest Accelerator Project</vt:lpstr>
      <vt:lpstr>The Future Parks Standard - Improving existing parks</vt:lpstr>
      <vt:lpstr>Master Planning - New parks and green spaces</vt:lpstr>
      <vt:lpstr>Nature Recovery Network</vt:lpstr>
      <vt:lpstr>Growing Birmingham’s Urban Forest and Urban Foresters </vt:lpstr>
      <vt:lpstr>The City of Nature Alliance Ward Pilot – Improving 5 Existing Parks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AFTERNOON WORKSHOP  Creating a Partnership Alliance &amp; a Future Parks Standard</dc:title>
  <dc:creator>Deborah Needle</dc:creator>
  <cp:lastModifiedBy>Deborah NEEDLE</cp:lastModifiedBy>
  <cp:revision>41</cp:revision>
  <dcterms:created xsi:type="dcterms:W3CDTF">2022-11-04T09:25:55Z</dcterms:created>
  <dcterms:modified xsi:type="dcterms:W3CDTF">2024-09-14T14:23:00Z</dcterms:modified>
</cp:coreProperties>
</file>