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525" r:id="rId3"/>
    <p:sldId id="256" r:id="rId4"/>
    <p:sldId id="536" r:id="rId5"/>
    <p:sldId id="527" r:id="rId6"/>
    <p:sldId id="528" r:id="rId7"/>
    <p:sldId id="526" r:id="rId8"/>
    <p:sldId id="529" r:id="rId9"/>
    <p:sldId id="530" r:id="rId10"/>
    <p:sldId id="531" r:id="rId11"/>
    <p:sldId id="532" r:id="rId12"/>
    <p:sldId id="533" r:id="rId13"/>
    <p:sldId id="534" r:id="rId14"/>
    <p:sldId id="53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9" d="100"/>
          <a:sy n="99" d="100"/>
        </p:scale>
        <p:origin x="102"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D613A2-4261-4797-9D1B-2B25BEB55494}" type="datetimeFigureOut">
              <a:rPr lang="en-GB" smtClean="0"/>
              <a:t>07/08/2024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746A7A-2B05-411B-B161-46DA6D9C2A13}" type="slidenum">
              <a:rPr lang="en-GB" smtClean="0"/>
              <a:t>‹#›</a:t>
            </a:fld>
            <a:endParaRPr lang="en-GB"/>
          </a:p>
        </p:txBody>
      </p:sp>
    </p:spTree>
    <p:extLst>
      <p:ext uri="{BB962C8B-B14F-4D97-AF65-F5344CB8AC3E}">
        <p14:creationId xmlns:p14="http://schemas.microsoft.com/office/powerpoint/2010/main" val="756133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9118D-7045-40F2-8D70-BB22CC582F4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9195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4516F-1CFE-6586-A276-790C59BFCA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39CE3B-2390-506C-6AA2-CA8B95C95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4908220-06C1-F5D9-27C8-8ABF8AD1B724}"/>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17D8A062-C97E-CE6D-6CCB-EDCC2E3C9D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9A3983-0E49-31C5-4E6E-E09E6E5AB708}"/>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1271983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AF54-C3C5-66A0-03FC-C1FA8DB7C6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278CCC-5B4F-AA9A-6C34-CB2495E0B6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BAB503-EC70-D350-29F0-972A619D6052}"/>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E152E6F5-CD7B-A91E-87AD-90C591874F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64431F-DBE4-3A95-7534-5257E1A3A565}"/>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213374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6AD87-3937-F02B-8758-EC3B4FEB46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04E6BB-0E1A-CF43-5250-7DEFAC1A2C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8D637A-EE5F-EE11-2235-F60D155FB2A9}"/>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461E447F-F6CC-D404-0B0E-B8A4B1D66D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5626A4-E0E9-922D-7CC7-DF122A88503E}"/>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1384286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F0FD-D9FD-699E-0E0A-DE7E2A660B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183F99-03F3-F246-17C4-F60214009B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54AC15-AC06-D96D-D828-93042C2FE4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F907ED-900A-B2B6-A34F-150E207AA5EC}"/>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6" name="Footer Placeholder 5">
            <a:extLst>
              <a:ext uri="{FF2B5EF4-FFF2-40B4-BE49-F238E27FC236}">
                <a16:creationId xmlns:a16="http://schemas.microsoft.com/office/drawing/2014/main" id="{BAD000D4-FF05-3E2B-7B1F-ACCDBBBAFB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6B7337-0CB5-5121-F4FB-B8B1292FC02C}"/>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830606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7587-7451-3DB7-CE51-27A855777B9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D0C92D-55DB-7AE9-C771-5D187CCD66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82B01C-F521-6C87-C7A1-DC7671CBF1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705F0F8-2F2A-F6FF-F58C-D60DB319C9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A20C6C-817E-E0EB-92A7-A931BDBA63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1BB9ED-D8A4-75D7-4496-7AEA376EE970}"/>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8" name="Footer Placeholder 7">
            <a:extLst>
              <a:ext uri="{FF2B5EF4-FFF2-40B4-BE49-F238E27FC236}">
                <a16:creationId xmlns:a16="http://schemas.microsoft.com/office/drawing/2014/main" id="{7C036AC0-0F97-4C6B-1352-3A34A98465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87EB460-91D4-0444-0F12-498CB9C75B72}"/>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302701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1F67-AFA1-0F40-F090-EF77A2ACD7D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2B74B8-49F9-1001-44E1-702CE4999D39}"/>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4" name="Footer Placeholder 3">
            <a:extLst>
              <a:ext uri="{FF2B5EF4-FFF2-40B4-BE49-F238E27FC236}">
                <a16:creationId xmlns:a16="http://schemas.microsoft.com/office/drawing/2014/main" id="{D669CA91-7E95-45AF-13F1-9994775C9F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74FDC8-5013-B7C8-0A24-39543E3628C0}"/>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2633572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4274CC-0F17-46EC-B34F-667C46564B0A}"/>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3" name="Footer Placeholder 2">
            <a:extLst>
              <a:ext uri="{FF2B5EF4-FFF2-40B4-BE49-F238E27FC236}">
                <a16:creationId xmlns:a16="http://schemas.microsoft.com/office/drawing/2014/main" id="{0EB36774-C231-F2C6-8076-EE85B1DB464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160AD30-26A0-5CAD-3DC3-C963F9DC97BA}"/>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1826887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3464-3C91-7F8F-1E34-EBBAA537A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52ECF4-7A85-410F-2625-4995CB2C8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AC1B0C-C20C-13A9-C03C-23C7C58BF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8AD27F-0BA3-9F79-04D6-1EB21EE3730A}"/>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6" name="Footer Placeholder 5">
            <a:extLst>
              <a:ext uri="{FF2B5EF4-FFF2-40B4-BE49-F238E27FC236}">
                <a16:creationId xmlns:a16="http://schemas.microsoft.com/office/drawing/2014/main" id="{680E13A9-627F-9D34-0789-E91ABF8DF2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7D6109-DC58-7A2C-8F1C-03F0DB37B478}"/>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4197339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1B213-3D08-E514-5B82-5E4D8C4EB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26E1D29-08E6-005C-4BBF-8E0DFA3593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803148-5330-6E65-5440-109CF4D40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FE132C-A5FF-B9D8-BEC2-0F34B3B0DA33}"/>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6" name="Footer Placeholder 5">
            <a:extLst>
              <a:ext uri="{FF2B5EF4-FFF2-40B4-BE49-F238E27FC236}">
                <a16:creationId xmlns:a16="http://schemas.microsoft.com/office/drawing/2014/main" id="{B66EFC65-7234-44AD-43CF-55485ABD31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B9EFC7-0894-80D6-0600-876FD5D0A0B0}"/>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409467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63FB-6D2D-D7D6-BED2-57CF034EFA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E5B7DE-7954-8833-CBB7-9D70477BC2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DD9183-0559-B45D-6C37-20284B430E0E}"/>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A448F455-847C-140E-5772-16EBFB8DD7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9BBBEF-F075-29CC-2E77-B3859E7A81C5}"/>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1153926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CB246-3D10-F997-58FF-D1BF4B6B54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F058A7-D7E0-802E-50A9-2B460BACE8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5AB3FC-F88F-E45A-1E9F-BBA7A3E096F7}"/>
              </a:ext>
            </a:extLst>
          </p:cNvPr>
          <p:cNvSpPr>
            <a:spLocks noGrp="1"/>
          </p:cNvSpPr>
          <p:nvPr>
            <p:ph type="dt" sz="half" idx="10"/>
          </p:nvPr>
        </p:nvSpPr>
        <p:spPr/>
        <p:txBody>
          <a:body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52FDAC14-4AB0-AAD3-325C-8DD11CDA5A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21A3CA-AD6C-0E31-7730-6D9DA9FA9D52}"/>
              </a:ext>
            </a:extLst>
          </p:cNvPr>
          <p:cNvSpPr>
            <a:spLocks noGrp="1"/>
          </p:cNvSpPr>
          <p:nvPr>
            <p:ph type="sldNum" sz="quarter" idx="12"/>
          </p:nvPr>
        </p:nvSpPr>
        <p:spPr/>
        <p:txBody>
          <a:bodyPr/>
          <a:lstStyle/>
          <a:p>
            <a:fld id="{BC1BF20F-0E97-4E04-A83F-7034C3774DC6}" type="slidenum">
              <a:rPr lang="en-GB" smtClean="0"/>
              <a:t>‹#›</a:t>
            </a:fld>
            <a:endParaRPr lang="en-GB"/>
          </a:p>
        </p:txBody>
      </p:sp>
    </p:spTree>
    <p:extLst>
      <p:ext uri="{BB962C8B-B14F-4D97-AF65-F5344CB8AC3E}">
        <p14:creationId xmlns:p14="http://schemas.microsoft.com/office/powerpoint/2010/main" val="7458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8/7/2024</a:t>
            </a:fld>
            <a:endParaRPr lang="en-US"/>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13903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CE7-208B-D7B7-A096-036B2AF99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6A510E-D622-E2F7-8149-E75B7A46FF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67589B-FCBC-DCC2-020F-59F9973251E0}"/>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5" name="Footer Placeholder 4">
            <a:extLst>
              <a:ext uri="{FF2B5EF4-FFF2-40B4-BE49-F238E27FC236}">
                <a16:creationId xmlns:a16="http://schemas.microsoft.com/office/drawing/2014/main" id="{3E56ADCC-B873-ECCD-4854-A6F700EA0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A10A-A808-FC18-4620-77EEF070EA5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58473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1CCC-DA88-D247-4295-8E9ED61D6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029FFF-FFD4-EB79-5A25-9705C0689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62966C-7396-71D3-D84D-BA90ECE6A31F}"/>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5" name="Footer Placeholder 4">
            <a:extLst>
              <a:ext uri="{FF2B5EF4-FFF2-40B4-BE49-F238E27FC236}">
                <a16:creationId xmlns:a16="http://schemas.microsoft.com/office/drawing/2014/main" id="{5669F1D4-C9B4-4AA6-77E7-A5FA896A9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3E2A0-7148-BE55-E9C2-8A4BCC81B149}"/>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06019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FD32-95AE-3B06-7150-DB48FE77D9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8A05F3-1D20-AC4E-3F2C-0397465E7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0F131-A9C2-045B-2903-9E5788A64B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072257-2E8C-2B72-07B1-001E6E7A0E90}"/>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6" name="Footer Placeholder 5">
            <a:extLst>
              <a:ext uri="{FF2B5EF4-FFF2-40B4-BE49-F238E27FC236}">
                <a16:creationId xmlns:a16="http://schemas.microsoft.com/office/drawing/2014/main" id="{46894B66-DB81-BAF0-FAA7-2DE10D573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76CA9-B3EB-8E9A-6050-58CCED6EFF20}"/>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77729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E4BC-EE5E-6D81-5E78-B0330B4429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E0F272-613C-DEA6-64B1-E6C852A1E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2E05D3-34D9-A82E-DFAE-D97E5F2BAB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48902-5758-FADE-01D8-24836309EF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9DB5FF-B627-D79E-197B-7BDDD7570C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516276-AF92-59FF-7214-2F56F1C42ECA}"/>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8" name="Footer Placeholder 7">
            <a:extLst>
              <a:ext uri="{FF2B5EF4-FFF2-40B4-BE49-F238E27FC236}">
                <a16:creationId xmlns:a16="http://schemas.microsoft.com/office/drawing/2014/main" id="{13B8C50E-80DC-5E14-E304-64CC8EDD35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655A0-ABA7-BA78-2D84-BAF2321543EF}"/>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963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1E5F-9800-D726-2196-8664EF4DB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718CA-C32B-89F0-E5F2-FA3135C6D424}"/>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4" name="Footer Placeholder 3">
            <a:extLst>
              <a:ext uri="{FF2B5EF4-FFF2-40B4-BE49-F238E27FC236}">
                <a16:creationId xmlns:a16="http://schemas.microsoft.com/office/drawing/2014/main" id="{754CB75E-FEE9-ABB2-AA4D-44E9D781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32FA5-F59C-1875-D0B7-8F1AFD9252E4}"/>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52336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F95CA-AF45-3110-18F0-DDF80E0B5770}"/>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3" name="Footer Placeholder 2">
            <a:extLst>
              <a:ext uri="{FF2B5EF4-FFF2-40B4-BE49-F238E27FC236}">
                <a16:creationId xmlns:a16="http://schemas.microsoft.com/office/drawing/2014/main" id="{2F3CF7AC-27A1-6D06-021A-58C69BBA6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AE19B7-4F42-3B26-0B69-B2E0AB85D985}"/>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8286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14B-206A-2909-B3BC-89910E4AE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DC523-1058-5F8C-633D-86AD55CC9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556BD3-E480-D440-1EE9-C75D7953C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9A168-0296-2B02-ED06-82E2936A431C}"/>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6" name="Footer Placeholder 5">
            <a:extLst>
              <a:ext uri="{FF2B5EF4-FFF2-40B4-BE49-F238E27FC236}">
                <a16:creationId xmlns:a16="http://schemas.microsoft.com/office/drawing/2014/main" id="{A5741030-F4FA-6030-9F1A-E9785458D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5FF13-F81E-4F66-D41A-A0D2939F797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99437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0D44-F56C-1498-1CB6-CC360B6024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EE1216-B5FB-B754-29A3-497CCA6436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DF9832-29C0-89FB-D390-FA0ED2863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DB024-E0A6-29C5-487C-5B796365837E}"/>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6" name="Footer Placeholder 5">
            <a:extLst>
              <a:ext uri="{FF2B5EF4-FFF2-40B4-BE49-F238E27FC236}">
                <a16:creationId xmlns:a16="http://schemas.microsoft.com/office/drawing/2014/main" id="{02BE9994-0BC0-5D92-B8EC-1F69C2AAA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C3F50-3200-9B68-3F0B-CD68FEE813E7}"/>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58751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5D68-BA8A-233C-F30B-5F12689920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4C1A8-D89B-8331-E8BC-04A239919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97D5ED-632F-84ED-C493-56DC5F847E17}"/>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5" name="Footer Placeholder 4">
            <a:extLst>
              <a:ext uri="{FF2B5EF4-FFF2-40B4-BE49-F238E27FC236}">
                <a16:creationId xmlns:a16="http://schemas.microsoft.com/office/drawing/2014/main" id="{147E38DB-0CFC-6AC0-0E67-73FE87F62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D4F3-AADB-EB79-383B-986AAD69CFF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33186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D96AF-2B88-D3C4-5F6F-2D354E7591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3C4A17-B489-4E1B-1433-466311F60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D3F75A-96D8-C4DF-DC5F-CCAD9269A51A}"/>
              </a:ext>
            </a:extLst>
          </p:cNvPr>
          <p:cNvSpPr>
            <a:spLocks noGrp="1"/>
          </p:cNvSpPr>
          <p:nvPr>
            <p:ph type="dt" sz="half" idx="10"/>
          </p:nvPr>
        </p:nvSpPr>
        <p:spPr/>
        <p:txBody>
          <a:bodyPr/>
          <a:lstStyle/>
          <a:p>
            <a:fld id="{1449AA12-8195-4182-A7AC-2E7E59DFBDAF}" type="datetimeFigureOut">
              <a:rPr lang="en-US" smtClean="0"/>
              <a:t>8/7/2024</a:t>
            </a:fld>
            <a:endParaRPr lang="en-US"/>
          </a:p>
        </p:txBody>
      </p:sp>
      <p:sp>
        <p:nvSpPr>
          <p:cNvPr id="5" name="Footer Placeholder 4">
            <a:extLst>
              <a:ext uri="{FF2B5EF4-FFF2-40B4-BE49-F238E27FC236}">
                <a16:creationId xmlns:a16="http://schemas.microsoft.com/office/drawing/2014/main" id="{28941887-66B8-875F-2149-6E3C16D8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37944-D705-C176-52B8-9D3202E31B6A}"/>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155256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8352B4-90A0-F5B6-19C8-960CA124FF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FB4B3C-28FB-D578-F41F-8EC055EEDB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FCF755-DE98-86B1-8D95-36E49FCACD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CA43D7-8C47-4C07-AC99-C33FBA08AF37}" type="datetimeFigureOut">
              <a:rPr lang="en-GB" smtClean="0"/>
              <a:t>07/08/2024</a:t>
            </a:fld>
            <a:endParaRPr lang="en-GB"/>
          </a:p>
        </p:txBody>
      </p:sp>
      <p:sp>
        <p:nvSpPr>
          <p:cNvPr id="5" name="Footer Placeholder 4">
            <a:extLst>
              <a:ext uri="{FF2B5EF4-FFF2-40B4-BE49-F238E27FC236}">
                <a16:creationId xmlns:a16="http://schemas.microsoft.com/office/drawing/2014/main" id="{CD45E815-07F8-EC48-8871-38EED991B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CC2B8D-5AE7-7D08-43BF-20DBD55D97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1BF20F-0E97-4E04-A83F-7034C3774DC6}" type="slidenum">
              <a:rPr lang="en-GB" smtClean="0"/>
              <a:t>‹#›</a:t>
            </a:fld>
            <a:endParaRPr lang="en-GB"/>
          </a:p>
        </p:txBody>
      </p:sp>
    </p:spTree>
    <p:extLst>
      <p:ext uri="{BB962C8B-B14F-4D97-AF65-F5344CB8AC3E}">
        <p14:creationId xmlns:p14="http://schemas.microsoft.com/office/powerpoint/2010/main" val="1467813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8D2B2-2E20-32EB-CE83-DC06FF392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DF370E-C8E0-91FA-2CA8-7286C4D0E7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DFAAF-5F84-02B1-9C60-8DC6E86C3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9AA12-8195-4182-A7AC-2E7E59DFBDAF}" type="datetimeFigureOut">
              <a:rPr lang="en-US" smtClean="0"/>
              <a:pPr/>
              <a:t>8/7/2024</a:t>
            </a:fld>
            <a:endParaRPr lang="en-US"/>
          </a:p>
        </p:txBody>
      </p:sp>
      <p:sp>
        <p:nvSpPr>
          <p:cNvPr id="5" name="Footer Placeholder 4">
            <a:extLst>
              <a:ext uri="{FF2B5EF4-FFF2-40B4-BE49-F238E27FC236}">
                <a16:creationId xmlns:a16="http://schemas.microsoft.com/office/drawing/2014/main" id="{77DFBCF1-EFBC-2276-31AA-B6BD8A8AA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7D1167-6D8F-4785-77B4-269961FE3C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85935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ncvo.org.uk/help-and-guidance/funding-income/funding-and-income-planning/"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ncvo.org.uk/help-and-guidance/running-a-charity/financial-management/planning-and-budgeting/funding-and-income-planner/" TargetMode="External"/><Relationship Id="rId2" Type="http://schemas.openxmlformats.org/officeDocument/2006/relationships/hyperlink" Target="https://knowhow.ncvo.org.uk/tools-resources/funding-and-income-planner" TargetMode="External"/><Relationship Id="rId1" Type="http://schemas.openxmlformats.org/officeDocument/2006/relationships/slideLayout" Target="../slideLayouts/slideLayout1.xml"/><Relationship Id="rId6" Type="http://schemas.openxmlformats.org/officeDocument/2006/relationships/hyperlink" Target="https://www.ncvo.org.uk/help-and-guidance/funding-income/funding-and-income-planning/" TargetMode="External"/><Relationship Id="rId5" Type="http://schemas.openxmlformats.org/officeDocument/2006/relationships/hyperlink" Target="https://naturallybirmingham.org/city-of-nature-alliance-finance-workshop-resources/" TargetMode="External"/><Relationship Id="rId4" Type="http://schemas.openxmlformats.org/officeDocument/2006/relationships/hyperlink" Target="https://www.ncvo.org.uk/help-and-guidance/funding-income/all-about-grant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naturallybirmingham.org/city-of-nature-alliance-finance-workshop-resourc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oneplanet.com/about/one-planet-living-framework/" TargetMode="External"/><Relationship Id="rId1" Type="http://schemas.openxmlformats.org/officeDocument/2006/relationships/slideLayout" Target="../slideLayouts/slideLayout2.xml"/><Relationship Id="rId4" Type="http://schemas.openxmlformats.org/officeDocument/2006/relationships/hyperlink" Target="https://assets.publishing.service.gov.uk/government/uploads/system/uploads/attachment_data/file/924682/Natural-England-building-partnerships-for-natures-recovery.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8029214" y="5873578"/>
            <a:ext cx="3381412" cy="468057"/>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16" y="5098571"/>
            <a:ext cx="5046570" cy="1243064"/>
          </a:xfrm>
          <a:prstGeom prst="rect">
            <a:avLst/>
          </a:prstGeom>
        </p:spPr>
      </p:pic>
      <p:pic>
        <p:nvPicPr>
          <p:cNvPr id="8" name="Picture 7">
            <a:extLst>
              <a:ext uri="{FF2B5EF4-FFF2-40B4-BE49-F238E27FC236}">
                <a16:creationId xmlns:a16="http://schemas.microsoft.com/office/drawing/2014/main" id="{3D326567-1499-2112-D70A-03FB1E5AD300}"/>
              </a:ext>
            </a:extLst>
          </p:cNvPr>
          <p:cNvPicPr>
            <a:picLocks noChangeAspect="1"/>
          </p:cNvPicPr>
          <p:nvPr/>
        </p:nvPicPr>
        <p:blipFill>
          <a:blip r:embed="rId6"/>
          <a:stretch>
            <a:fillRect/>
          </a:stretch>
        </p:blipFill>
        <p:spPr>
          <a:xfrm>
            <a:off x="4069646" y="107170"/>
            <a:ext cx="6514776" cy="2415591"/>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640597" y="2841687"/>
            <a:ext cx="10910806" cy="2409302"/>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4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GB" sz="9100" b="1"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City of Nature Alliance Pilot Project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9100" b="0"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9100" b="0"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Finance Workshop Notes – 30</a:t>
            </a:r>
            <a:r>
              <a:rPr kumimoji="0" lang="en-GB" sz="9100" b="0" i="0" u="none" strike="noStrike" kern="1200" cap="none" spc="0" normalizeH="0" baseline="30000" noProof="0" dirty="0">
                <a:ln>
                  <a:noFill/>
                </a:ln>
                <a:solidFill>
                  <a:srgbClr val="70AD47">
                    <a:lumMod val="75000"/>
                  </a:srgbClr>
                </a:solidFill>
                <a:effectLst/>
                <a:uLnTx/>
                <a:uFillTx/>
                <a:latin typeface="Calibri Light" panose="020F0302020204030204"/>
                <a:ea typeface="+mj-ea"/>
                <a:cs typeface="+mj-cs"/>
              </a:rPr>
              <a:t>th</a:t>
            </a:r>
            <a:r>
              <a:rPr kumimoji="0" lang="en-GB" sz="9100" b="0"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 July 2024</a:t>
            </a:r>
            <a:br>
              <a:rPr kumimoji="0" lang="en-GB" sz="4400" b="0" i="0" u="none" strike="noStrike" kern="1200" cap="none" spc="0" normalizeH="0" baseline="0" noProof="0" dirty="0">
                <a:ln>
                  <a:noFill/>
                </a:ln>
                <a:solidFill>
                  <a:srgbClr val="0070C0"/>
                </a:solidFill>
                <a:effectLst/>
                <a:uLnTx/>
                <a:uFillTx/>
                <a:latin typeface="Calibri Light" panose="020F0302020204030204"/>
                <a:ea typeface="+mj-ea"/>
                <a:cs typeface="+mj-cs"/>
              </a:rPr>
            </a:br>
            <a:endParaRPr kumimoji="0" lang="en-GB" sz="4400" b="0" i="0" u="none" strike="noStrike" kern="1200" cap="none" spc="0" normalizeH="0" baseline="0" noProof="0" dirty="0">
              <a:ln>
                <a:noFill/>
              </a:ln>
              <a:solidFill>
                <a:srgbClr val="0070C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323220"/>
            <a:ext cx="10977427" cy="723899"/>
          </a:xfrm>
          <a:solidFill>
            <a:schemeClr val="accent6">
              <a:lumMod val="40000"/>
              <a:lumOff val="60000"/>
            </a:schemeClr>
          </a:solidFill>
        </p:spPr>
        <p:txBody>
          <a:bodyPr>
            <a:noAutofit/>
          </a:bodyPr>
          <a:lstStyle/>
          <a:p>
            <a:pPr algn="l"/>
            <a:br>
              <a:rPr lang="en-GB" sz="3600" dirty="0"/>
            </a:br>
            <a:r>
              <a:rPr lang="en-GB" sz="3600" dirty="0"/>
              <a:t>Working together - strategic planning - finance</a:t>
            </a:r>
          </a:p>
        </p:txBody>
      </p:sp>
      <p:pic>
        <p:nvPicPr>
          <p:cNvPr id="10" name="Picture 9">
            <a:extLst>
              <a:ext uri="{FF2B5EF4-FFF2-40B4-BE49-F238E27FC236}">
                <a16:creationId xmlns:a16="http://schemas.microsoft.com/office/drawing/2014/main" id="{9CE8AD56-C207-0CF6-41D5-31747E6B496F}"/>
              </a:ext>
            </a:extLst>
          </p:cNvPr>
          <p:cNvPicPr>
            <a:picLocks noChangeAspect="1"/>
          </p:cNvPicPr>
          <p:nvPr/>
        </p:nvPicPr>
        <p:blipFill>
          <a:blip r:embed="rId2"/>
          <a:stretch>
            <a:fillRect/>
          </a:stretch>
        </p:blipFill>
        <p:spPr>
          <a:xfrm>
            <a:off x="8219524" y="2156060"/>
            <a:ext cx="3577841" cy="3441466"/>
          </a:xfrm>
          <a:prstGeom prst="rect">
            <a:avLst/>
          </a:prstGeom>
        </p:spPr>
      </p:pic>
      <p:sp>
        <p:nvSpPr>
          <p:cNvPr id="11" name="TextBox 10">
            <a:extLst>
              <a:ext uri="{FF2B5EF4-FFF2-40B4-BE49-F238E27FC236}">
                <a16:creationId xmlns:a16="http://schemas.microsoft.com/office/drawing/2014/main" id="{960EFD1B-02D4-E122-9069-8BEBA5C0DE88}"/>
              </a:ext>
            </a:extLst>
          </p:cNvPr>
          <p:cNvSpPr txBox="1"/>
          <p:nvPr/>
        </p:nvSpPr>
        <p:spPr>
          <a:xfrm>
            <a:off x="394635" y="1199137"/>
            <a:ext cx="7449954" cy="5355312"/>
          </a:xfrm>
          <a:prstGeom prst="rect">
            <a:avLst/>
          </a:prstGeom>
          <a:noFill/>
        </p:spPr>
        <p:txBody>
          <a:bodyPr wrap="square" rtlCol="0">
            <a:spAutoFit/>
          </a:bodyPr>
          <a:lstStyle/>
          <a:p>
            <a:r>
              <a:rPr lang="en-GB" dirty="0"/>
              <a:t>Thank you to those that could attend the in-person workshop at Kings Heath Park. We fully appreciate how busy everyone is so we will endeavour to share with and involve all those that couldn’t attend on the day.</a:t>
            </a:r>
          </a:p>
          <a:p>
            <a:endParaRPr lang="en-GB" dirty="0"/>
          </a:p>
          <a:p>
            <a:r>
              <a:rPr lang="en-GB" dirty="0"/>
              <a:t>We had 10 attendees.</a:t>
            </a:r>
          </a:p>
          <a:p>
            <a:endParaRPr lang="en-GB" dirty="0"/>
          </a:p>
          <a:p>
            <a:pPr marL="285750" indent="-285750">
              <a:buFont typeface="Arial" panose="020B0604020202020204" pitchFamily="34" charset="0"/>
              <a:buChar char="•"/>
            </a:pPr>
            <a:r>
              <a:rPr lang="en-GB" dirty="0"/>
              <a:t>BOSF</a:t>
            </a:r>
          </a:p>
          <a:p>
            <a:pPr marL="285750" indent="-285750">
              <a:buFont typeface="Arial" panose="020B0604020202020204" pitchFamily="34" charset="0"/>
              <a:buChar char="•"/>
            </a:pPr>
            <a:r>
              <a:rPr lang="en-GB" dirty="0" err="1"/>
              <a:t>EcoBirmingham</a:t>
            </a:r>
            <a:endParaRPr lang="en-GB" dirty="0"/>
          </a:p>
          <a:p>
            <a:pPr marL="285750" indent="-285750">
              <a:buFont typeface="Arial" panose="020B0604020202020204" pitchFamily="34" charset="0"/>
              <a:buChar char="•"/>
            </a:pPr>
            <a:r>
              <a:rPr lang="en-GB" dirty="0"/>
              <a:t>Birmingham </a:t>
            </a:r>
            <a:r>
              <a:rPr lang="en-GB" dirty="0" err="1"/>
              <a:t>TreePeople</a:t>
            </a:r>
            <a:endParaRPr lang="en-GB" dirty="0"/>
          </a:p>
          <a:p>
            <a:pPr marL="285750" indent="-285750">
              <a:buFont typeface="Arial" panose="020B0604020202020204" pitchFamily="34" charset="0"/>
              <a:buChar char="•"/>
            </a:pPr>
            <a:r>
              <a:rPr lang="en-GB" dirty="0"/>
              <a:t>The Patch Work Meadow</a:t>
            </a:r>
          </a:p>
          <a:p>
            <a:pPr marL="285750" indent="-285750">
              <a:buFont typeface="Arial" panose="020B0604020202020204" pitchFamily="34" charset="0"/>
              <a:buChar char="•"/>
            </a:pPr>
            <a:r>
              <a:rPr lang="en-GB" dirty="0"/>
              <a:t>National Trust</a:t>
            </a:r>
          </a:p>
          <a:p>
            <a:pPr marL="285750" indent="-285750">
              <a:buFont typeface="Arial" panose="020B0604020202020204" pitchFamily="34" charset="0"/>
              <a:buChar char="•"/>
            </a:pPr>
            <a:r>
              <a:rPr lang="en-GB" dirty="0"/>
              <a:t>City of Nature Team</a:t>
            </a:r>
          </a:p>
          <a:p>
            <a:pPr marL="285750" indent="-285750">
              <a:buFont typeface="Arial" panose="020B0604020202020204" pitchFamily="34" charset="0"/>
              <a:buChar char="•"/>
            </a:pPr>
            <a:endParaRPr lang="en-GB" dirty="0"/>
          </a:p>
          <a:p>
            <a:r>
              <a:rPr lang="en-GB" dirty="0"/>
              <a:t>There were presentations from Tonia - Birmingham </a:t>
            </a:r>
            <a:r>
              <a:rPr lang="en-GB" dirty="0" err="1"/>
              <a:t>TreePeople</a:t>
            </a:r>
            <a:r>
              <a:rPr lang="en-GB" dirty="0"/>
              <a:t> and Alison - The Patchwork Meadow. The afternoon discussions proved to be extremely useful and gave us a chance to find out more about what organisations have been doing, successes and obstacles and propose ways forward with sustainable finance model.</a:t>
            </a:r>
          </a:p>
        </p:txBody>
      </p:sp>
    </p:spTree>
    <p:extLst>
      <p:ext uri="{BB962C8B-B14F-4D97-AF65-F5344CB8AC3E}">
        <p14:creationId xmlns:p14="http://schemas.microsoft.com/office/powerpoint/2010/main" val="223006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2E544F-9B7C-601D-ED8E-B476F4735255}"/>
              </a:ext>
            </a:extLst>
          </p:cNvPr>
          <p:cNvSpPr txBox="1"/>
          <p:nvPr/>
        </p:nvSpPr>
        <p:spPr>
          <a:xfrm>
            <a:off x="321376" y="1591320"/>
            <a:ext cx="11060773" cy="4247317"/>
          </a:xfrm>
          <a:prstGeom prst="rect">
            <a:avLst/>
          </a:prstGeom>
          <a:noFill/>
        </p:spPr>
        <p:txBody>
          <a:bodyPr wrap="square">
            <a:spAutoFit/>
          </a:bodyPr>
          <a:lstStyle/>
          <a:p>
            <a:pPr algn="l"/>
            <a:endParaRPr lang="en-GB" b="0" i="0" dirty="0">
              <a:solidFill>
                <a:srgbClr val="444444"/>
              </a:solidFill>
              <a:effectLst/>
              <a:latin typeface="MuseoSans"/>
            </a:endParaRPr>
          </a:p>
          <a:p>
            <a:r>
              <a:rPr lang="en-GB" sz="1200" b="0" i="0" dirty="0">
                <a:solidFill>
                  <a:srgbClr val="444444"/>
                </a:solidFill>
                <a:effectLst/>
                <a:latin typeface="Arial" panose="020B0604020202020204" pitchFamily="34" charset="0"/>
                <a:cs typeface="Arial" panose="020B0604020202020204" pitchFamily="34" charset="0"/>
              </a:rPr>
              <a:t>When we start thinking about finance for our organisations or groups (in this workshop BCC and partners) we need to ask </a:t>
            </a:r>
            <a:r>
              <a:rPr lang="en-GB" sz="1200" dirty="0">
                <a:solidFill>
                  <a:srgbClr val="444444"/>
                </a:solidFill>
                <a:latin typeface="Arial" panose="020B0604020202020204" pitchFamily="34" charset="0"/>
                <a:cs typeface="Arial" panose="020B0604020202020204" pitchFamily="34" charset="0"/>
              </a:rPr>
              <a:t>our self these questions first:</a:t>
            </a:r>
          </a:p>
          <a:p>
            <a:endParaRPr lang="en-GB" sz="1200" dirty="0">
              <a:solidFill>
                <a:srgbClr val="444444"/>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Why do we need to do something?</a:t>
            </a:r>
            <a:endParaRPr lang="en-GB" sz="1200" b="0" i="0" dirty="0">
              <a:solidFill>
                <a:srgbClr val="444444"/>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b="0" i="0" dirty="0">
                <a:solidFill>
                  <a:srgbClr val="444444"/>
                </a:solidFill>
                <a:effectLst/>
                <a:latin typeface="Arial" panose="020B0604020202020204" pitchFamily="34" charset="0"/>
                <a:cs typeface="Arial" panose="020B0604020202020204" pitchFamily="34" charset="0"/>
              </a:rPr>
              <a:t>What do we need </a:t>
            </a:r>
            <a:r>
              <a:rPr lang="en-GB" sz="1200" dirty="0">
                <a:solidFill>
                  <a:srgbClr val="444444"/>
                </a:solidFill>
                <a:latin typeface="Arial" panose="020B0604020202020204" pitchFamily="34" charset="0"/>
                <a:cs typeface="Arial" panose="020B0604020202020204" pitchFamily="34" charset="0"/>
              </a:rPr>
              <a:t>to do</a:t>
            </a:r>
            <a:r>
              <a:rPr lang="en-GB" sz="1200" b="0" i="0" dirty="0">
                <a:solidFill>
                  <a:srgbClr val="444444"/>
                </a:solidFill>
                <a:effectLst/>
                <a:latin typeface="Arial" panose="020B0604020202020204" pitchFamily="34" charset="0"/>
                <a:cs typeface="Arial" panose="020B0604020202020204" pitchFamily="34" charset="0"/>
              </a:rPr>
              <a:t>?</a:t>
            </a:r>
          </a:p>
          <a:p>
            <a:pPr marL="285750" indent="-2857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Will we needing funds to do it?</a:t>
            </a:r>
          </a:p>
          <a:p>
            <a:pPr marL="285750" indent="-2857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How much will it cost?</a:t>
            </a:r>
          </a:p>
          <a:p>
            <a:pPr marL="285750" indent="-2857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Do we have enough income?</a:t>
            </a:r>
          </a:p>
          <a:p>
            <a:pPr marL="285750" indent="-285750" algn="l">
              <a:buFont typeface="Arial" panose="020B0604020202020204" pitchFamily="34" charset="0"/>
              <a:buChar char="•"/>
            </a:pPr>
            <a:r>
              <a:rPr lang="en-GB" sz="1200" b="0" i="0" dirty="0">
                <a:solidFill>
                  <a:srgbClr val="444444"/>
                </a:solidFill>
                <a:effectLst/>
                <a:latin typeface="Arial" panose="020B0604020202020204" pitchFamily="34" charset="0"/>
                <a:cs typeface="Arial" panose="020B0604020202020204" pitchFamily="34" charset="0"/>
              </a:rPr>
              <a:t>If not, where will the extra funds come from?</a:t>
            </a: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dirty="0">
                <a:solidFill>
                  <a:srgbClr val="444444"/>
                </a:solidFill>
                <a:latin typeface="Arial" panose="020B0604020202020204" pitchFamily="34" charset="0"/>
                <a:cs typeface="Arial" panose="020B0604020202020204" pitchFamily="34" charset="0"/>
              </a:rPr>
              <a:t>That may sound really basic but it’s really important to start from the point of need rather than how much funding there is available. </a:t>
            </a:r>
            <a:endParaRPr lang="en-GB" sz="1200" b="0" i="0" dirty="0">
              <a:solidFill>
                <a:srgbClr val="444444"/>
              </a:solidFill>
              <a:effectLst/>
              <a:latin typeface="Arial" panose="020B0604020202020204" pitchFamily="34" charset="0"/>
              <a:cs typeface="Arial" panose="020B0604020202020204" pitchFamily="34" charset="0"/>
            </a:endParaRP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dirty="0">
                <a:solidFill>
                  <a:srgbClr val="444444"/>
                </a:solidFill>
                <a:latin typeface="Arial" panose="020B0604020202020204" pitchFamily="34" charset="0"/>
                <a:cs typeface="Arial" panose="020B0604020202020204" pitchFamily="34" charset="0"/>
              </a:rPr>
              <a:t>Once we know we need to find funding we</a:t>
            </a:r>
            <a:r>
              <a:rPr lang="en-GB" sz="1200" b="0" i="0" dirty="0">
                <a:solidFill>
                  <a:srgbClr val="444444"/>
                </a:solidFill>
                <a:effectLst/>
                <a:latin typeface="Arial" panose="020B0604020202020204" pitchFamily="34" charset="0"/>
                <a:cs typeface="Arial" panose="020B0604020202020204" pitchFamily="34" charset="0"/>
              </a:rPr>
              <a:t> also need to think about all the different ways </a:t>
            </a:r>
            <a:r>
              <a:rPr lang="en-GB" sz="1200" dirty="0">
                <a:solidFill>
                  <a:srgbClr val="444444"/>
                </a:solidFill>
                <a:latin typeface="Arial" panose="020B0604020202020204" pitchFamily="34" charset="0"/>
                <a:cs typeface="Arial" panose="020B0604020202020204" pitchFamily="34" charset="0"/>
              </a:rPr>
              <a:t>to</a:t>
            </a:r>
            <a:r>
              <a:rPr lang="en-GB" sz="1200" b="0" i="0" dirty="0">
                <a:solidFill>
                  <a:srgbClr val="444444"/>
                </a:solidFill>
                <a:effectLst/>
                <a:latin typeface="Arial" panose="020B0604020202020204" pitchFamily="34" charset="0"/>
                <a:cs typeface="Arial" panose="020B0604020202020204" pitchFamily="34" charset="0"/>
              </a:rPr>
              <a:t> get funding. </a:t>
            </a:r>
          </a:p>
          <a:p>
            <a:pPr algn="l"/>
            <a:endParaRPr lang="en-GB" sz="1200" dirty="0">
              <a:solidFill>
                <a:srgbClr val="444444"/>
              </a:solidFill>
              <a:latin typeface="Arial" panose="020B0604020202020204" pitchFamily="34" charset="0"/>
              <a:cs typeface="Arial" panose="020B0604020202020204" pitchFamily="34" charset="0"/>
            </a:endParaRPr>
          </a:p>
          <a:p>
            <a:pPr algn="l"/>
            <a:r>
              <a:rPr lang="en-GB" sz="1200" b="0" i="0" dirty="0">
                <a:solidFill>
                  <a:srgbClr val="444444"/>
                </a:solidFill>
                <a:effectLst/>
                <a:latin typeface="Arial" panose="020B0604020202020204" pitchFamily="34" charset="0"/>
                <a:cs typeface="Arial" panose="020B0604020202020204" pitchFamily="34" charset="0"/>
              </a:rPr>
              <a:t>This includes:</a:t>
            </a:r>
          </a:p>
          <a:p>
            <a:pPr algn="l"/>
            <a:endParaRPr lang="en-GB" sz="1200" b="0" i="0" dirty="0">
              <a:solidFill>
                <a:srgbClr val="444444"/>
              </a:solidFill>
              <a:effectLst/>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G</a:t>
            </a:r>
            <a:r>
              <a:rPr lang="en-GB" sz="1200" b="0" i="0" dirty="0">
                <a:solidFill>
                  <a:srgbClr val="444444"/>
                </a:solidFill>
                <a:effectLst/>
                <a:latin typeface="Arial" panose="020B0604020202020204" pitchFamily="34" charset="0"/>
                <a:cs typeface="Arial" panose="020B0604020202020204" pitchFamily="34" charset="0"/>
              </a:rPr>
              <a:t>rants</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F</a:t>
            </a:r>
            <a:r>
              <a:rPr lang="en-GB" sz="1200" b="0" i="0" dirty="0">
                <a:solidFill>
                  <a:srgbClr val="444444"/>
                </a:solidFill>
                <a:effectLst/>
                <a:latin typeface="Arial" panose="020B0604020202020204" pitchFamily="34" charset="0"/>
                <a:cs typeface="Arial" panose="020B0604020202020204" pitchFamily="34" charset="0"/>
              </a:rPr>
              <a:t>undraising from individuals and corporations ( voluntary donations, membership and sponsorship)</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E</a:t>
            </a:r>
            <a:r>
              <a:rPr lang="en-GB" sz="1200" b="0" i="0" dirty="0">
                <a:solidFill>
                  <a:srgbClr val="444444"/>
                </a:solidFill>
                <a:effectLst/>
                <a:latin typeface="Arial" panose="020B0604020202020204" pitchFamily="34" charset="0"/>
                <a:cs typeface="Arial" panose="020B0604020202020204" pitchFamily="34" charset="0"/>
              </a:rPr>
              <a:t>arned income – being paid for the services or products you offer </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C</a:t>
            </a:r>
            <a:r>
              <a:rPr lang="en-GB" sz="1200" b="0" i="0" dirty="0">
                <a:solidFill>
                  <a:srgbClr val="444444"/>
                </a:solidFill>
                <a:effectLst/>
                <a:latin typeface="Arial" panose="020B0604020202020204" pitchFamily="34" charset="0"/>
                <a:cs typeface="Arial" panose="020B0604020202020204" pitchFamily="34" charset="0"/>
              </a:rPr>
              <a:t>ontracts – being paid on a larger and formal scale ( for the council we will include income through taxation here)</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I</a:t>
            </a:r>
            <a:r>
              <a:rPr lang="en-GB" sz="1200" b="0" i="0" dirty="0">
                <a:solidFill>
                  <a:srgbClr val="444444"/>
                </a:solidFill>
                <a:effectLst/>
                <a:latin typeface="Arial" panose="020B0604020202020204" pitchFamily="34" charset="0"/>
                <a:cs typeface="Arial" panose="020B0604020202020204" pitchFamily="34" charset="0"/>
              </a:rPr>
              <a:t>nvestments.</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Social Value / Corporate Social Responsibility.</a:t>
            </a:r>
            <a:endParaRPr lang="en-GB" sz="1200" b="0" i="0" dirty="0">
              <a:solidFill>
                <a:srgbClr val="444444"/>
              </a:solidFill>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C8677FF-82C2-0F7B-7CC2-2CBC63E0A945}"/>
              </a:ext>
            </a:extLst>
          </p:cNvPr>
          <p:cNvSpPr txBox="1"/>
          <p:nvPr/>
        </p:nvSpPr>
        <p:spPr>
          <a:xfrm>
            <a:off x="7611634" y="6216059"/>
            <a:ext cx="6097348" cy="369332"/>
          </a:xfrm>
          <a:prstGeom prst="rect">
            <a:avLst/>
          </a:prstGeom>
          <a:noFill/>
        </p:spPr>
        <p:txBody>
          <a:bodyPr wrap="square">
            <a:spAutoFit/>
          </a:bodyPr>
          <a:lstStyle/>
          <a:p>
            <a:r>
              <a:rPr lang="en-GB" dirty="0">
                <a:hlinkClick r:id="rId2"/>
              </a:rPr>
              <a:t>Funding and income planning | NCVO</a:t>
            </a:r>
            <a:endParaRPr lang="en-GB" dirty="0"/>
          </a:p>
        </p:txBody>
      </p:sp>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621602"/>
            <a:ext cx="10977427" cy="723899"/>
          </a:xfrm>
          <a:solidFill>
            <a:schemeClr val="accent6">
              <a:lumMod val="40000"/>
              <a:lumOff val="60000"/>
            </a:schemeClr>
          </a:solidFill>
        </p:spPr>
        <p:txBody>
          <a:bodyPr>
            <a:noAutofit/>
          </a:bodyPr>
          <a:lstStyle/>
          <a:p>
            <a:pPr algn="l"/>
            <a:br>
              <a:rPr lang="en-GB" sz="3600" dirty="0"/>
            </a:br>
            <a:r>
              <a:rPr lang="en-GB" sz="3600" dirty="0"/>
              <a:t>Getting started with finance – the basics</a:t>
            </a:r>
          </a:p>
        </p:txBody>
      </p:sp>
    </p:spTree>
    <p:extLst>
      <p:ext uri="{BB962C8B-B14F-4D97-AF65-F5344CB8AC3E}">
        <p14:creationId xmlns:p14="http://schemas.microsoft.com/office/powerpoint/2010/main" val="3062393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2E544F-9B7C-601D-ED8E-B476F4735255}"/>
              </a:ext>
            </a:extLst>
          </p:cNvPr>
          <p:cNvSpPr txBox="1"/>
          <p:nvPr/>
        </p:nvSpPr>
        <p:spPr>
          <a:xfrm>
            <a:off x="321376" y="1722830"/>
            <a:ext cx="11060773" cy="4524315"/>
          </a:xfrm>
          <a:prstGeom prst="rect">
            <a:avLst/>
          </a:prstGeom>
          <a:noFill/>
        </p:spPr>
        <p:txBody>
          <a:bodyPr wrap="square">
            <a:spAutoFit/>
          </a:bodyPr>
          <a:lstStyle/>
          <a:p>
            <a:pPr algn="l"/>
            <a:r>
              <a:rPr lang="en-GB" sz="1200" dirty="0">
                <a:solidFill>
                  <a:srgbClr val="444444"/>
                </a:solidFill>
                <a:latin typeface="Arial" panose="020B0604020202020204" pitchFamily="34" charset="0"/>
                <a:cs typeface="Arial" panose="020B0604020202020204" pitchFamily="34" charset="0"/>
              </a:rPr>
              <a:t>Then we need to start thinking about the balance of time and energy. Planning, securing, spending and reporting on funding can be hard work and will also normally require funding, you will need to add this into your total project costs or organisations core costs.</a:t>
            </a:r>
          </a:p>
          <a:p>
            <a:pPr algn="l"/>
            <a:endParaRPr lang="en-GB" sz="1200" dirty="0">
              <a:solidFill>
                <a:srgbClr val="444444"/>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Which of these types of funding will work best for you?</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What skills are needed for each type of funding or income?</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What expectations do they create that you will need to meet?</a:t>
            </a:r>
          </a:p>
          <a:p>
            <a:pPr marL="171450" indent="-171450" algn="l">
              <a:buFont typeface="Arial" panose="020B0604020202020204" pitchFamily="34" charset="0"/>
              <a:buChar char="•"/>
            </a:pPr>
            <a:r>
              <a:rPr lang="en-GB" sz="1200" dirty="0">
                <a:solidFill>
                  <a:srgbClr val="444444"/>
                </a:solidFill>
                <a:latin typeface="Arial" panose="020B0604020202020204" pitchFamily="34" charset="0"/>
                <a:cs typeface="Arial" panose="020B0604020202020204" pitchFamily="34" charset="0"/>
              </a:rPr>
              <a:t>Do you have a mix of income that is sustainable?</a:t>
            </a:r>
          </a:p>
          <a:p>
            <a:pPr algn="l">
              <a:buFont typeface="Arial" panose="020B0604020202020204" pitchFamily="34" charset="0"/>
              <a:buChar char="•"/>
            </a:pPr>
            <a:endParaRPr lang="en-GB" sz="1200" dirty="0">
              <a:solidFill>
                <a:srgbClr val="444444"/>
              </a:solidFill>
              <a:latin typeface="Arial" panose="020B0604020202020204" pitchFamily="34" charset="0"/>
              <a:cs typeface="Arial" panose="020B0604020202020204" pitchFamily="34" charset="0"/>
            </a:endParaRPr>
          </a:p>
          <a:p>
            <a:pPr algn="l"/>
            <a:r>
              <a:rPr lang="en-GB" sz="1200" dirty="0">
                <a:solidFill>
                  <a:srgbClr val="444444"/>
                </a:solidFill>
                <a:latin typeface="Arial" panose="020B0604020202020204" pitchFamily="34" charset="0"/>
                <a:cs typeface="Arial" panose="020B0604020202020204" pitchFamily="34" charset="0"/>
              </a:rPr>
              <a:t>Ideally organisations should create a plan of their funding and income targets. That is what the City of Nature programme is doing over the next few months.</a:t>
            </a:r>
          </a:p>
          <a:p>
            <a:pPr algn="l"/>
            <a:endParaRPr lang="en-GB" sz="1200" dirty="0">
              <a:solidFill>
                <a:srgbClr val="444444"/>
              </a:solidFill>
              <a:latin typeface="Arial" panose="020B0604020202020204" pitchFamily="34" charset="0"/>
              <a:cs typeface="Arial" panose="020B0604020202020204" pitchFamily="34" charset="0"/>
            </a:endParaRPr>
          </a:p>
          <a:p>
            <a:pPr algn="l"/>
            <a:r>
              <a:rPr lang="en-GB" sz="1200" dirty="0">
                <a:solidFill>
                  <a:srgbClr val="444444"/>
                </a:solidFill>
                <a:latin typeface="Arial" panose="020B0604020202020204" pitchFamily="34" charset="0"/>
                <a:cs typeface="Arial" panose="020B0604020202020204" pitchFamily="34" charset="0"/>
              </a:rPr>
              <a:t>Please note we used the NCVO (The National Council for Voluntary Organisations) website for some of this information.</a:t>
            </a:r>
          </a:p>
          <a:p>
            <a:pPr algn="l"/>
            <a:endParaRPr lang="en-GB" sz="1200" dirty="0">
              <a:solidFill>
                <a:srgbClr val="44444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algn="l"/>
            <a:r>
              <a:rPr lang="en-GB" sz="1200" i="1" dirty="0">
                <a:solidFill>
                  <a:srgbClr val="44444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NCVO members can use the funding and income planner</a:t>
            </a:r>
            <a:r>
              <a:rPr lang="en-GB" sz="1200" i="1" dirty="0">
                <a:solidFill>
                  <a:srgbClr val="444444"/>
                </a:solidFill>
                <a:latin typeface="Arial" panose="020B0604020202020204" pitchFamily="34" charset="0"/>
                <a:cs typeface="Arial" panose="020B0604020202020204" pitchFamily="34" charset="0"/>
              </a:rPr>
              <a:t> to do this.</a:t>
            </a:r>
          </a:p>
          <a:p>
            <a:pPr algn="l"/>
            <a:endParaRPr lang="en-GB" sz="1200" i="1" dirty="0">
              <a:solidFill>
                <a:srgbClr val="444444"/>
              </a:solidFill>
              <a:latin typeface="Arial" panose="020B0604020202020204" pitchFamily="34" charset="0"/>
              <a:cs typeface="Arial" panose="020B0604020202020204" pitchFamily="34" charset="0"/>
            </a:endParaRPr>
          </a:p>
          <a:p>
            <a:pPr algn="l"/>
            <a:r>
              <a:rPr lang="en-GB" sz="1200" i="1" dirty="0">
                <a:solidFill>
                  <a:srgbClr val="444444"/>
                </a:solidFill>
                <a:latin typeface="Arial" panose="020B0604020202020204" pitchFamily="34" charset="0"/>
                <a:cs typeface="Arial" panose="020B0604020202020204" pitchFamily="34" charset="0"/>
              </a:rPr>
              <a:t>Next steps</a:t>
            </a:r>
          </a:p>
          <a:p>
            <a:pPr algn="l"/>
            <a:endParaRPr lang="en-GB" sz="1200" i="1" dirty="0">
              <a:solidFill>
                <a:srgbClr val="444444"/>
              </a:solidFill>
              <a:latin typeface="Arial" panose="020B0604020202020204" pitchFamily="34" charset="0"/>
              <a:cs typeface="Arial" panose="020B0604020202020204" pitchFamily="34" charset="0"/>
            </a:endParaRPr>
          </a:p>
          <a:p>
            <a:pPr algn="l"/>
            <a:r>
              <a:rPr lang="en-GB" sz="1200" i="1" dirty="0">
                <a:solidFill>
                  <a:srgbClr val="444444"/>
                </a:solidFill>
                <a:latin typeface="Arial" panose="020B0604020202020204" pitchFamily="34" charset="0"/>
                <a:cs typeface="Arial" panose="020B0604020202020204" pitchFamily="34" charset="0"/>
              </a:rPr>
              <a:t>Ready to think about all your funding and income? </a:t>
            </a:r>
            <a:r>
              <a:rPr lang="en-GB" sz="1200" i="1" dirty="0">
                <a:solidFill>
                  <a:srgbClr val="44444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Use the planner</a:t>
            </a:r>
            <a:r>
              <a:rPr lang="en-GB" sz="1200" i="1" dirty="0">
                <a:solidFill>
                  <a:srgbClr val="444444"/>
                </a:solidFill>
                <a:latin typeface="Arial" panose="020B0604020202020204" pitchFamily="34" charset="0"/>
                <a:cs typeface="Arial" panose="020B0604020202020204" pitchFamily="34" charset="0"/>
              </a:rPr>
              <a:t>.</a:t>
            </a:r>
          </a:p>
          <a:p>
            <a:pPr algn="l"/>
            <a:r>
              <a:rPr lang="en-GB" sz="1200" i="1" dirty="0">
                <a:solidFill>
                  <a:srgbClr val="444444"/>
                </a:solidFill>
                <a:latin typeface="Arial" panose="020B0604020202020204" pitchFamily="34" charset="0"/>
                <a:cs typeface="Arial" panose="020B0604020202020204" pitchFamily="34" charset="0"/>
              </a:rPr>
              <a:t>Completely new to funding and income? Most people’s first steps are either a small grants bid or a small amount of fundraising from individuals and businesses. </a:t>
            </a:r>
          </a:p>
          <a:p>
            <a:pPr algn="l"/>
            <a:endParaRPr lang="en-GB" sz="1200" i="1" dirty="0">
              <a:solidFill>
                <a:srgbClr val="444444"/>
              </a:solidFill>
              <a:latin typeface="Arial" panose="020B0604020202020204" pitchFamily="34" charset="0"/>
              <a:cs typeface="Arial" panose="020B0604020202020204" pitchFamily="34" charset="0"/>
            </a:endParaRPr>
          </a:p>
          <a:p>
            <a:pPr algn="l"/>
            <a:r>
              <a:rPr lang="en-GB" sz="1200" i="1" dirty="0">
                <a:solidFill>
                  <a:srgbClr val="444444"/>
                </a:solidFill>
                <a:latin typeface="Arial" panose="020B0604020202020204" pitchFamily="34" charset="0"/>
                <a:cs typeface="Arial" panose="020B0604020202020204" pitchFamily="34" charset="0"/>
              </a:rPr>
              <a:t>Decide which is best for you in our </a:t>
            </a:r>
            <a:r>
              <a:rPr lang="en-GB" sz="1200" i="1" dirty="0">
                <a:solidFill>
                  <a:srgbClr val="44444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guide to grants</a:t>
            </a:r>
            <a:r>
              <a:rPr lang="en-GB" sz="1200" i="1" dirty="0">
                <a:solidFill>
                  <a:srgbClr val="444444"/>
                </a:solidFill>
                <a:latin typeface="Arial" panose="020B0604020202020204" pitchFamily="34" charset="0"/>
                <a:cs typeface="Arial" panose="020B0604020202020204" pitchFamily="34" charset="0"/>
              </a:rPr>
              <a:t>.</a:t>
            </a:r>
          </a:p>
          <a:p>
            <a:pPr algn="l"/>
            <a:endParaRPr lang="en-GB" b="0" i="0" dirty="0">
              <a:solidFill>
                <a:srgbClr val="444444"/>
              </a:solidFill>
              <a:effectLst/>
              <a:latin typeface="MuseoSans"/>
            </a:endParaRPr>
          </a:p>
          <a:p>
            <a:pPr algn="l"/>
            <a:r>
              <a:rPr lang="en-GB" sz="1200" dirty="0">
                <a:solidFill>
                  <a:srgbClr val="444444"/>
                </a:solidFill>
                <a:latin typeface="Arial" panose="020B0604020202020204" pitchFamily="34" charset="0"/>
                <a:cs typeface="Arial" panose="020B0604020202020204" pitchFamily="34" charset="0"/>
              </a:rPr>
              <a:t>For this workshop, The Patchwork Meadow has provided us with a case study overview of grant funding</a:t>
            </a:r>
            <a:r>
              <a:rPr lang="en-GB" dirty="0">
                <a:solidFill>
                  <a:srgbClr val="444444"/>
                </a:solidFill>
                <a:latin typeface="MuseoSans"/>
              </a:rPr>
              <a:t>. </a:t>
            </a:r>
            <a:r>
              <a:rPr lang="en-GB" sz="1200" dirty="0">
                <a:solidFill>
                  <a:srgbClr val="444444"/>
                </a:solidFill>
                <a:latin typeface="Arial" panose="020B0604020202020204" pitchFamily="34" charset="0"/>
                <a:cs typeface="Arial" panose="020B0604020202020204" pitchFamily="34" charset="0"/>
              </a:rPr>
              <a:t>The slide are available on the webpage: </a:t>
            </a:r>
            <a:r>
              <a:rPr lang="en-GB" sz="1200" dirty="0">
                <a:solidFill>
                  <a:srgbClr val="444444"/>
                </a:solidFill>
                <a:latin typeface="Arial" panose="020B0604020202020204" pitchFamily="34" charset="0"/>
                <a:cs typeface="Arial" panose="020B0604020202020204" pitchFamily="34" charset="0"/>
                <a:hlinkClick r:id="rId5"/>
              </a:rPr>
              <a:t>https://naturallybirmingham.org/city-of-nature-alliance-finance-workshop-resources/</a:t>
            </a:r>
            <a:r>
              <a:rPr lang="en-GB" sz="1200" dirty="0">
                <a:solidFill>
                  <a:srgbClr val="444444"/>
                </a:solidFill>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5C8677FF-82C2-0F7B-7CC2-2CBC63E0A945}"/>
              </a:ext>
            </a:extLst>
          </p:cNvPr>
          <p:cNvSpPr txBox="1"/>
          <p:nvPr/>
        </p:nvSpPr>
        <p:spPr>
          <a:xfrm>
            <a:off x="5851762" y="3984987"/>
            <a:ext cx="4250852" cy="369332"/>
          </a:xfrm>
          <a:prstGeom prst="rect">
            <a:avLst/>
          </a:prstGeom>
          <a:noFill/>
        </p:spPr>
        <p:txBody>
          <a:bodyPr wrap="square">
            <a:spAutoFit/>
          </a:bodyPr>
          <a:lstStyle/>
          <a:p>
            <a:r>
              <a:rPr lang="en-GB" dirty="0">
                <a:hlinkClick r:id="rId6"/>
              </a:rPr>
              <a:t>Funding and income planning | NCVO</a:t>
            </a:r>
            <a:endParaRPr lang="en-GB" dirty="0"/>
          </a:p>
        </p:txBody>
      </p:sp>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621602"/>
            <a:ext cx="10977427" cy="723899"/>
          </a:xfrm>
          <a:solidFill>
            <a:schemeClr val="accent6">
              <a:lumMod val="40000"/>
              <a:lumOff val="60000"/>
            </a:schemeClr>
          </a:solidFill>
        </p:spPr>
        <p:txBody>
          <a:bodyPr>
            <a:noAutofit/>
          </a:bodyPr>
          <a:lstStyle/>
          <a:p>
            <a:pPr algn="l"/>
            <a:br>
              <a:rPr lang="en-GB" sz="3600" dirty="0"/>
            </a:br>
            <a:r>
              <a:rPr lang="en-GB" sz="3600" dirty="0"/>
              <a:t>Finding funds can be hard work</a:t>
            </a:r>
          </a:p>
        </p:txBody>
      </p:sp>
    </p:spTree>
    <p:extLst>
      <p:ext uri="{BB962C8B-B14F-4D97-AF65-F5344CB8AC3E}">
        <p14:creationId xmlns:p14="http://schemas.microsoft.com/office/powerpoint/2010/main" val="697322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291664"/>
            <a:ext cx="10836745" cy="723899"/>
          </a:xfrm>
          <a:solidFill>
            <a:schemeClr val="accent6">
              <a:lumMod val="40000"/>
              <a:lumOff val="60000"/>
            </a:schemeClr>
          </a:solidFill>
        </p:spPr>
        <p:txBody>
          <a:bodyPr>
            <a:noAutofit/>
          </a:bodyPr>
          <a:lstStyle/>
          <a:p>
            <a:pPr algn="l"/>
            <a:br>
              <a:rPr lang="en-GB" sz="3600" dirty="0"/>
            </a:br>
            <a:r>
              <a:rPr lang="en-GB" sz="3600" dirty="0"/>
              <a:t>What do the data tell us about charitable finances</a:t>
            </a:r>
          </a:p>
        </p:txBody>
      </p:sp>
      <p:pic>
        <p:nvPicPr>
          <p:cNvPr id="7" name="Picture 6">
            <a:extLst>
              <a:ext uri="{FF2B5EF4-FFF2-40B4-BE49-F238E27FC236}">
                <a16:creationId xmlns:a16="http://schemas.microsoft.com/office/drawing/2014/main" id="{02B19AB6-2D41-CA38-BC61-A2AF3D3E07BE}"/>
              </a:ext>
            </a:extLst>
          </p:cNvPr>
          <p:cNvPicPr>
            <a:picLocks noChangeAspect="1"/>
          </p:cNvPicPr>
          <p:nvPr/>
        </p:nvPicPr>
        <p:blipFill>
          <a:blip r:embed="rId2"/>
          <a:stretch>
            <a:fillRect/>
          </a:stretch>
        </p:blipFill>
        <p:spPr>
          <a:xfrm>
            <a:off x="332679" y="2656386"/>
            <a:ext cx="5537650" cy="3909950"/>
          </a:xfrm>
          <a:prstGeom prst="rect">
            <a:avLst/>
          </a:prstGeom>
        </p:spPr>
      </p:pic>
      <p:pic>
        <p:nvPicPr>
          <p:cNvPr id="10" name="Picture 9">
            <a:extLst>
              <a:ext uri="{FF2B5EF4-FFF2-40B4-BE49-F238E27FC236}">
                <a16:creationId xmlns:a16="http://schemas.microsoft.com/office/drawing/2014/main" id="{4E4B5CBE-7CCD-101C-122C-7369B4CAAD80}"/>
              </a:ext>
            </a:extLst>
          </p:cNvPr>
          <p:cNvPicPr>
            <a:picLocks noChangeAspect="1"/>
          </p:cNvPicPr>
          <p:nvPr/>
        </p:nvPicPr>
        <p:blipFill>
          <a:blip r:embed="rId3"/>
          <a:stretch>
            <a:fillRect/>
          </a:stretch>
        </p:blipFill>
        <p:spPr>
          <a:xfrm>
            <a:off x="5870329" y="2812276"/>
            <a:ext cx="5537651" cy="3598170"/>
          </a:xfrm>
          <a:prstGeom prst="rect">
            <a:avLst/>
          </a:prstGeom>
        </p:spPr>
      </p:pic>
      <p:sp>
        <p:nvSpPr>
          <p:cNvPr id="12" name="TextBox 11">
            <a:extLst>
              <a:ext uri="{FF2B5EF4-FFF2-40B4-BE49-F238E27FC236}">
                <a16:creationId xmlns:a16="http://schemas.microsoft.com/office/drawing/2014/main" id="{D87B0F29-50B1-91FA-E7D1-FBD8B5C1C55E}"/>
              </a:ext>
            </a:extLst>
          </p:cNvPr>
          <p:cNvSpPr txBox="1"/>
          <p:nvPr/>
        </p:nvSpPr>
        <p:spPr>
          <a:xfrm>
            <a:off x="321376" y="1242027"/>
            <a:ext cx="10836744" cy="1384995"/>
          </a:xfrm>
          <a:prstGeom prst="rect">
            <a:avLst/>
          </a:prstGeom>
          <a:noFill/>
        </p:spPr>
        <p:txBody>
          <a:bodyPr wrap="square">
            <a:spAutoFit/>
          </a:bodyPr>
          <a:lstStyle/>
          <a:p>
            <a:pPr algn="l"/>
            <a:r>
              <a:rPr lang="en-GB" sz="1200" dirty="0">
                <a:solidFill>
                  <a:srgbClr val="444444"/>
                </a:solidFill>
                <a:latin typeface="MuseoSans"/>
              </a:rPr>
              <a:t>I</a:t>
            </a:r>
            <a:r>
              <a:rPr lang="en-GB" sz="1200" b="0" i="0" dirty="0">
                <a:solidFill>
                  <a:srgbClr val="444444"/>
                </a:solidFill>
                <a:effectLst/>
                <a:latin typeface="MuseoSans"/>
              </a:rPr>
              <a:t>n 2019/20, combined income fell slightly for micro, small and medium-sized organisations (income under £1m) and rose for large, major and super-major organisations (income over £1m).</a:t>
            </a:r>
          </a:p>
          <a:p>
            <a:pPr algn="l"/>
            <a:r>
              <a:rPr lang="en-GB" sz="1200" b="0" i="0" dirty="0">
                <a:solidFill>
                  <a:srgbClr val="444444"/>
                </a:solidFill>
                <a:effectLst/>
                <a:latin typeface="MuseoSans"/>
              </a:rPr>
              <a:t>The total growth in the income of super-major organisations can be explained by their increased number but also by the strategies and decisions of the organisations themselves. For example, they include organisations that received large one-off donations.</a:t>
            </a:r>
          </a:p>
          <a:p>
            <a:pPr algn="l"/>
            <a:endParaRPr lang="en-GB" sz="1200" dirty="0">
              <a:solidFill>
                <a:srgbClr val="444444"/>
              </a:solidFill>
              <a:latin typeface="MuseoSans"/>
            </a:endParaRPr>
          </a:p>
          <a:p>
            <a:pPr algn="l"/>
            <a:r>
              <a:rPr lang="en-GB" sz="1200" b="1" i="0" dirty="0">
                <a:solidFill>
                  <a:srgbClr val="444444"/>
                </a:solidFill>
                <a:effectLst/>
                <a:latin typeface="MuseoSans"/>
              </a:rPr>
              <a:t>Question: Are there benefits for smaller organisations working with larger organisations who are more likely to receive bigger grants and donations? Just as there are benefits for micro groups to work with small organisations in the same way.</a:t>
            </a:r>
          </a:p>
        </p:txBody>
      </p:sp>
    </p:spTree>
    <p:extLst>
      <p:ext uri="{BB962C8B-B14F-4D97-AF65-F5344CB8AC3E}">
        <p14:creationId xmlns:p14="http://schemas.microsoft.com/office/powerpoint/2010/main" val="227951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379666"/>
            <a:ext cx="10892586" cy="723899"/>
          </a:xfrm>
          <a:solidFill>
            <a:schemeClr val="accent6">
              <a:lumMod val="40000"/>
              <a:lumOff val="60000"/>
            </a:schemeClr>
          </a:solidFill>
        </p:spPr>
        <p:txBody>
          <a:bodyPr>
            <a:noAutofit/>
          </a:bodyPr>
          <a:lstStyle/>
          <a:p>
            <a:pPr algn="l"/>
            <a:br>
              <a:rPr lang="en-GB" sz="3600" dirty="0"/>
            </a:br>
            <a:r>
              <a:rPr lang="en-GB" sz="3600" dirty="0"/>
              <a:t>What else do the data tell us – social data</a:t>
            </a:r>
          </a:p>
        </p:txBody>
      </p:sp>
      <p:pic>
        <p:nvPicPr>
          <p:cNvPr id="3" name="Picture 2">
            <a:extLst>
              <a:ext uri="{FF2B5EF4-FFF2-40B4-BE49-F238E27FC236}">
                <a16:creationId xmlns:a16="http://schemas.microsoft.com/office/drawing/2014/main" id="{75E5E660-E3BD-E08E-78B0-8502E43C8151}"/>
              </a:ext>
            </a:extLst>
          </p:cNvPr>
          <p:cNvPicPr>
            <a:picLocks noChangeAspect="1"/>
          </p:cNvPicPr>
          <p:nvPr/>
        </p:nvPicPr>
        <p:blipFill>
          <a:blip r:embed="rId2"/>
          <a:stretch>
            <a:fillRect/>
          </a:stretch>
        </p:blipFill>
        <p:spPr>
          <a:xfrm>
            <a:off x="5182010" y="4864231"/>
            <a:ext cx="6300701" cy="1841402"/>
          </a:xfrm>
          <a:prstGeom prst="rect">
            <a:avLst/>
          </a:prstGeom>
        </p:spPr>
      </p:pic>
      <p:pic>
        <p:nvPicPr>
          <p:cNvPr id="4" name="Picture 3">
            <a:extLst>
              <a:ext uri="{FF2B5EF4-FFF2-40B4-BE49-F238E27FC236}">
                <a16:creationId xmlns:a16="http://schemas.microsoft.com/office/drawing/2014/main" id="{8C129362-B58F-A757-EEEA-5E40FC7202D8}"/>
              </a:ext>
            </a:extLst>
          </p:cNvPr>
          <p:cNvPicPr>
            <a:picLocks noChangeAspect="1"/>
          </p:cNvPicPr>
          <p:nvPr/>
        </p:nvPicPr>
        <p:blipFill>
          <a:blip r:embed="rId3"/>
          <a:stretch>
            <a:fillRect/>
          </a:stretch>
        </p:blipFill>
        <p:spPr>
          <a:xfrm>
            <a:off x="236535" y="3924144"/>
            <a:ext cx="11480983" cy="2554190"/>
          </a:xfrm>
          <a:prstGeom prst="rect">
            <a:avLst/>
          </a:prstGeom>
        </p:spPr>
      </p:pic>
      <p:pic>
        <p:nvPicPr>
          <p:cNvPr id="9" name="Picture 8">
            <a:extLst>
              <a:ext uri="{FF2B5EF4-FFF2-40B4-BE49-F238E27FC236}">
                <a16:creationId xmlns:a16="http://schemas.microsoft.com/office/drawing/2014/main" id="{395B67E1-0975-1D4B-77FD-C1E0A50CFA01}"/>
              </a:ext>
            </a:extLst>
          </p:cNvPr>
          <p:cNvPicPr>
            <a:picLocks noChangeAspect="1"/>
          </p:cNvPicPr>
          <p:nvPr/>
        </p:nvPicPr>
        <p:blipFill>
          <a:blip r:embed="rId4"/>
          <a:stretch>
            <a:fillRect/>
          </a:stretch>
        </p:blipFill>
        <p:spPr>
          <a:xfrm>
            <a:off x="6586194" y="2065876"/>
            <a:ext cx="4896517" cy="1137893"/>
          </a:xfrm>
          <a:prstGeom prst="rect">
            <a:avLst/>
          </a:prstGeom>
        </p:spPr>
      </p:pic>
      <p:pic>
        <p:nvPicPr>
          <p:cNvPr id="11" name="Picture 10">
            <a:extLst>
              <a:ext uri="{FF2B5EF4-FFF2-40B4-BE49-F238E27FC236}">
                <a16:creationId xmlns:a16="http://schemas.microsoft.com/office/drawing/2014/main" id="{A2718F09-194B-C1AA-EE0F-6D00381DDE36}"/>
              </a:ext>
            </a:extLst>
          </p:cNvPr>
          <p:cNvPicPr>
            <a:picLocks noChangeAspect="1"/>
          </p:cNvPicPr>
          <p:nvPr/>
        </p:nvPicPr>
        <p:blipFill>
          <a:blip r:embed="rId5"/>
          <a:stretch>
            <a:fillRect/>
          </a:stretch>
        </p:blipFill>
        <p:spPr>
          <a:xfrm>
            <a:off x="321376" y="1726208"/>
            <a:ext cx="6234260" cy="1848327"/>
          </a:xfrm>
          <a:prstGeom prst="rect">
            <a:avLst/>
          </a:prstGeom>
        </p:spPr>
      </p:pic>
    </p:spTree>
    <p:extLst>
      <p:ext uri="{BB962C8B-B14F-4D97-AF65-F5344CB8AC3E}">
        <p14:creationId xmlns:p14="http://schemas.microsoft.com/office/powerpoint/2010/main" val="3662622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2E544F-9B7C-601D-ED8E-B476F4735255}"/>
              </a:ext>
            </a:extLst>
          </p:cNvPr>
          <p:cNvSpPr txBox="1"/>
          <p:nvPr/>
        </p:nvSpPr>
        <p:spPr>
          <a:xfrm>
            <a:off x="321376" y="1496754"/>
            <a:ext cx="5296998" cy="4524315"/>
          </a:xfrm>
          <a:prstGeom prst="rect">
            <a:avLst/>
          </a:prstGeom>
          <a:noFill/>
        </p:spPr>
        <p:txBody>
          <a:bodyPr wrap="square">
            <a:spAutoFit/>
          </a:bodyPr>
          <a:lstStyle/>
          <a:p>
            <a:pPr algn="l"/>
            <a:r>
              <a:rPr lang="en-GB" sz="1200" b="1" i="0" dirty="0">
                <a:solidFill>
                  <a:srgbClr val="51296A"/>
                </a:solidFill>
                <a:effectLst/>
                <a:latin typeface="Arial" panose="020B0604020202020204" pitchFamily="34" charset="0"/>
                <a:cs typeface="Arial" panose="020B0604020202020204" pitchFamily="34" charset="0"/>
              </a:rPr>
              <a:t>It is important to recognise that all organisations, even big ones, will have a digital skills gap, some more than others.</a:t>
            </a: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b="0" i="0" dirty="0">
                <a:solidFill>
                  <a:srgbClr val="444444"/>
                </a:solidFill>
                <a:effectLst/>
                <a:latin typeface="Arial" panose="020B0604020202020204" pitchFamily="34" charset="0"/>
                <a:cs typeface="Arial" panose="020B0604020202020204" pitchFamily="34" charset="0"/>
              </a:rPr>
              <a:t>The pandemic increased the need for digital tools and services. But we need the right skills to use them. This is something we all need to consider, explore and improve where needed. It may not be important for delivering our outputs and achieving our outcomes </a:t>
            </a:r>
            <a:r>
              <a:rPr lang="en-GB" sz="1200" dirty="0">
                <a:solidFill>
                  <a:srgbClr val="444444"/>
                </a:solidFill>
                <a:latin typeface="Arial" panose="020B0604020202020204" pitchFamily="34" charset="0"/>
                <a:cs typeface="Arial" panose="020B0604020202020204" pitchFamily="34" charset="0"/>
              </a:rPr>
              <a:t>on the ground</a:t>
            </a:r>
            <a:r>
              <a:rPr lang="en-GB" sz="1200" b="0" i="0" dirty="0">
                <a:solidFill>
                  <a:srgbClr val="444444"/>
                </a:solidFill>
                <a:effectLst/>
                <a:latin typeface="Arial" panose="020B0604020202020204" pitchFamily="34" charset="0"/>
                <a:cs typeface="Arial" panose="020B0604020202020204" pitchFamily="34" charset="0"/>
              </a:rPr>
              <a:t>, but it will make a difference when it comes to securing funding.</a:t>
            </a: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b="1" i="0" dirty="0">
                <a:solidFill>
                  <a:srgbClr val="444444"/>
                </a:solidFill>
                <a:effectLst/>
                <a:latin typeface="Arial" panose="020B0604020202020204" pitchFamily="34" charset="0"/>
                <a:cs typeface="Arial" panose="020B0604020202020204" pitchFamily="34" charset="0"/>
              </a:rPr>
              <a:t>Not having the required digital skills in your organisation is common</a:t>
            </a:r>
            <a:r>
              <a:rPr lang="en-GB" sz="1200" b="0" i="0" dirty="0">
                <a:solidFill>
                  <a:srgbClr val="444444"/>
                </a:solidFill>
                <a:effectLst/>
                <a:latin typeface="Arial" panose="020B0604020202020204" pitchFamily="34" charset="0"/>
                <a:cs typeface="Arial" panose="020B0604020202020204" pitchFamily="34" charset="0"/>
              </a:rPr>
              <a:t>.</a:t>
            </a: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b="0" i="0" dirty="0">
                <a:solidFill>
                  <a:srgbClr val="444444"/>
                </a:solidFill>
                <a:effectLst/>
                <a:latin typeface="Arial" panose="020B0604020202020204" pitchFamily="34" charset="0"/>
                <a:cs typeface="Arial" panose="020B0604020202020204" pitchFamily="34" charset="0"/>
              </a:rPr>
              <a:t>88% of organisations have a digital skills shortage (Open University, 2019) which has hit their productivity, efficiency and competitiveness.</a:t>
            </a:r>
          </a:p>
          <a:p>
            <a:pPr algn="l"/>
            <a:endParaRPr lang="en-GB" sz="1200" b="0" i="0" dirty="0">
              <a:solidFill>
                <a:srgbClr val="444444"/>
              </a:solidFill>
              <a:effectLst/>
              <a:latin typeface="Arial" panose="020B0604020202020204" pitchFamily="34" charset="0"/>
              <a:cs typeface="Arial" panose="020B0604020202020204" pitchFamily="34" charset="0"/>
            </a:endParaRPr>
          </a:p>
          <a:p>
            <a:pPr algn="l"/>
            <a:r>
              <a:rPr lang="en-GB" sz="1200" b="0" i="0" dirty="0">
                <a:solidFill>
                  <a:srgbClr val="444444"/>
                </a:solidFill>
                <a:effectLst/>
                <a:latin typeface="Arial" panose="020B0604020202020204" pitchFamily="34" charset="0"/>
                <a:cs typeface="Arial" panose="020B0604020202020204" pitchFamily="34" charset="0"/>
              </a:rPr>
              <a:t>27% of respondents to Charity Digital Skills Survey (Charity Digital Skills Report, 2020) had cancelled services because either their charity or the people they support didn’t have the necessary skills or technology.</a:t>
            </a:r>
          </a:p>
          <a:p>
            <a:pPr algn="l"/>
            <a:endParaRPr lang="en-GB" sz="1200" dirty="0">
              <a:solidFill>
                <a:srgbClr val="444444"/>
              </a:solidFill>
              <a:latin typeface="Arial" panose="020B0604020202020204" pitchFamily="34" charset="0"/>
              <a:cs typeface="Arial" panose="020B0604020202020204" pitchFamily="34" charset="0"/>
            </a:endParaRPr>
          </a:p>
          <a:p>
            <a:pPr algn="l"/>
            <a:endParaRPr lang="en-GB" sz="1200" dirty="0">
              <a:solidFill>
                <a:srgbClr val="444444"/>
              </a:solidFill>
              <a:latin typeface="Arial" panose="020B0604020202020204" pitchFamily="34" charset="0"/>
              <a:cs typeface="Arial" panose="020B0604020202020204" pitchFamily="34" charset="0"/>
            </a:endParaRPr>
          </a:p>
          <a:p>
            <a:pPr algn="l"/>
            <a:r>
              <a:rPr lang="en-GB" sz="1200" b="0" i="0" dirty="0">
                <a:solidFill>
                  <a:srgbClr val="444444"/>
                </a:solidFill>
                <a:effectLst/>
                <a:latin typeface="Arial" panose="020B0604020202020204" pitchFamily="34" charset="0"/>
                <a:cs typeface="Arial" panose="020B0604020202020204" pitchFamily="34" charset="0"/>
              </a:rPr>
              <a:t>Bigger charities have the resources to have a very good digital presence often supplied through a third party while smaller charities will more often depend on the inhouse skills for creating websites and running social media accounts.</a:t>
            </a:r>
          </a:p>
          <a:p>
            <a:pPr algn="l"/>
            <a:endParaRPr lang="en-GB" sz="1200" dirty="0">
              <a:solidFill>
                <a:srgbClr val="444444"/>
              </a:solidFill>
              <a:latin typeface="Arial" panose="020B0604020202020204" pitchFamily="34" charset="0"/>
              <a:cs typeface="Arial" panose="020B0604020202020204" pitchFamily="34" charset="0"/>
            </a:endParaRPr>
          </a:p>
        </p:txBody>
      </p:sp>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6" y="338799"/>
            <a:ext cx="10977427" cy="723899"/>
          </a:xfrm>
          <a:solidFill>
            <a:schemeClr val="accent6">
              <a:lumMod val="40000"/>
              <a:lumOff val="60000"/>
            </a:schemeClr>
          </a:solidFill>
        </p:spPr>
        <p:txBody>
          <a:bodyPr>
            <a:noAutofit/>
          </a:bodyPr>
          <a:lstStyle/>
          <a:p>
            <a:pPr algn="l"/>
            <a:br>
              <a:rPr lang="en-GB" sz="3600" dirty="0"/>
            </a:br>
            <a:r>
              <a:rPr lang="en-GB" sz="3600" dirty="0"/>
              <a:t>Skills data – digital skills are important for fund raising</a:t>
            </a:r>
          </a:p>
        </p:txBody>
      </p:sp>
      <p:pic>
        <p:nvPicPr>
          <p:cNvPr id="3" name="Picture 2">
            <a:extLst>
              <a:ext uri="{FF2B5EF4-FFF2-40B4-BE49-F238E27FC236}">
                <a16:creationId xmlns:a16="http://schemas.microsoft.com/office/drawing/2014/main" id="{AFDF3B13-61D9-C2A0-6633-B234F14DE396}"/>
              </a:ext>
            </a:extLst>
          </p:cNvPr>
          <p:cNvPicPr>
            <a:picLocks noChangeAspect="1"/>
          </p:cNvPicPr>
          <p:nvPr/>
        </p:nvPicPr>
        <p:blipFill>
          <a:blip r:embed="rId2"/>
          <a:stretch>
            <a:fillRect/>
          </a:stretch>
        </p:blipFill>
        <p:spPr>
          <a:xfrm>
            <a:off x="6096000" y="1355825"/>
            <a:ext cx="5519271" cy="5115636"/>
          </a:xfrm>
          <a:prstGeom prst="rect">
            <a:avLst/>
          </a:prstGeom>
        </p:spPr>
      </p:pic>
    </p:spTree>
    <p:extLst>
      <p:ext uri="{BB962C8B-B14F-4D97-AF65-F5344CB8AC3E}">
        <p14:creationId xmlns:p14="http://schemas.microsoft.com/office/powerpoint/2010/main" val="2148197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4979504A-0329-8084-C276-E476BFB475F1}"/>
              </a:ext>
            </a:extLst>
          </p:cNvPr>
          <p:cNvSpPr>
            <a:spLocks noGrp="1"/>
          </p:cNvSpPr>
          <p:nvPr>
            <p:ph type="ctrTitle"/>
          </p:nvPr>
        </p:nvSpPr>
        <p:spPr>
          <a:xfrm>
            <a:off x="321374" y="225510"/>
            <a:ext cx="10977427" cy="723899"/>
          </a:xfrm>
          <a:solidFill>
            <a:schemeClr val="accent6">
              <a:lumMod val="40000"/>
              <a:lumOff val="60000"/>
            </a:schemeClr>
          </a:solidFill>
        </p:spPr>
        <p:txBody>
          <a:bodyPr>
            <a:noAutofit/>
          </a:bodyPr>
          <a:lstStyle/>
          <a:p>
            <a:pPr algn="l"/>
            <a:br>
              <a:rPr lang="en-GB" sz="3600" dirty="0"/>
            </a:br>
            <a:r>
              <a:rPr lang="en-GB" sz="3600" dirty="0"/>
              <a:t>Closing the skills gap.</a:t>
            </a:r>
          </a:p>
        </p:txBody>
      </p:sp>
      <p:pic>
        <p:nvPicPr>
          <p:cNvPr id="6" name="Picture 5" descr="A screenshot of a graph&#10;&#10;Description automatically generated">
            <a:extLst>
              <a:ext uri="{FF2B5EF4-FFF2-40B4-BE49-F238E27FC236}">
                <a16:creationId xmlns:a16="http://schemas.microsoft.com/office/drawing/2014/main" id="{B5BA1F5C-BBA8-9482-D427-F4F105D7B18F}"/>
              </a:ext>
            </a:extLst>
          </p:cNvPr>
          <p:cNvPicPr>
            <a:picLocks noChangeAspect="1"/>
          </p:cNvPicPr>
          <p:nvPr/>
        </p:nvPicPr>
        <p:blipFill>
          <a:blip r:embed="rId2"/>
          <a:stretch>
            <a:fillRect/>
          </a:stretch>
        </p:blipFill>
        <p:spPr>
          <a:xfrm>
            <a:off x="6104836" y="2187758"/>
            <a:ext cx="5528277" cy="4555242"/>
          </a:xfrm>
          <a:prstGeom prst="rect">
            <a:avLst/>
          </a:prstGeom>
        </p:spPr>
      </p:pic>
      <p:pic>
        <p:nvPicPr>
          <p:cNvPr id="9" name="Picture 8" descr="A screenshot of a graph&#10;&#10;Description automatically generated">
            <a:extLst>
              <a:ext uri="{FF2B5EF4-FFF2-40B4-BE49-F238E27FC236}">
                <a16:creationId xmlns:a16="http://schemas.microsoft.com/office/drawing/2014/main" id="{A92AA0D2-2E93-2C50-27B6-812CD88F7842}"/>
              </a:ext>
            </a:extLst>
          </p:cNvPr>
          <p:cNvPicPr>
            <a:picLocks noChangeAspect="1"/>
          </p:cNvPicPr>
          <p:nvPr/>
        </p:nvPicPr>
        <p:blipFill>
          <a:blip r:embed="rId3"/>
          <a:stretch>
            <a:fillRect/>
          </a:stretch>
        </p:blipFill>
        <p:spPr>
          <a:xfrm>
            <a:off x="930585" y="2187758"/>
            <a:ext cx="4637410" cy="4508359"/>
          </a:xfrm>
          <a:prstGeom prst="rect">
            <a:avLst/>
          </a:prstGeom>
        </p:spPr>
      </p:pic>
      <p:sp>
        <p:nvSpPr>
          <p:cNvPr id="11" name="TextBox 10">
            <a:extLst>
              <a:ext uri="{FF2B5EF4-FFF2-40B4-BE49-F238E27FC236}">
                <a16:creationId xmlns:a16="http://schemas.microsoft.com/office/drawing/2014/main" id="{8A90CC8A-38A9-ED2B-6D4C-433911322894}"/>
              </a:ext>
            </a:extLst>
          </p:cNvPr>
          <p:cNvSpPr txBox="1"/>
          <p:nvPr/>
        </p:nvSpPr>
        <p:spPr>
          <a:xfrm>
            <a:off x="351935" y="1148983"/>
            <a:ext cx="11033558" cy="830997"/>
          </a:xfrm>
          <a:prstGeom prst="rect">
            <a:avLst/>
          </a:prstGeom>
          <a:noFill/>
        </p:spPr>
        <p:txBody>
          <a:bodyPr wrap="square">
            <a:spAutoFit/>
          </a:bodyPr>
          <a:lstStyle/>
          <a:p>
            <a:pPr algn="l"/>
            <a:r>
              <a:rPr lang="en-GB" sz="1200" b="0" i="0" dirty="0">
                <a:solidFill>
                  <a:srgbClr val="444444"/>
                </a:solidFill>
                <a:effectLst/>
                <a:latin typeface="Arial" panose="020B0604020202020204" pitchFamily="34" charset="0"/>
                <a:cs typeface="Arial" panose="020B0604020202020204" pitchFamily="34" charset="0"/>
              </a:rPr>
              <a:t>Most organisations have good skills to run their day-to-day business it is around raising funding that there is a skills gap. The same can be said for the Parks department, they have not had to focus on these skills before as most of their funding came through government contractual income, including taxation. If many charities and local government find themselves in the same situation then training or professional services, however visiting or talking to other organisations delivering similar activities was still seen as a good way of addressing a skills gap. It is probably always best to start, with workshops like this if possible.</a:t>
            </a:r>
          </a:p>
        </p:txBody>
      </p:sp>
    </p:spTree>
    <p:extLst>
      <p:ext uri="{BB962C8B-B14F-4D97-AF65-F5344CB8AC3E}">
        <p14:creationId xmlns:p14="http://schemas.microsoft.com/office/powerpoint/2010/main" val="2887959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C4B69A62-B66E-BA71-6CA8-7B9022E9E0A3}"/>
              </a:ext>
            </a:extLst>
          </p:cNvPr>
          <p:cNvSpPr txBox="1">
            <a:spLocks/>
          </p:cNvSpPr>
          <p:nvPr/>
        </p:nvSpPr>
        <p:spPr>
          <a:xfrm>
            <a:off x="321374" y="225510"/>
            <a:ext cx="10977427" cy="723899"/>
          </a:xfrm>
          <a:prstGeom prst="rect">
            <a:avLst/>
          </a:prstGeom>
          <a:solidFill>
            <a:schemeClr val="accent6">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Workshop Presentations</a:t>
            </a:r>
          </a:p>
        </p:txBody>
      </p:sp>
      <p:sp>
        <p:nvSpPr>
          <p:cNvPr id="8" name="TextBox 7">
            <a:extLst>
              <a:ext uri="{FF2B5EF4-FFF2-40B4-BE49-F238E27FC236}">
                <a16:creationId xmlns:a16="http://schemas.microsoft.com/office/drawing/2014/main" id="{C36AC863-BB24-8BF9-0FE7-A884480FF92C}"/>
              </a:ext>
            </a:extLst>
          </p:cNvPr>
          <p:cNvSpPr txBox="1"/>
          <p:nvPr/>
        </p:nvSpPr>
        <p:spPr>
          <a:xfrm>
            <a:off x="321375" y="1369511"/>
            <a:ext cx="10977426" cy="5262979"/>
          </a:xfrm>
          <a:prstGeom prst="rect">
            <a:avLst/>
          </a:prstGeom>
          <a:noFill/>
        </p:spPr>
        <p:txBody>
          <a:bodyPr wrap="square">
            <a:spAutoFit/>
          </a:bodyPr>
          <a:lstStyle/>
          <a:p>
            <a:r>
              <a:rPr lang="en-GB" sz="1600" b="1" dirty="0"/>
              <a:t>The presentations cover the actions from the City of Nature plan that have been identified as vital to creating a city that understands and recognises the value of its natural assets and the people that help maintain them.</a:t>
            </a:r>
          </a:p>
          <a:p>
            <a:pPr marL="285750" indent="-285750">
              <a:buFont typeface="Arial" panose="020B0604020202020204" pitchFamily="34" charset="0"/>
              <a:buChar char="•"/>
            </a:pPr>
            <a:endParaRPr lang="en-GB" sz="1600" b="1" dirty="0"/>
          </a:p>
          <a:p>
            <a:r>
              <a:rPr lang="en-GB" sz="1600" dirty="0"/>
              <a:t>1. Sharing information that demonstrates the wider environmental, social, and economic value of green space through a Natural Capital Account </a:t>
            </a:r>
          </a:p>
          <a:p>
            <a:endParaRPr lang="en-GB" sz="1600" dirty="0"/>
          </a:p>
          <a:p>
            <a:r>
              <a:rPr lang="en-GB" sz="1600" dirty="0"/>
              <a:t>2. Using Biodiversity Net Gain and the planning and development process to improve access to good quality green spaces. </a:t>
            </a:r>
          </a:p>
          <a:p>
            <a:pPr marL="285750" indent="-285750">
              <a:buFont typeface="Arial" panose="020B0604020202020204" pitchFamily="34" charset="0"/>
              <a:buChar char="•"/>
            </a:pPr>
            <a:endParaRPr lang="en-GB" sz="1600" dirty="0"/>
          </a:p>
          <a:p>
            <a:r>
              <a:rPr lang="en-GB" sz="1600" dirty="0"/>
              <a:t>3 &amp; 4. Developing a diversity of funding streams for green infrastructure from: </a:t>
            </a:r>
          </a:p>
          <a:p>
            <a:pPr marL="742950" lvl="1" indent="-285750">
              <a:buFont typeface="Arial" panose="020B0604020202020204" pitchFamily="34" charset="0"/>
              <a:buChar char="•"/>
            </a:pPr>
            <a:r>
              <a:rPr lang="en-GB" sz="1600" dirty="0"/>
              <a:t>Supporting communities to secure grants. </a:t>
            </a:r>
          </a:p>
          <a:p>
            <a:pPr marL="742950" lvl="1" indent="-285750">
              <a:buFont typeface="Arial" panose="020B0604020202020204" pitchFamily="34" charset="0"/>
              <a:buChar char="•"/>
            </a:pPr>
            <a:r>
              <a:rPr lang="en-GB" sz="1600" dirty="0"/>
              <a:t>through to large scale business contributions (Included in Social Value notes).</a:t>
            </a:r>
          </a:p>
          <a:p>
            <a:pPr marL="285750" indent="-285750">
              <a:buFont typeface="Arial" panose="020B0604020202020204" pitchFamily="34" charset="0"/>
              <a:buChar char="•"/>
            </a:pPr>
            <a:endParaRPr lang="en-GB" sz="1600" dirty="0"/>
          </a:p>
          <a:p>
            <a:r>
              <a:rPr lang="en-GB" sz="1600" dirty="0"/>
              <a:t>5. Increasing council income for green infrastructure management through commercial activity. </a:t>
            </a:r>
          </a:p>
          <a:p>
            <a:endParaRPr lang="en-GB" sz="1600" dirty="0"/>
          </a:p>
          <a:p>
            <a:r>
              <a:rPr lang="en-GB" sz="1600" dirty="0"/>
              <a:t>6. Crowdfunding Case Study – Dawberry Fields Park.</a:t>
            </a:r>
          </a:p>
          <a:p>
            <a:pPr marL="285750" indent="-285750">
              <a:buFont typeface="Arial" panose="020B0604020202020204" pitchFamily="34" charset="0"/>
              <a:buChar char="•"/>
            </a:pPr>
            <a:endParaRPr lang="en-GB" sz="1600" dirty="0"/>
          </a:p>
          <a:p>
            <a:r>
              <a:rPr lang="en-GB" sz="1600" dirty="0"/>
              <a:t>There are notes on adding social value actions for green infrastructure through the council procurement process on the webpage.</a:t>
            </a:r>
          </a:p>
          <a:p>
            <a:pPr marL="285750" indent="-285750">
              <a:buFont typeface="Arial" panose="020B0604020202020204" pitchFamily="34" charset="0"/>
              <a:buChar char="•"/>
            </a:pPr>
            <a:endParaRPr lang="en-GB" sz="1600" dirty="0"/>
          </a:p>
          <a:p>
            <a:r>
              <a:rPr lang="en-GB" sz="1600" b="1" dirty="0"/>
              <a:t>All presentations are on this webpage: </a:t>
            </a:r>
            <a:r>
              <a:rPr lang="en-GB" sz="1600" b="1" dirty="0">
                <a:hlinkClick r:id="rId2"/>
              </a:rPr>
              <a:t>https://naturallybirmingham.org/city-of-nature-alliance-finance-workshop-resources/</a:t>
            </a:r>
            <a:r>
              <a:rPr lang="en-GB" sz="1600" b="1" dirty="0"/>
              <a:t> </a:t>
            </a:r>
          </a:p>
        </p:txBody>
      </p:sp>
    </p:spTree>
    <p:extLst>
      <p:ext uri="{BB962C8B-B14F-4D97-AF65-F5344CB8AC3E}">
        <p14:creationId xmlns:p14="http://schemas.microsoft.com/office/powerpoint/2010/main" val="1103934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8">
            <a:extLst>
              <a:ext uri="{FF2B5EF4-FFF2-40B4-BE49-F238E27FC236}">
                <a16:creationId xmlns:a16="http://schemas.microsoft.com/office/drawing/2014/main" id="{C4B69A62-B66E-BA71-6CA8-7B9022E9E0A3}"/>
              </a:ext>
            </a:extLst>
          </p:cNvPr>
          <p:cNvSpPr txBox="1">
            <a:spLocks/>
          </p:cNvSpPr>
          <p:nvPr/>
        </p:nvSpPr>
        <p:spPr>
          <a:xfrm>
            <a:off x="838201" y="365125"/>
            <a:ext cx="5251316" cy="1807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t>Workshop - afternoon discussions</a:t>
            </a:r>
          </a:p>
        </p:txBody>
      </p:sp>
      <p:sp>
        <p:nvSpPr>
          <p:cNvPr id="8" name="TextBox 7">
            <a:extLst>
              <a:ext uri="{FF2B5EF4-FFF2-40B4-BE49-F238E27FC236}">
                <a16:creationId xmlns:a16="http://schemas.microsoft.com/office/drawing/2014/main" id="{C36AC863-BB24-8BF9-0FE7-A884480FF92C}"/>
              </a:ext>
            </a:extLst>
          </p:cNvPr>
          <p:cNvSpPr txBox="1"/>
          <p:nvPr/>
        </p:nvSpPr>
        <p:spPr>
          <a:xfrm>
            <a:off x="838200" y="2333297"/>
            <a:ext cx="4619621" cy="384366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b="1" dirty="0"/>
              <a:t>The afternoon discussion cover two funding types:</a:t>
            </a:r>
          </a:p>
          <a:p>
            <a:pPr indent="-228600">
              <a:lnSpc>
                <a:spcPct val="90000"/>
              </a:lnSpc>
              <a:spcAft>
                <a:spcPts val="600"/>
              </a:spcAft>
              <a:buFont typeface="Arial" panose="020B0604020202020204" pitchFamily="34" charset="0"/>
              <a:buChar char="•"/>
            </a:pPr>
            <a:endParaRPr lang="en-US" sz="1100" b="1" dirty="0"/>
          </a:p>
          <a:p>
            <a:pPr marL="285750" indent="-228600">
              <a:lnSpc>
                <a:spcPct val="90000"/>
              </a:lnSpc>
              <a:spcAft>
                <a:spcPts val="600"/>
              </a:spcAft>
              <a:buFont typeface="Arial" panose="020B0604020202020204" pitchFamily="34" charset="0"/>
              <a:buChar char="•"/>
            </a:pPr>
            <a:r>
              <a:rPr lang="en-US" sz="1100" b="1" dirty="0"/>
              <a:t>Large Scale Grants £ 10,000,000</a:t>
            </a:r>
          </a:p>
          <a:p>
            <a:pPr marL="285750" indent="-228600">
              <a:lnSpc>
                <a:spcPct val="90000"/>
              </a:lnSpc>
              <a:spcAft>
                <a:spcPts val="600"/>
              </a:spcAft>
              <a:buFont typeface="Arial" panose="020B0604020202020204" pitchFamily="34" charset="0"/>
              <a:buChar char="•"/>
            </a:pPr>
            <a:r>
              <a:rPr lang="en-US" sz="1100" b="1" dirty="0"/>
              <a:t>Large Scale Commercialization of Council owned land</a:t>
            </a:r>
          </a:p>
          <a:p>
            <a:pPr marL="285750" indent="-228600">
              <a:lnSpc>
                <a:spcPct val="90000"/>
              </a:lnSpc>
              <a:spcAft>
                <a:spcPts val="600"/>
              </a:spcAft>
              <a:buFont typeface="Arial" panose="020B0604020202020204" pitchFamily="34" charset="0"/>
              <a:buChar char="•"/>
            </a:pPr>
            <a:endParaRPr lang="en-US" sz="1100" b="1" dirty="0"/>
          </a:p>
          <a:p>
            <a:pPr indent="-228600">
              <a:lnSpc>
                <a:spcPct val="90000"/>
              </a:lnSpc>
              <a:spcAft>
                <a:spcPts val="600"/>
              </a:spcAft>
              <a:buFont typeface="Arial" panose="020B0604020202020204" pitchFamily="34" charset="0"/>
              <a:buChar char="•"/>
            </a:pPr>
            <a:r>
              <a:rPr lang="en-US" sz="1100" dirty="0"/>
              <a:t>Building on the City of Nature Alliance model of working in a more coordinated way we considered what a bigger, better, more joined up approach to finance could allow us to access.</a:t>
            </a:r>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r>
              <a:rPr lang="en-US" sz="1100" dirty="0"/>
              <a:t>Two groups:</a:t>
            </a:r>
          </a:p>
          <a:p>
            <a:pPr indent="-228600">
              <a:lnSpc>
                <a:spcPct val="90000"/>
              </a:lnSpc>
              <a:spcAft>
                <a:spcPts val="600"/>
              </a:spcAft>
              <a:buFont typeface="Arial" panose="020B0604020202020204" pitchFamily="34" charset="0"/>
              <a:buChar char="•"/>
            </a:pPr>
            <a:endParaRPr lang="en-US" sz="1100" dirty="0"/>
          </a:p>
          <a:p>
            <a:pPr>
              <a:lnSpc>
                <a:spcPct val="90000"/>
              </a:lnSpc>
              <a:spcAft>
                <a:spcPts val="600"/>
              </a:spcAft>
            </a:pPr>
            <a:r>
              <a:rPr lang="en-US" sz="1100" dirty="0"/>
              <a:t>1. “What would we need to consider if we went for a Heritage Lottery £ 10,000,000 joint bid over five years to deliver the Future Park Standard (as delivered in the pilot) across all wards?”</a:t>
            </a:r>
          </a:p>
          <a:p>
            <a:pPr indent="-228600">
              <a:lnSpc>
                <a:spcPct val="90000"/>
              </a:lnSpc>
              <a:spcAft>
                <a:spcPts val="600"/>
              </a:spcAft>
              <a:buFont typeface="Arial" panose="020B0604020202020204" pitchFamily="34" charset="0"/>
              <a:buChar char="•"/>
            </a:pPr>
            <a:endParaRPr lang="en-US" sz="1100" dirty="0"/>
          </a:p>
          <a:p>
            <a:pPr>
              <a:lnSpc>
                <a:spcPct val="90000"/>
              </a:lnSpc>
              <a:spcAft>
                <a:spcPts val="600"/>
              </a:spcAft>
            </a:pPr>
            <a:r>
              <a:rPr lang="en-US" sz="1100" dirty="0"/>
              <a:t>2. “What are the opportunities to use commercialization to deliver the River Cole vision of a high-quality local nature reserve integrated into the local environment?”</a:t>
            </a:r>
          </a:p>
        </p:txBody>
      </p:sp>
      <p:pic>
        <p:nvPicPr>
          <p:cNvPr id="3" name="Picture 2" descr="People looking at laptop">
            <a:extLst>
              <a:ext uri="{FF2B5EF4-FFF2-40B4-BE49-F238E27FC236}">
                <a16:creationId xmlns:a16="http://schemas.microsoft.com/office/drawing/2014/main" id="{6AA00DDD-74EE-5A1D-0E4E-E6551BD9B2A6}"/>
              </a:ext>
            </a:extLst>
          </p:cNvPr>
          <p:cNvPicPr>
            <a:picLocks noChangeAspect="1"/>
          </p:cNvPicPr>
          <p:nvPr/>
        </p:nvPicPr>
        <p:blipFill>
          <a:blip r:embed="rId2">
            <a:extLst>
              <a:ext uri="{28A0092B-C50C-407E-A947-70E740481C1C}">
                <a14:useLocalDpi xmlns:a14="http://schemas.microsoft.com/office/drawing/2010/main" val="0"/>
              </a:ext>
            </a:extLst>
          </a:blip>
          <a:srcRect l="30951" r="1101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15307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C4B69A62-B66E-BA71-6CA8-7B9022E9E0A3}"/>
              </a:ext>
            </a:extLst>
          </p:cNvPr>
          <p:cNvSpPr txBox="1">
            <a:spLocks/>
          </p:cNvSpPr>
          <p:nvPr/>
        </p:nvSpPr>
        <p:spPr>
          <a:xfrm>
            <a:off x="321374" y="225510"/>
            <a:ext cx="10977427" cy="723899"/>
          </a:xfrm>
          <a:prstGeom prst="rect">
            <a:avLst/>
          </a:prstGeom>
          <a:solidFill>
            <a:schemeClr val="accent6">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Feedback from afternoon sessions – Group 1.</a:t>
            </a:r>
          </a:p>
        </p:txBody>
      </p:sp>
      <p:sp>
        <p:nvSpPr>
          <p:cNvPr id="8" name="TextBox 7">
            <a:extLst>
              <a:ext uri="{FF2B5EF4-FFF2-40B4-BE49-F238E27FC236}">
                <a16:creationId xmlns:a16="http://schemas.microsoft.com/office/drawing/2014/main" id="{C36AC863-BB24-8BF9-0FE7-A884480FF92C}"/>
              </a:ext>
            </a:extLst>
          </p:cNvPr>
          <p:cNvSpPr txBox="1"/>
          <p:nvPr/>
        </p:nvSpPr>
        <p:spPr>
          <a:xfrm>
            <a:off x="321374" y="1369511"/>
            <a:ext cx="6589223" cy="5509200"/>
          </a:xfrm>
          <a:prstGeom prst="rect">
            <a:avLst/>
          </a:prstGeom>
          <a:noFill/>
        </p:spPr>
        <p:txBody>
          <a:bodyPr wrap="square">
            <a:spAutoFit/>
          </a:bodyPr>
          <a:lstStyle/>
          <a:p>
            <a:r>
              <a:rPr lang="en-GB" sz="1600" b="1" dirty="0"/>
              <a:t>Group 1.</a:t>
            </a:r>
          </a:p>
          <a:p>
            <a:endParaRPr lang="en-GB" sz="1600" b="1" dirty="0"/>
          </a:p>
          <a:p>
            <a:pPr marL="285750" indent="-285750">
              <a:buFont typeface="Arial" panose="020B0604020202020204" pitchFamily="34" charset="0"/>
              <a:buChar char="•"/>
            </a:pPr>
            <a:r>
              <a:rPr lang="en-GB" sz="1600" dirty="0"/>
              <a:t>Even with a model approach (Future Park Standard), delivery is still very complex.</a:t>
            </a:r>
          </a:p>
          <a:p>
            <a:pPr marL="285750" indent="-285750">
              <a:buFont typeface="Arial" panose="020B0604020202020204" pitchFamily="34" charset="0"/>
              <a:buChar char="•"/>
            </a:pPr>
            <a:r>
              <a:rPr lang="en-GB" sz="1600" dirty="0"/>
              <a:t>Do we know what is needed in the other wards? Balsall Heath and Nechells have proved to be very different wards.</a:t>
            </a:r>
          </a:p>
          <a:p>
            <a:pPr marL="285750" indent="-285750">
              <a:buFont typeface="Arial" panose="020B0604020202020204" pitchFamily="34" charset="0"/>
              <a:buChar char="•"/>
            </a:pPr>
            <a:r>
              <a:rPr lang="en-GB" sz="1600" dirty="0"/>
              <a:t>Can we take an even more holistic approach i.e. One Planet: </a:t>
            </a:r>
            <a:r>
              <a:rPr lang="en-GB" sz="1600" dirty="0">
                <a:hlinkClick r:id="rId2"/>
              </a:rPr>
              <a:t>The One Planet Living Framework - 10 Powerful One Planet Principles for a Sustainable Future </a:t>
            </a:r>
            <a:r>
              <a:rPr lang="en-GB" sz="1600" dirty="0" err="1">
                <a:hlinkClick r:id="rId2"/>
              </a:rPr>
              <a:t>OnePlanet</a:t>
            </a:r>
            <a:endParaRPr lang="en-GB" sz="1600" dirty="0"/>
          </a:p>
          <a:p>
            <a:pPr marL="285750" indent="-285750">
              <a:buFont typeface="Arial" panose="020B0604020202020204" pitchFamily="34" charset="0"/>
              <a:buChar char="•"/>
            </a:pPr>
            <a:r>
              <a:rPr lang="en-GB" sz="1600" dirty="0"/>
              <a:t>Even with funding – would it be just too big to manage all those projects at one time?</a:t>
            </a:r>
          </a:p>
          <a:p>
            <a:pPr marL="285750" indent="-285750">
              <a:buFont typeface="Arial" panose="020B0604020202020204" pitchFamily="34" charset="0"/>
              <a:buChar char="•"/>
            </a:pPr>
            <a:r>
              <a:rPr lang="en-GB" sz="1600" dirty="0"/>
              <a:t>Where would all the people come from to deliver – brings in the skills and training gap questions.</a:t>
            </a:r>
          </a:p>
          <a:p>
            <a:pPr marL="285750" indent="-285750">
              <a:buFont typeface="Arial" panose="020B0604020202020204" pitchFamily="34" charset="0"/>
              <a:buChar char="•"/>
            </a:pPr>
            <a:r>
              <a:rPr lang="en-GB" sz="1600" dirty="0"/>
              <a:t>Don’t forget connecting people to other places, supporting travel to bigger landscapes, Sutton Park and beyond – Doorstep to Landscapes (Natural England) Could there be funding for bus passes for example? It can't all be on the doorstep. – But doesn’t help ecosystem services if it’s not in situ.</a:t>
            </a:r>
          </a:p>
          <a:p>
            <a:pPr marL="285750" indent="-285750">
              <a:buFont typeface="Arial" panose="020B0604020202020204" pitchFamily="34" charset="0"/>
              <a:buChar char="•"/>
            </a:pPr>
            <a:r>
              <a:rPr lang="en-GB" sz="1600" dirty="0"/>
              <a:t>As more organisations become involved coordination becomes harder.</a:t>
            </a:r>
          </a:p>
          <a:p>
            <a:pPr marL="285750" indent="-285750">
              <a:buFont typeface="Arial" panose="020B0604020202020204" pitchFamily="34" charset="0"/>
              <a:buChar char="•"/>
            </a:pPr>
            <a:endParaRPr lang="en-GB" sz="1600" dirty="0"/>
          </a:p>
          <a:p>
            <a:endParaRPr lang="en-GB" sz="1600" dirty="0"/>
          </a:p>
        </p:txBody>
      </p:sp>
      <p:pic>
        <p:nvPicPr>
          <p:cNvPr id="3" name="Picture 2">
            <a:extLst>
              <a:ext uri="{FF2B5EF4-FFF2-40B4-BE49-F238E27FC236}">
                <a16:creationId xmlns:a16="http://schemas.microsoft.com/office/drawing/2014/main" id="{47D45490-F8C8-EB4B-1741-EC1ECAE15FA3}"/>
              </a:ext>
            </a:extLst>
          </p:cNvPr>
          <p:cNvPicPr>
            <a:picLocks noChangeAspect="1"/>
          </p:cNvPicPr>
          <p:nvPr/>
        </p:nvPicPr>
        <p:blipFill>
          <a:blip r:embed="rId3"/>
          <a:stretch>
            <a:fillRect/>
          </a:stretch>
        </p:blipFill>
        <p:spPr>
          <a:xfrm>
            <a:off x="7962288" y="1687397"/>
            <a:ext cx="3060119" cy="1919319"/>
          </a:xfrm>
          <a:prstGeom prst="rect">
            <a:avLst/>
          </a:prstGeom>
        </p:spPr>
      </p:pic>
      <p:sp>
        <p:nvSpPr>
          <p:cNvPr id="6" name="TextBox 5">
            <a:extLst>
              <a:ext uri="{FF2B5EF4-FFF2-40B4-BE49-F238E27FC236}">
                <a16:creationId xmlns:a16="http://schemas.microsoft.com/office/drawing/2014/main" id="{6FDB1786-0826-D1F0-1635-9D38EB910953}"/>
              </a:ext>
            </a:extLst>
          </p:cNvPr>
          <p:cNvSpPr txBox="1"/>
          <p:nvPr/>
        </p:nvSpPr>
        <p:spPr>
          <a:xfrm>
            <a:off x="7564582" y="4213784"/>
            <a:ext cx="4045940" cy="646331"/>
          </a:xfrm>
          <a:prstGeom prst="rect">
            <a:avLst/>
          </a:prstGeom>
          <a:noFill/>
        </p:spPr>
        <p:txBody>
          <a:bodyPr wrap="square">
            <a:spAutoFit/>
          </a:bodyPr>
          <a:lstStyle/>
          <a:p>
            <a:r>
              <a:rPr lang="en-GB" dirty="0">
                <a:hlinkClick r:id="rId4"/>
              </a:rPr>
              <a:t>Building Partnerships for Nature’s Recovery (publishing.service.gov.uk)</a:t>
            </a:r>
            <a:endParaRPr lang="en-GB" dirty="0"/>
          </a:p>
        </p:txBody>
      </p:sp>
    </p:spTree>
    <p:extLst>
      <p:ext uri="{BB962C8B-B14F-4D97-AF65-F5344CB8AC3E}">
        <p14:creationId xmlns:p14="http://schemas.microsoft.com/office/powerpoint/2010/main" val="209814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C4B69A62-B66E-BA71-6CA8-7B9022E9E0A3}"/>
              </a:ext>
            </a:extLst>
          </p:cNvPr>
          <p:cNvSpPr txBox="1">
            <a:spLocks/>
          </p:cNvSpPr>
          <p:nvPr/>
        </p:nvSpPr>
        <p:spPr>
          <a:xfrm>
            <a:off x="321374" y="225510"/>
            <a:ext cx="10977427" cy="723899"/>
          </a:xfrm>
          <a:prstGeom prst="rect">
            <a:avLst/>
          </a:prstGeom>
          <a:solidFill>
            <a:schemeClr val="accent6">
              <a:lumMod val="40000"/>
              <a:lumOff val="6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Feedback from afternoon sessions – Group 2.</a:t>
            </a:r>
          </a:p>
        </p:txBody>
      </p:sp>
      <p:sp>
        <p:nvSpPr>
          <p:cNvPr id="8" name="TextBox 7">
            <a:extLst>
              <a:ext uri="{FF2B5EF4-FFF2-40B4-BE49-F238E27FC236}">
                <a16:creationId xmlns:a16="http://schemas.microsoft.com/office/drawing/2014/main" id="{C36AC863-BB24-8BF9-0FE7-A884480FF92C}"/>
              </a:ext>
            </a:extLst>
          </p:cNvPr>
          <p:cNvSpPr txBox="1"/>
          <p:nvPr/>
        </p:nvSpPr>
        <p:spPr>
          <a:xfrm>
            <a:off x="321374" y="1255856"/>
            <a:ext cx="7307590" cy="5262979"/>
          </a:xfrm>
          <a:prstGeom prst="rect">
            <a:avLst/>
          </a:prstGeom>
          <a:noFill/>
        </p:spPr>
        <p:txBody>
          <a:bodyPr wrap="square">
            <a:spAutoFit/>
          </a:bodyPr>
          <a:lstStyle/>
          <a:p>
            <a:r>
              <a:rPr lang="en-GB" sz="1600" b="1" dirty="0"/>
              <a:t>Group 2.</a:t>
            </a:r>
          </a:p>
          <a:p>
            <a:endParaRPr lang="en-GB" sz="1600" b="1" dirty="0"/>
          </a:p>
          <a:p>
            <a:pPr marL="285750" indent="-285750">
              <a:buFont typeface="Arial" panose="020B0604020202020204" pitchFamily="34" charset="0"/>
              <a:buChar char="•"/>
            </a:pPr>
            <a:r>
              <a:rPr lang="en-GB" sz="1600" dirty="0"/>
              <a:t>Biodiversity Net Gain could provide potential for investment in the natural environment not sufficient to do everything that needs to be done.</a:t>
            </a:r>
          </a:p>
          <a:p>
            <a:pPr marL="285750" indent="-285750">
              <a:buFont typeface="Arial" panose="020B0604020202020204" pitchFamily="34" charset="0"/>
              <a:buChar char="•"/>
            </a:pPr>
            <a:r>
              <a:rPr lang="en-GB" sz="1600" dirty="0"/>
              <a:t>How do you develop other commercial or investment opportunities on a site that isn’t heavily used so doesn’t currently have a large audience.</a:t>
            </a:r>
          </a:p>
          <a:p>
            <a:pPr marL="285750" indent="-285750">
              <a:buFont typeface="Arial" panose="020B0604020202020204" pitchFamily="34" charset="0"/>
              <a:buChar char="•"/>
            </a:pPr>
            <a:r>
              <a:rPr lang="en-GB" sz="1600" dirty="0"/>
              <a:t>Some sites may lend themselves to a long-term development and expansion of community offer starting for example with mobile catering but leading to static catering / cafes in time.</a:t>
            </a:r>
          </a:p>
          <a:p>
            <a:pPr marL="285750" indent="-285750">
              <a:buFont typeface="Arial" panose="020B0604020202020204" pitchFamily="34" charset="0"/>
              <a:buChar char="•"/>
            </a:pPr>
            <a:r>
              <a:rPr lang="en-GB" sz="1600" dirty="0"/>
              <a:t>Questioned if more potential to attract a destination style (visitor attraction) provision such as a high ropes course that has a wide draw beyond Birmingham. As a hook to bring in more investment to be able to expend what is offered to both residents and visitors.</a:t>
            </a:r>
          </a:p>
          <a:p>
            <a:pPr marL="285750" indent="-285750">
              <a:buFont typeface="Arial" panose="020B0604020202020204" pitchFamily="34" charset="0"/>
              <a:buChar char="•"/>
            </a:pPr>
            <a:r>
              <a:rPr lang="en-GB" sz="1600" dirty="0"/>
              <a:t>The sites that make up the Country Parks also serve as local parks for residents. We need to consider the secondary impacts in terms of increased traffic and need for better transport links.</a:t>
            </a:r>
          </a:p>
          <a:p>
            <a:pPr marL="285750" indent="-285750">
              <a:buFont typeface="Arial" panose="020B0604020202020204" pitchFamily="34" charset="0"/>
              <a:buChar char="•"/>
            </a:pPr>
            <a:r>
              <a:rPr lang="en-GB" sz="1600" dirty="0"/>
              <a:t>It will need a whole development plan looking at the area holistically, while making the most of what the individual sites and communities offer. </a:t>
            </a:r>
          </a:p>
          <a:p>
            <a:pPr marL="285750" indent="-285750">
              <a:buFont typeface="Arial" panose="020B0604020202020204" pitchFamily="34" charset="0"/>
              <a:buChar char="•"/>
            </a:pPr>
            <a:r>
              <a:rPr lang="en-GB" sz="1600" dirty="0"/>
              <a:t>Need to involve stakeholders from the beginning, groups, involved organisations and other BCC officers (i.e. transportation) already exist.</a:t>
            </a:r>
          </a:p>
          <a:p>
            <a:endParaRPr lang="en-GB" sz="1600" b="1" dirty="0"/>
          </a:p>
        </p:txBody>
      </p:sp>
      <p:pic>
        <p:nvPicPr>
          <p:cNvPr id="5" name="Picture 4" descr="Smiling person">
            <a:extLst>
              <a:ext uri="{FF2B5EF4-FFF2-40B4-BE49-F238E27FC236}">
                <a16:creationId xmlns:a16="http://schemas.microsoft.com/office/drawing/2014/main" id="{2702808B-AF0A-7CB5-8C63-4E9299623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0345" y="1255856"/>
            <a:ext cx="3610535" cy="2407023"/>
          </a:xfrm>
          <a:prstGeom prst="rect">
            <a:avLst/>
          </a:prstGeom>
        </p:spPr>
      </p:pic>
      <p:pic>
        <p:nvPicPr>
          <p:cNvPr id="7" name="Picture 6" descr="Person cycling on dirt path">
            <a:extLst>
              <a:ext uri="{FF2B5EF4-FFF2-40B4-BE49-F238E27FC236}">
                <a16:creationId xmlns:a16="http://schemas.microsoft.com/office/drawing/2014/main" id="{6BE6C376-6F14-35F4-5E0F-6498F390A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0345" y="3774858"/>
            <a:ext cx="3610535" cy="2497756"/>
          </a:xfrm>
          <a:prstGeom prst="rect">
            <a:avLst/>
          </a:prstGeom>
        </p:spPr>
      </p:pic>
    </p:spTree>
    <p:extLst>
      <p:ext uri="{BB962C8B-B14F-4D97-AF65-F5344CB8AC3E}">
        <p14:creationId xmlns:p14="http://schemas.microsoft.com/office/powerpoint/2010/main" val="3990447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8">
            <a:extLst>
              <a:ext uri="{FF2B5EF4-FFF2-40B4-BE49-F238E27FC236}">
                <a16:creationId xmlns:a16="http://schemas.microsoft.com/office/drawing/2014/main" id="{C4B69A62-B66E-BA71-6CA8-7B9022E9E0A3}"/>
              </a:ext>
            </a:extLst>
          </p:cNvPr>
          <p:cNvSpPr txBox="1">
            <a:spLocks/>
          </p:cNvSpPr>
          <p:nvPr/>
        </p:nvSpPr>
        <p:spPr>
          <a:xfrm>
            <a:off x="326286" y="166638"/>
            <a:ext cx="4620584" cy="45671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dirty="0"/>
              <a:t>Summary Points</a:t>
            </a:r>
          </a:p>
          <a:p>
            <a:pPr>
              <a:spcAft>
                <a:spcPts val="600"/>
              </a:spcAft>
            </a:pPr>
            <a:endParaRPr lang="en-US" dirty="0"/>
          </a:p>
          <a:p>
            <a:pPr>
              <a:spcAft>
                <a:spcPts val="600"/>
              </a:spcAft>
            </a:pPr>
            <a:endParaRPr lang="en-US" sz="1200" dirty="0"/>
          </a:p>
          <a:p>
            <a:pPr>
              <a:spcAft>
                <a:spcPts val="600"/>
              </a:spcAft>
            </a:pPr>
            <a:endParaRPr lang="en-US" sz="1200" dirty="0"/>
          </a:p>
        </p:txBody>
      </p:sp>
      <p:pic>
        <p:nvPicPr>
          <p:cNvPr id="3" name="Picture 2" descr="Butterfly on fields of flowers">
            <a:extLst>
              <a:ext uri="{FF2B5EF4-FFF2-40B4-BE49-F238E27FC236}">
                <a16:creationId xmlns:a16="http://schemas.microsoft.com/office/drawing/2014/main" id="{281056C6-0FF8-F973-F22C-A56DBD5893AA}"/>
              </a:ext>
            </a:extLst>
          </p:cNvPr>
          <p:cNvPicPr>
            <a:picLocks noChangeAspect="1"/>
          </p:cNvPicPr>
          <p:nvPr/>
        </p:nvPicPr>
        <p:blipFill>
          <a:blip r:embed="rId2">
            <a:extLst>
              <a:ext uri="{28A0092B-C50C-407E-A947-70E740481C1C}">
                <a14:useLocalDpi xmlns:a14="http://schemas.microsoft.com/office/drawing/2010/main" val="0"/>
              </a:ext>
            </a:extLst>
          </a:blip>
          <a:srcRect l="18639" r="22020"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 name="TextBox 7">
            <a:extLst>
              <a:ext uri="{FF2B5EF4-FFF2-40B4-BE49-F238E27FC236}">
                <a16:creationId xmlns:a16="http://schemas.microsoft.com/office/drawing/2014/main" id="{C36AC863-BB24-8BF9-0FE7-A884480FF92C}"/>
              </a:ext>
            </a:extLst>
          </p:cNvPr>
          <p:cNvSpPr txBox="1"/>
          <p:nvPr/>
        </p:nvSpPr>
        <p:spPr>
          <a:xfrm>
            <a:off x="329334" y="1043662"/>
            <a:ext cx="5896833" cy="564770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GB" sz="1600" dirty="0"/>
              <a:t>This is only the start of this strategic planning part of the development of the City of Nature Alliance.</a:t>
            </a:r>
          </a:p>
          <a:p>
            <a:pPr marL="285750" indent="-285750">
              <a:spcAft>
                <a:spcPts val="600"/>
              </a:spcAft>
              <a:buFont typeface="Arial" panose="020B0604020202020204" pitchFamily="34" charset="0"/>
              <a:buChar char="•"/>
            </a:pPr>
            <a:r>
              <a:rPr lang="en-GB" sz="1600" dirty="0"/>
              <a:t>The  feedback from the finance workshop will feed into the Volunteer and Communication workshop to build a fuller picture and help create a dynamic online resource to support the members of the Alliance in their individual objectives and the delivery of the City of Nature Plan.</a:t>
            </a:r>
          </a:p>
          <a:p>
            <a:pPr marL="285750" indent="-285750">
              <a:spcAft>
                <a:spcPts val="600"/>
              </a:spcAft>
              <a:buFont typeface="Arial" panose="020B0604020202020204" pitchFamily="34" charset="0"/>
              <a:buChar char="•"/>
            </a:pPr>
            <a:r>
              <a:rPr lang="en-GB" sz="1600" dirty="0"/>
              <a:t>At the end of October 2024 there will be a final workshop to bring all the work together and present the full report from the Commonwealth Games Legacy Project.</a:t>
            </a:r>
          </a:p>
          <a:p>
            <a:pPr marL="285750" indent="-285750">
              <a:spcAft>
                <a:spcPts val="600"/>
              </a:spcAft>
              <a:buFont typeface="Arial" panose="020B0604020202020204" pitchFamily="34" charset="0"/>
              <a:buChar char="•"/>
            </a:pPr>
            <a:r>
              <a:rPr lang="en-GB" sz="1600" dirty="0"/>
              <a:t>Working together can help to create a more diverse and perhaps more ambitious funding model for the delivery of the City of Nature Plan.</a:t>
            </a:r>
          </a:p>
          <a:p>
            <a:pPr marL="285750" indent="-285750">
              <a:spcAft>
                <a:spcPts val="600"/>
              </a:spcAft>
              <a:buFont typeface="Arial" panose="020B0604020202020204" pitchFamily="34" charset="0"/>
              <a:buChar char="•"/>
            </a:pPr>
            <a:r>
              <a:rPr lang="en-GB" sz="1600" dirty="0"/>
              <a:t>Even when we all work together there is a lot to do and there are still challenges to overcome which may be financial, environmental or social and it will take good communication and strong relationships to take this forward during this time of change.</a:t>
            </a:r>
          </a:p>
          <a:p>
            <a:pPr marL="285750" indent="-285750">
              <a:spcAft>
                <a:spcPts val="600"/>
              </a:spcAft>
              <a:buFont typeface="Arial" panose="020B0604020202020204" pitchFamily="34" charset="0"/>
              <a:buChar char="•"/>
            </a:pPr>
            <a:r>
              <a:rPr lang="en-GB" sz="1600" dirty="0"/>
              <a:t>The finance framework will be complex, but it needs to be – there is no “silver bullet” but we can try to ensure we make full use of all the tools and opportunities available to us.</a:t>
            </a:r>
          </a:p>
        </p:txBody>
      </p:sp>
    </p:spTree>
    <p:extLst>
      <p:ext uri="{BB962C8B-B14F-4D97-AF65-F5344CB8AC3E}">
        <p14:creationId xmlns:p14="http://schemas.microsoft.com/office/powerpoint/2010/main" val="7162424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455</TotalTime>
  <Words>2003</Words>
  <Application>Microsoft Office PowerPoint</Application>
  <PresentationFormat>Widescreen</PresentationFormat>
  <Paragraphs>145</Paragraphs>
  <Slides>13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vt:lpstr>
      <vt:lpstr>Aptos Display</vt:lpstr>
      <vt:lpstr>Arial</vt:lpstr>
      <vt:lpstr>Calibri</vt:lpstr>
      <vt:lpstr>Calibri Light</vt:lpstr>
      <vt:lpstr>MuseoSans</vt:lpstr>
      <vt:lpstr>Office Theme</vt:lpstr>
      <vt:lpstr>1_Office Theme</vt:lpstr>
      <vt:lpstr>PowerPoint Presentation</vt:lpstr>
      <vt:lpstr> Working together - strategic planning - finance</vt:lpstr>
      <vt:lpstr> Getting started with finance – the basics</vt:lpstr>
      <vt:lpstr> Finding funds can be hard work</vt:lpstr>
      <vt:lpstr> What do the data tell us about charitable finances</vt:lpstr>
      <vt:lpstr> What else do the data tell us – social data</vt:lpstr>
      <vt:lpstr> Skills data – digital skills are important for fund raising</vt:lpstr>
      <vt:lpstr> Closing the skills gap.</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Deborah NEEDLE</dc:creator>
  <cp:lastModifiedBy>Deborah NEEDLE</cp:lastModifiedBy>
  <cp:revision>3</cp:revision>
  <dcterms:created xsi:type="dcterms:W3CDTF">2024-08-07T08:34:59Z</dcterms:created>
  <dcterms:modified xsi:type="dcterms:W3CDTF">2024-08-07T16:10:13Z</dcterms:modified>
</cp:coreProperties>
</file>