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6"/>
  </p:notesMasterIdLst>
  <p:sldIdLst>
    <p:sldId id="525" r:id="rId2"/>
    <p:sldId id="284" r:id="rId3"/>
    <p:sldId id="285" r:id="rId4"/>
    <p:sldId id="530" r:id="rId5"/>
    <p:sldId id="538" r:id="rId6"/>
    <p:sldId id="536" r:id="rId7"/>
    <p:sldId id="535" r:id="rId8"/>
    <p:sldId id="526" r:id="rId9"/>
    <p:sldId id="527" r:id="rId10"/>
    <p:sldId id="531" r:id="rId11"/>
    <p:sldId id="532" r:id="rId12"/>
    <p:sldId id="528" r:id="rId13"/>
    <p:sldId id="529" r:id="rId14"/>
    <p:sldId id="293"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173" autoAdjust="0"/>
    <p:restoredTop sz="70128" autoAdjust="0"/>
  </p:normalViewPr>
  <p:slideViewPr>
    <p:cSldViewPr snapToGrid="0">
      <p:cViewPr varScale="1">
        <p:scale>
          <a:sx n="88" d="100"/>
          <a:sy n="88" d="100"/>
        </p:scale>
        <p:origin x="1632"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DFEE95D-82F3-4F91-9078-ECAB541C2C89}" type="datetimeFigureOut">
              <a:rPr lang="en-GB" smtClean="0"/>
              <a:t>06/08/2024</a:t>
            </a:fld>
            <a:endParaRPr lang="en-GB"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D6669B7-5C82-4F0B-BD6A-55DAB565F143}" type="slidenum">
              <a:rPr lang="en-GB" smtClean="0"/>
              <a:t>‹#›</a:t>
            </a:fld>
            <a:endParaRPr lang="en-GB" dirty="0"/>
          </a:p>
        </p:txBody>
      </p:sp>
    </p:spTree>
    <p:extLst>
      <p:ext uri="{BB962C8B-B14F-4D97-AF65-F5344CB8AC3E}">
        <p14:creationId xmlns:p14="http://schemas.microsoft.com/office/powerpoint/2010/main" val="19580009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FD9118D-7045-40F2-8D70-BB22CC582F43}" type="slidenum">
              <a:rPr lang="en-GB" smtClean="0"/>
              <a:t>1</a:t>
            </a:fld>
            <a:endParaRPr lang="en-GB" dirty="0"/>
          </a:p>
        </p:txBody>
      </p:sp>
    </p:spTree>
    <p:extLst>
      <p:ext uri="{BB962C8B-B14F-4D97-AF65-F5344CB8AC3E}">
        <p14:creationId xmlns:p14="http://schemas.microsoft.com/office/powerpoint/2010/main" val="39891955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D6669B7-5C82-4F0B-BD6A-55DAB565F143}" type="slidenum">
              <a:rPr lang="en-GB" smtClean="0"/>
              <a:t>2</a:t>
            </a:fld>
            <a:endParaRPr lang="en-GB" dirty="0"/>
          </a:p>
        </p:txBody>
      </p:sp>
    </p:spTree>
    <p:extLst>
      <p:ext uri="{BB962C8B-B14F-4D97-AF65-F5344CB8AC3E}">
        <p14:creationId xmlns:p14="http://schemas.microsoft.com/office/powerpoint/2010/main" val="13007706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Objectives </a:t>
            </a:r>
          </a:p>
          <a:p>
            <a:r>
              <a:rPr lang="en-GB" dirty="0"/>
              <a:t>Bringing the park to Life – </a:t>
            </a:r>
          </a:p>
          <a:p>
            <a:r>
              <a:rPr lang="en-GB" dirty="0"/>
              <a:t>Mentoring </a:t>
            </a:r>
          </a:p>
          <a:p>
            <a:r>
              <a:rPr lang="en-GB" dirty="0"/>
              <a:t>Ambassador </a:t>
            </a:r>
          </a:p>
          <a:p>
            <a:r>
              <a:rPr lang="en-GB" dirty="0"/>
              <a:t>Community Involvement </a:t>
            </a:r>
          </a:p>
          <a:p>
            <a:r>
              <a:rPr lang="en-GB" dirty="0"/>
              <a:t>Provide a menu of opportunities </a:t>
            </a:r>
          </a:p>
          <a:p>
            <a:endParaRPr lang="en-GB" dirty="0"/>
          </a:p>
          <a:p>
            <a:r>
              <a:rPr lang="en-GB" dirty="0"/>
              <a:t>Aims</a:t>
            </a:r>
          </a:p>
          <a:p>
            <a:pPr marL="285750" indent="-285750">
              <a:buFont typeface="Arial" panose="020B0604020202020204" pitchFamily="34" charset="0"/>
              <a:buChar char="•"/>
            </a:pPr>
            <a:r>
              <a:rPr lang="en-GB" dirty="0"/>
              <a:t>Promoting how people engage with their parks in order to maximise public benefit</a:t>
            </a:r>
          </a:p>
          <a:p>
            <a:pPr marL="285750" indent="-285750">
              <a:buFont typeface="Arial" panose="020B0604020202020204" pitchFamily="34" charset="0"/>
              <a:buChar char="•"/>
            </a:pPr>
            <a:r>
              <a:rPr lang="en-GB" dirty="0"/>
              <a:t>cross-sector partnerships that bring together knowledge and expertise embedding new skills</a:t>
            </a:r>
          </a:p>
          <a:p>
            <a:pPr marL="285750" indent="-285750">
              <a:buFont typeface="Arial" panose="020B0604020202020204" pitchFamily="34" charset="0"/>
              <a:buChar char="•"/>
            </a:pPr>
            <a:r>
              <a:rPr lang="en-GB" dirty="0"/>
              <a:t> enabling new funders and investors;</a:t>
            </a:r>
          </a:p>
          <a:p>
            <a:pPr marL="285750" indent="-285750">
              <a:buFont typeface="Arial" panose="020B0604020202020204" pitchFamily="34" charset="0"/>
              <a:buChar char="•"/>
            </a:pPr>
            <a:r>
              <a:rPr lang="en-GB" dirty="0"/>
              <a:t>Protecting and enhancing public green  - delivering a fair, quality and free service to all</a:t>
            </a:r>
          </a:p>
          <a:p>
            <a:r>
              <a:rPr lang="en-GB" dirty="0"/>
              <a:t>Goals</a:t>
            </a:r>
          </a:p>
          <a:p>
            <a:pPr marL="285750" indent="-285750">
              <a:buFont typeface="Arial" panose="020B0604020202020204" pitchFamily="34" charset="0"/>
              <a:buChar char="•"/>
            </a:pPr>
            <a:r>
              <a:rPr lang="en-GB" dirty="0"/>
              <a:t>Making green spaces a key part of children’s education incl. vulnerable children and CIC</a:t>
            </a:r>
          </a:p>
          <a:p>
            <a:pPr marL="285750" indent="-285750">
              <a:buFont typeface="Arial" panose="020B0604020202020204" pitchFamily="34" charset="0"/>
              <a:buChar char="•"/>
            </a:pPr>
            <a:r>
              <a:rPr lang="en-GB" dirty="0"/>
              <a:t>Embed green space into children and young people’s lives</a:t>
            </a:r>
          </a:p>
          <a:p>
            <a:pPr marL="285750" indent="-285750">
              <a:buFont typeface="Arial" panose="020B0604020202020204" pitchFamily="34" charset="0"/>
              <a:buChar char="•"/>
            </a:pPr>
            <a:endParaRPr lang="en-GB" dirty="0"/>
          </a:p>
          <a:p>
            <a:r>
              <a:rPr lang="en-GB" dirty="0">
                <a:solidFill>
                  <a:srgbClr val="303030"/>
                </a:solidFill>
                <a:latin typeface="Arial" panose="020B0604020202020204" pitchFamily="34" charset="0"/>
              </a:rPr>
              <a:t>Dawberry Fields – Brandwood is the pilot site for the Naturally Birmingham Future Parks project. The project has 4 pilots  – Children’s, Health and Wellbeing, Jobs and Skills and housing.</a:t>
            </a:r>
          </a:p>
          <a:p>
            <a:endParaRPr lang="en-GB" dirty="0">
              <a:solidFill>
                <a:srgbClr val="303030"/>
              </a:solidFill>
              <a:latin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solidFill>
                  <a:srgbClr val="303030"/>
                </a:solidFill>
                <a:latin typeface="Arial" panose="020B0604020202020204" pitchFamily="34" charset="0"/>
              </a:rPr>
              <a:t>The children’s pilot has been working with mentors to incorporate green spaces within their sessions, this could include visiting park, going for a walk or sitting in a garden either whilst having sessions or having time to reflect - promoting their health and wellbeing. We have been </a:t>
            </a:r>
            <a:r>
              <a:rPr lang="en-GB" sz="1200" dirty="0">
                <a:solidFill>
                  <a:schemeClr val="tx1"/>
                </a:solidFill>
                <a:latin typeface="Arial" panose="020B0604020202020204" pitchFamily="34" charset="0"/>
              </a:rPr>
              <a:t>e</a:t>
            </a:r>
            <a:r>
              <a:rPr lang="en-GB" sz="1200" dirty="0">
                <a:solidFill>
                  <a:schemeClr val="tx1"/>
                </a:solidFill>
              </a:rPr>
              <a:t>mbedding green space training and ideas with mentors to engage with young people in safe green spaces building confidence in mentors to enable them to take sessions outdoors.</a:t>
            </a:r>
          </a:p>
          <a:p>
            <a:endParaRPr lang="en-GB" dirty="0">
              <a:solidFill>
                <a:srgbClr val="303030"/>
              </a:solidFill>
              <a:latin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solidFill>
                  <a:srgbClr val="303030"/>
                </a:solidFill>
                <a:latin typeface="Arial" panose="020B0604020202020204" pitchFamily="34" charset="0"/>
              </a:rPr>
              <a:t>We have also been Engaging with Early Years settings as a key part of children’s education and play encouraging healthy living and skills i.e. growing seeds learning about nature and outdoor play . </a:t>
            </a:r>
            <a:r>
              <a:rPr lang="en-GB" sz="1200" dirty="0">
                <a:solidFill>
                  <a:schemeClr val="tx1"/>
                </a:solidFill>
              </a:rPr>
              <a:t>Promoting green space, nature and the environment to schools, nurseries, and early years settings</a:t>
            </a:r>
            <a:endParaRPr lang="en-GB" dirty="0">
              <a:solidFill>
                <a:srgbClr val="303030"/>
              </a:solidFill>
              <a:latin typeface="Arial" panose="020B0604020202020204" pitchFamily="34" charset="0"/>
            </a:endParaRPr>
          </a:p>
          <a:p>
            <a:endParaRPr lang="en-GB" dirty="0">
              <a:solidFill>
                <a:srgbClr val="303030"/>
              </a:solidFill>
              <a:latin typeface="Arial" panose="020B0604020202020204" pitchFamily="34" charset="0"/>
            </a:endParaRPr>
          </a:p>
          <a:p>
            <a:pPr marL="285750" indent="-285750">
              <a:buFont typeface="Arial" panose="020B0604020202020204" pitchFamily="34" charset="0"/>
              <a:buChar char="•"/>
            </a:pPr>
            <a:r>
              <a:rPr lang="en-GB" dirty="0">
                <a:solidFill>
                  <a:srgbClr val="303030"/>
                </a:solidFill>
                <a:latin typeface="Arial" panose="020B0604020202020204" pitchFamily="34" charset="0"/>
              </a:rPr>
              <a:t>Encouraging young people to connect with nature through fun family events helping children to learn about the environment and green space. – Park stars – Nature trails. Outdoor activities.</a:t>
            </a:r>
          </a:p>
          <a:p>
            <a:endParaRPr lang="en-GB" dirty="0">
              <a:solidFill>
                <a:srgbClr val="303030"/>
              </a:solidFill>
              <a:latin typeface="Arial" panose="020B0604020202020204" pitchFamily="34" charset="0"/>
            </a:endParaRPr>
          </a:p>
          <a:p>
            <a:r>
              <a:rPr lang="en-GB" dirty="0">
                <a:solidFill>
                  <a:srgbClr val="303030"/>
                </a:solidFill>
                <a:latin typeface="Arial" panose="020B0604020202020204" pitchFamily="34" charset="0"/>
              </a:rPr>
              <a:t>Ensuring this offer is available to all children and young people </a:t>
            </a:r>
          </a:p>
          <a:p>
            <a:pPr marL="0" indent="0">
              <a:buFont typeface="Arial" panose="020B0604020202020204" pitchFamily="34" charset="0"/>
              <a:buNone/>
            </a:pPr>
            <a:endParaRPr lang="en-GB" dirty="0"/>
          </a:p>
          <a:p>
            <a:endParaRPr lang="en-GB" dirty="0"/>
          </a:p>
        </p:txBody>
      </p:sp>
      <p:sp>
        <p:nvSpPr>
          <p:cNvPr id="4" name="Slide Number Placeholder 3"/>
          <p:cNvSpPr>
            <a:spLocks noGrp="1"/>
          </p:cNvSpPr>
          <p:nvPr>
            <p:ph type="sldNum" sz="quarter" idx="5"/>
          </p:nvPr>
        </p:nvSpPr>
        <p:spPr/>
        <p:txBody>
          <a:bodyPr/>
          <a:lstStyle/>
          <a:p>
            <a:fld id="{4D6669B7-5C82-4F0B-BD6A-55DAB565F143}" type="slidenum">
              <a:rPr lang="en-GB" smtClean="0"/>
              <a:t>3</a:t>
            </a:fld>
            <a:endParaRPr lang="en-GB" dirty="0"/>
          </a:p>
        </p:txBody>
      </p:sp>
    </p:spTree>
    <p:extLst>
      <p:ext uri="{BB962C8B-B14F-4D97-AF65-F5344CB8AC3E}">
        <p14:creationId xmlns:p14="http://schemas.microsoft.com/office/powerpoint/2010/main" val="17265482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FD9118D-7045-40F2-8D70-BB22CC582F43}" type="slidenum">
              <a:rPr lang="en-GB" smtClean="0"/>
              <a:t>9</a:t>
            </a:fld>
            <a:endParaRPr lang="en-GB" dirty="0"/>
          </a:p>
        </p:txBody>
      </p:sp>
    </p:spTree>
    <p:extLst>
      <p:ext uri="{BB962C8B-B14F-4D97-AF65-F5344CB8AC3E}">
        <p14:creationId xmlns:p14="http://schemas.microsoft.com/office/powerpoint/2010/main" val="19644867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FD9118D-7045-40F2-8D70-BB22CC582F43}" type="slidenum">
              <a:rPr lang="en-GB" smtClean="0"/>
              <a:t>12</a:t>
            </a:fld>
            <a:endParaRPr lang="en-GB" dirty="0"/>
          </a:p>
        </p:txBody>
      </p:sp>
    </p:spTree>
    <p:extLst>
      <p:ext uri="{BB962C8B-B14F-4D97-AF65-F5344CB8AC3E}">
        <p14:creationId xmlns:p14="http://schemas.microsoft.com/office/powerpoint/2010/main" val="8967796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D6669B7-5C82-4F0B-BD6A-55DAB565F143}" type="slidenum">
              <a:rPr lang="en-GB" smtClean="0"/>
              <a:t>14</a:t>
            </a:fld>
            <a:endParaRPr lang="en-GB" dirty="0"/>
          </a:p>
        </p:txBody>
      </p:sp>
    </p:spTree>
    <p:extLst>
      <p:ext uri="{BB962C8B-B14F-4D97-AF65-F5344CB8AC3E}">
        <p14:creationId xmlns:p14="http://schemas.microsoft.com/office/powerpoint/2010/main" val="6356712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with Small Image">
    <p:spTree>
      <p:nvGrpSpPr>
        <p:cNvPr id="1" name=""/>
        <p:cNvGrpSpPr/>
        <p:nvPr/>
      </p:nvGrpSpPr>
      <p:grpSpPr>
        <a:xfrm>
          <a:off x="0" y="0"/>
          <a:ext cx="0" cy="0"/>
          <a:chOff x="0" y="0"/>
          <a:chExt cx="0" cy="0"/>
        </a:xfrm>
      </p:grpSpPr>
      <p:sp>
        <p:nvSpPr>
          <p:cNvPr id="9" name="Picture Placeholder 1">
            <a:extLst>
              <a:ext uri="{FF2B5EF4-FFF2-40B4-BE49-F238E27FC236}">
                <a16:creationId xmlns:a16="http://schemas.microsoft.com/office/drawing/2014/main" id="{837F9836-5B23-424D-8C60-AC02A8512A4B}"/>
              </a:ext>
            </a:extLst>
          </p:cNvPr>
          <p:cNvSpPr>
            <a:spLocks noGrp="1"/>
          </p:cNvSpPr>
          <p:nvPr>
            <p:ph type="pic" sz="quarter" idx="13" hasCustomPrompt="1"/>
          </p:nvPr>
        </p:nvSpPr>
        <p:spPr>
          <a:xfrm>
            <a:off x="9980476" y="0"/>
            <a:ext cx="2211524" cy="6858000"/>
          </a:xfrm>
          <a:solidFill>
            <a:schemeClr val="bg1">
              <a:lumMod val="95000"/>
            </a:schemeClr>
          </a:solidFill>
        </p:spPr>
        <p:txBody>
          <a:bodyPr anchor="ctr"/>
          <a:lstStyle>
            <a:lvl1pPr marL="0" indent="0" algn="ctr">
              <a:buNone/>
              <a:defRPr sz="1200" i="1">
                <a:latin typeface="Times New Roman" panose="02020603050405020304" pitchFamily="18" charset="0"/>
                <a:cs typeface="Times New Roman" panose="02020603050405020304" pitchFamily="18" charset="0"/>
              </a:defRPr>
            </a:lvl1pPr>
          </a:lstStyle>
          <a:p>
            <a:r>
              <a:rPr lang="en-US" noProof="0" dirty="0"/>
              <a:t>Insert or Drag &amp; Drop your photo</a:t>
            </a:r>
          </a:p>
        </p:txBody>
      </p:sp>
      <p:sp>
        <p:nvSpPr>
          <p:cNvPr id="2" name="Title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286990" y="4346296"/>
            <a:ext cx="6798250" cy="1674470"/>
          </a:xfrm>
        </p:spPr>
        <p:txBody>
          <a:bodyPr anchor="b"/>
          <a:lstStyle>
            <a:lvl1pPr algn="r">
              <a:lnSpc>
                <a:spcPts val="5000"/>
              </a:lnSpc>
              <a:defRPr sz="6000" b="1" cap="all" spc="-300" baseline="0">
                <a:solidFill>
                  <a:schemeClr val="tx1"/>
                </a:solidFill>
                <a:latin typeface="+mj-lt"/>
              </a:defRPr>
            </a:lvl1pPr>
          </a:lstStyle>
          <a:p>
            <a:r>
              <a:rPr lang="en-US" noProof="0"/>
              <a:t>PRESENTATION TITLE</a:t>
            </a:r>
          </a:p>
        </p:txBody>
      </p:sp>
      <p:sp>
        <p:nvSpPr>
          <p:cNvPr id="3" name="Subtitle 2">
            <a:extLst>
              <a:ext uri="{FF2B5EF4-FFF2-40B4-BE49-F238E27FC236}">
                <a16:creationId xmlns:a16="http://schemas.microsoft.com/office/drawing/2014/main" id="{C9980B88-3F4A-4688-9ED0-17EF37E62D93}"/>
              </a:ext>
            </a:extLst>
          </p:cNvPr>
          <p:cNvSpPr>
            <a:spLocks noGrp="1"/>
          </p:cNvSpPr>
          <p:nvPr>
            <p:ph type="subTitle" idx="1"/>
          </p:nvPr>
        </p:nvSpPr>
        <p:spPr>
          <a:xfrm>
            <a:off x="7311904" y="4650539"/>
            <a:ext cx="3401478" cy="1192038"/>
          </a:xfrm>
          <a:solidFill>
            <a:schemeClr val="tx1">
              <a:lumMod val="75000"/>
              <a:lumOff val="25000"/>
            </a:schemeClr>
          </a:solidFill>
        </p:spPr>
        <p:txBody>
          <a:bodyPr lIns="252000" tIns="0" anchor="ctr"/>
          <a:lstStyle>
            <a:lvl1pPr marL="0" indent="0" algn="l">
              <a:lnSpc>
                <a:spcPct val="100000"/>
              </a:lnSpc>
              <a:buNone/>
              <a:defRPr sz="1800" i="1">
                <a:solidFill>
                  <a:schemeClr val="bg1"/>
                </a:solidFill>
                <a:latin typeface="Times New Roman" panose="02020603050405020304" pitchFamily="18" charset="0"/>
                <a:cs typeface="Times New Roman" panose="02020603050405020304"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sp>
        <p:nvSpPr>
          <p:cNvPr id="7" name="Rectangle 6">
            <a:extLst>
              <a:ext uri="{FF2B5EF4-FFF2-40B4-BE49-F238E27FC236}">
                <a16:creationId xmlns:a16="http://schemas.microsoft.com/office/drawing/2014/main" id="{756F2950-BBCB-4A53-9EAC-D714777B8FA2}"/>
              </a:ext>
            </a:extLst>
          </p:cNvPr>
          <p:cNvSpPr/>
          <p:nvPr userDrawn="1"/>
        </p:nvSpPr>
        <p:spPr>
          <a:xfrm>
            <a:off x="0" y="6794309"/>
            <a:ext cx="9980476" cy="63691"/>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1" name="Rectangle 10">
            <a:extLst>
              <a:ext uri="{FF2B5EF4-FFF2-40B4-BE49-F238E27FC236}">
                <a16:creationId xmlns:a16="http://schemas.microsoft.com/office/drawing/2014/main" id="{BBE19773-9B6A-4A2C-95A5-69A3788C2D94}"/>
              </a:ext>
            </a:extLst>
          </p:cNvPr>
          <p:cNvSpPr/>
          <p:nvPr userDrawn="1"/>
        </p:nvSpPr>
        <p:spPr>
          <a:xfrm rot="5400000">
            <a:off x="-3378441" y="3410285"/>
            <a:ext cx="6826157" cy="69275"/>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Rectangle 7">
            <a:extLst>
              <a:ext uri="{FF2B5EF4-FFF2-40B4-BE49-F238E27FC236}">
                <a16:creationId xmlns:a16="http://schemas.microsoft.com/office/drawing/2014/main" id="{D5253865-24CF-4EF5-92A5-F64EB9ABC8B7}"/>
              </a:ext>
            </a:extLst>
          </p:cNvPr>
          <p:cNvSpPr/>
          <p:nvPr userDrawn="1"/>
        </p:nvSpPr>
        <p:spPr>
          <a:xfrm>
            <a:off x="0" y="0"/>
            <a:ext cx="9980476" cy="63691"/>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39814577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FF4C50-933F-41F9-AD11-BD02410AA7D5}"/>
              </a:ext>
            </a:extLst>
          </p:cNvPr>
          <p:cNvSpPr>
            <a:spLocks noGrp="1"/>
          </p:cNvSpPr>
          <p:nvPr>
            <p:ph type="title" hasCustomPrompt="1"/>
          </p:nvPr>
        </p:nvSpPr>
        <p:spPr>
          <a:xfrm>
            <a:off x="174306" y="123079"/>
            <a:ext cx="9198116" cy="432000"/>
          </a:xfrm>
        </p:spPr>
        <p:txBody>
          <a:bodyPr/>
          <a:lstStyle>
            <a:lvl1pPr>
              <a:defRPr>
                <a:solidFill>
                  <a:schemeClr val="tx1"/>
                </a:solidFill>
              </a:defRPr>
            </a:lvl1pPr>
          </a:lstStyle>
          <a:p>
            <a:r>
              <a:rPr lang="en-US" noProof="0" dirty="0"/>
              <a:t>Click to edit page title</a:t>
            </a:r>
          </a:p>
        </p:txBody>
      </p:sp>
      <p:sp>
        <p:nvSpPr>
          <p:cNvPr id="3" name="Content Placeholder 2">
            <a:extLst>
              <a:ext uri="{FF2B5EF4-FFF2-40B4-BE49-F238E27FC236}">
                <a16:creationId xmlns:a16="http://schemas.microsoft.com/office/drawing/2014/main" id="{B1948E38-8FB0-4E51-A01C-C88794372E50}"/>
              </a:ext>
            </a:extLst>
          </p:cNvPr>
          <p:cNvSpPr>
            <a:spLocks noGrp="1"/>
          </p:cNvSpPr>
          <p:nvPr>
            <p:ph idx="1" hasCustomPrompt="1"/>
          </p:nvPr>
        </p:nvSpPr>
        <p:spPr>
          <a:xfrm>
            <a:off x="174306" y="1089375"/>
            <a:ext cx="9198116" cy="4679250"/>
          </a:xfrm>
        </p:spPr>
        <p:txBody>
          <a:bodyPr/>
          <a:lstStyle>
            <a:lvl1pPr>
              <a:defRPr>
                <a:solidFill>
                  <a:srgbClr val="006600"/>
                </a:solidFill>
                <a:latin typeface="Arial" panose="020B0604020202020204" pitchFamily="34" charset="0"/>
                <a:cs typeface="Arial" panose="020B0604020202020204" pitchFamily="34" charset="0"/>
              </a:defRPr>
            </a:lvl1pPr>
            <a:lvl2pPr>
              <a:defRPr>
                <a:solidFill>
                  <a:srgbClr val="006600"/>
                </a:solidFill>
                <a:latin typeface="Arial" panose="020B0604020202020204" pitchFamily="34" charset="0"/>
                <a:cs typeface="Arial" panose="020B0604020202020204" pitchFamily="34" charset="0"/>
              </a:defRPr>
            </a:lvl2pPr>
            <a:lvl3pPr>
              <a:defRPr>
                <a:solidFill>
                  <a:srgbClr val="006600"/>
                </a:solidFill>
                <a:latin typeface="Arial" panose="020B0604020202020204" pitchFamily="34" charset="0"/>
                <a:cs typeface="Arial" panose="020B0604020202020204" pitchFamily="34" charset="0"/>
              </a:defRPr>
            </a:lvl3pPr>
            <a:lvl4pPr>
              <a:defRPr>
                <a:solidFill>
                  <a:srgbClr val="006600"/>
                </a:solidFill>
                <a:latin typeface="Arial" panose="020B0604020202020204" pitchFamily="34" charset="0"/>
                <a:cs typeface="Arial" panose="020B0604020202020204" pitchFamily="34" charset="0"/>
              </a:defRPr>
            </a:lvl4pPr>
            <a:lvl5pPr>
              <a:defRPr>
                <a:solidFill>
                  <a:srgbClr val="006600"/>
                </a:solidFill>
                <a:latin typeface="Arial" panose="020B0604020202020204" pitchFamily="34" charset="0"/>
                <a:cs typeface="Arial" panose="020B0604020202020204" pitchFamily="34" charset="0"/>
              </a:defRPr>
            </a:lvl5p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5" name="Slide Number Placeholder 4">
            <a:extLst>
              <a:ext uri="{FF2B5EF4-FFF2-40B4-BE49-F238E27FC236}">
                <a16:creationId xmlns:a16="http://schemas.microsoft.com/office/drawing/2014/main" id="{3442953D-28FC-41B5-A1BB-BB3BA7CA40BE}"/>
              </a:ext>
            </a:extLst>
          </p:cNvPr>
          <p:cNvSpPr>
            <a:spLocks noGrp="1"/>
          </p:cNvSpPr>
          <p:nvPr>
            <p:ph type="sldNum" sz="quarter" idx="33"/>
          </p:nvPr>
        </p:nvSpPr>
        <p:spPr/>
        <p:txBody>
          <a:bodyPr/>
          <a:lstStyle>
            <a:lvl1pPr>
              <a:defRPr>
                <a:latin typeface="+mj-lt"/>
              </a:defRPr>
            </a:lvl1pPr>
          </a:lstStyle>
          <a:p>
            <a:fld id="{19B51A1E-902D-48AF-9020-955120F399B6}" type="slidenum">
              <a:rPr lang="en-US" smtClean="0"/>
              <a:pPr/>
              <a:t>‹#›</a:t>
            </a:fld>
            <a:endParaRPr lang="en-US" dirty="0"/>
          </a:p>
        </p:txBody>
      </p:sp>
      <p:pic>
        <p:nvPicPr>
          <p:cNvPr id="6" name="Picture 5">
            <a:extLst>
              <a:ext uri="{FF2B5EF4-FFF2-40B4-BE49-F238E27FC236}">
                <a16:creationId xmlns:a16="http://schemas.microsoft.com/office/drawing/2014/main" id="{FD59509F-8F8F-4753-97D4-2B578D5F6CDB}"/>
              </a:ext>
            </a:extLst>
          </p:cNvPr>
          <p:cNvPicPr>
            <a:picLocks noChangeAspect="1"/>
          </p:cNvPicPr>
          <p:nvPr userDrawn="1"/>
        </p:nvPicPr>
        <p:blipFill>
          <a:blip r:embed="rId2"/>
          <a:stretch>
            <a:fillRect/>
          </a:stretch>
        </p:blipFill>
        <p:spPr>
          <a:xfrm>
            <a:off x="95333" y="6405218"/>
            <a:ext cx="6066046" cy="377985"/>
          </a:xfrm>
          <a:prstGeom prst="rect">
            <a:avLst/>
          </a:prstGeom>
        </p:spPr>
      </p:pic>
      <p:pic>
        <p:nvPicPr>
          <p:cNvPr id="11" name="Picture 10">
            <a:extLst>
              <a:ext uri="{FF2B5EF4-FFF2-40B4-BE49-F238E27FC236}">
                <a16:creationId xmlns:a16="http://schemas.microsoft.com/office/drawing/2014/main" id="{C3C38F79-3E53-45EA-B6A7-B5C03024B18C}"/>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0045760" y="6307910"/>
            <a:ext cx="1300190" cy="462004"/>
          </a:xfrm>
          <a:prstGeom prst="rect">
            <a:avLst/>
          </a:prstGeom>
        </p:spPr>
      </p:pic>
    </p:spTree>
    <p:extLst>
      <p:ext uri="{BB962C8B-B14F-4D97-AF65-F5344CB8AC3E}">
        <p14:creationId xmlns:p14="http://schemas.microsoft.com/office/powerpoint/2010/main" val="30231942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41B8BA-2564-9EBD-B52A-5C9A91265EE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6E290BA5-3A3F-91AC-7CAC-B57B5E028A1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07098A2B-1944-55DE-46CE-057F692F3867}"/>
              </a:ext>
            </a:extLst>
          </p:cNvPr>
          <p:cNvSpPr>
            <a:spLocks noGrp="1"/>
          </p:cNvSpPr>
          <p:nvPr>
            <p:ph type="dt" sz="half" idx="10"/>
          </p:nvPr>
        </p:nvSpPr>
        <p:spPr/>
        <p:txBody>
          <a:bodyPr/>
          <a:lstStyle/>
          <a:p>
            <a:pPr algn="r"/>
            <a:fld id="{1449AA12-8195-4182-A7AC-2E7E59DFBDAF}" type="datetimeFigureOut">
              <a:rPr lang="en-US" smtClean="0"/>
              <a:pPr algn="r"/>
              <a:t>8/5/2024</a:t>
            </a:fld>
            <a:endParaRPr lang="en-US" dirty="0"/>
          </a:p>
        </p:txBody>
      </p:sp>
      <p:sp>
        <p:nvSpPr>
          <p:cNvPr id="5" name="Footer Placeholder 4">
            <a:extLst>
              <a:ext uri="{FF2B5EF4-FFF2-40B4-BE49-F238E27FC236}">
                <a16:creationId xmlns:a16="http://schemas.microsoft.com/office/drawing/2014/main" id="{BC290ECE-BB2D-5EA7-FD9C-4EEF29BF6400}"/>
              </a:ext>
            </a:extLst>
          </p:cNvPr>
          <p:cNvSpPr>
            <a:spLocks noGrp="1"/>
          </p:cNvSpPr>
          <p:nvPr>
            <p:ph type="ftr" sz="quarter" idx="11"/>
          </p:nvPr>
        </p:nvSpPr>
        <p:spPr/>
        <p:txBody>
          <a:bodyPr/>
          <a:lstStyle/>
          <a:p>
            <a:pPr algn="l"/>
            <a:endParaRPr lang="en-US" dirty="0"/>
          </a:p>
        </p:txBody>
      </p:sp>
      <p:sp>
        <p:nvSpPr>
          <p:cNvPr id="6" name="Slide Number Placeholder 5">
            <a:extLst>
              <a:ext uri="{FF2B5EF4-FFF2-40B4-BE49-F238E27FC236}">
                <a16:creationId xmlns:a16="http://schemas.microsoft.com/office/drawing/2014/main" id="{0A66000B-47F9-AA81-BB18-8C0DC0F70883}"/>
              </a:ext>
            </a:extLst>
          </p:cNvPr>
          <p:cNvSpPr>
            <a:spLocks noGrp="1"/>
          </p:cNvSpPr>
          <p:nvPr>
            <p:ph type="sldNum" sz="quarter" idx="12"/>
          </p:nvPr>
        </p:nvSpPr>
        <p:spPr/>
        <p:txBody>
          <a:bodyPr/>
          <a:lstStyle/>
          <a:p>
            <a:fld id="{14DFC975-2FD7-44A5-9E78-ECBA46156075}" type="slidenum">
              <a:rPr lang="en-US" smtClean="0"/>
              <a:t>‹#›</a:t>
            </a:fld>
            <a:endParaRPr lang="en-US" dirty="0"/>
          </a:p>
        </p:txBody>
      </p:sp>
    </p:spTree>
    <p:extLst>
      <p:ext uri="{BB962C8B-B14F-4D97-AF65-F5344CB8AC3E}">
        <p14:creationId xmlns:p14="http://schemas.microsoft.com/office/powerpoint/2010/main" val="37548610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2F208ED-79A0-4B2C-A5EE-9D27466BCA3F}"/>
              </a:ext>
            </a:extLst>
          </p:cNvPr>
          <p:cNvSpPr/>
          <p:nvPr userDrawn="1"/>
        </p:nvSpPr>
        <p:spPr>
          <a:xfrm>
            <a:off x="11407775" y="6356350"/>
            <a:ext cx="784225" cy="365125"/>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Placeholder 1">
            <a:extLst>
              <a:ext uri="{FF2B5EF4-FFF2-40B4-BE49-F238E27FC236}">
                <a16:creationId xmlns:a16="http://schemas.microsoft.com/office/drawing/2014/main" id="{090F41A2-6535-4CA6-81E4-026A5B56D9D7}"/>
              </a:ext>
            </a:extLst>
          </p:cNvPr>
          <p:cNvSpPr>
            <a:spLocks noGrp="1"/>
          </p:cNvSpPr>
          <p:nvPr>
            <p:ph type="title"/>
          </p:nvPr>
        </p:nvSpPr>
        <p:spPr>
          <a:xfrm>
            <a:off x="432000" y="432000"/>
            <a:ext cx="9198116" cy="432000"/>
          </a:xfrm>
          <a:prstGeom prst="rect">
            <a:avLst/>
          </a:prstGeom>
        </p:spPr>
        <p:txBody>
          <a:bodyPr vert="horz" lIns="0" tIns="0" rIns="0" bIns="0" rtlCol="0" anchor="ctr">
            <a:noAutofit/>
          </a:bodyPr>
          <a:lstStyle/>
          <a:p>
            <a:r>
              <a:rPr lang="en-US" noProof="0"/>
              <a:t>Click to edit page title</a:t>
            </a:r>
          </a:p>
        </p:txBody>
      </p:sp>
      <p:sp>
        <p:nvSpPr>
          <p:cNvPr id="3" name="Text Placeholder 2">
            <a:extLst>
              <a:ext uri="{FF2B5EF4-FFF2-40B4-BE49-F238E27FC236}">
                <a16:creationId xmlns:a16="http://schemas.microsoft.com/office/drawing/2014/main" id="{213AB95C-7DD4-4796-80E4-1B7466A2A037}"/>
              </a:ext>
            </a:extLst>
          </p:cNvPr>
          <p:cNvSpPr>
            <a:spLocks noGrp="1"/>
          </p:cNvSpPr>
          <p:nvPr>
            <p:ph type="body" idx="1"/>
          </p:nvPr>
        </p:nvSpPr>
        <p:spPr>
          <a:xfrm>
            <a:off x="432000" y="1512000"/>
            <a:ext cx="9198116" cy="4679250"/>
          </a:xfrm>
          <a:prstGeom prst="rect">
            <a:avLst/>
          </a:prstGeom>
        </p:spPr>
        <p:txBody>
          <a:bodyPr vert="horz" lIns="0" tIns="0" rIns="0" bIns="0" rtlCol="0">
            <a:noAutofit/>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5" name="Footer Placeholder 4">
            <a:extLst>
              <a:ext uri="{FF2B5EF4-FFF2-40B4-BE49-F238E27FC236}">
                <a16:creationId xmlns:a16="http://schemas.microsoft.com/office/drawing/2014/main" id="{58879C91-B77F-4273-9A27-A3535FB889DB}"/>
              </a:ext>
            </a:extLst>
          </p:cNvPr>
          <p:cNvSpPr>
            <a:spLocks noGrp="1"/>
          </p:cNvSpPr>
          <p:nvPr>
            <p:ph type="ftr" sz="quarter" idx="3"/>
          </p:nvPr>
        </p:nvSpPr>
        <p:spPr>
          <a:xfrm>
            <a:off x="432000" y="6356350"/>
            <a:ext cx="4114800" cy="365125"/>
          </a:xfrm>
          <a:prstGeom prst="rect">
            <a:avLst/>
          </a:prstGeom>
        </p:spPr>
        <p:txBody>
          <a:bodyPr vert="horz" lIns="0" tIns="0" rIns="0" bIns="0" rtlCol="0" anchor="ctr"/>
          <a:lstStyle>
            <a:lvl1pPr algn="l">
              <a:defRPr sz="1200" i="1">
                <a:solidFill>
                  <a:schemeClr val="tx1">
                    <a:lumMod val="75000"/>
                    <a:lumOff val="25000"/>
                  </a:schemeClr>
                </a:solidFill>
                <a:latin typeface="Times New Roman" panose="02020603050405020304" pitchFamily="18" charset="0"/>
                <a:cs typeface="Times New Roman" panose="02020603050405020304" pitchFamily="18" charset="0"/>
              </a:defRPr>
            </a:lvl1pPr>
          </a:lstStyle>
          <a:p>
            <a:r>
              <a:rPr lang="en-US" noProof="0" dirty="0"/>
              <a:t>Add a footer</a:t>
            </a:r>
          </a:p>
        </p:txBody>
      </p:sp>
      <p:sp>
        <p:nvSpPr>
          <p:cNvPr id="6" name="Slide Number Placeholder 5">
            <a:extLst>
              <a:ext uri="{FF2B5EF4-FFF2-40B4-BE49-F238E27FC236}">
                <a16:creationId xmlns:a16="http://schemas.microsoft.com/office/drawing/2014/main" id="{5ECA3099-A94F-4C3E-BC29-780EDD38F722}"/>
              </a:ext>
            </a:extLst>
          </p:cNvPr>
          <p:cNvSpPr>
            <a:spLocks noGrp="1"/>
          </p:cNvSpPr>
          <p:nvPr>
            <p:ph type="sldNum" sz="quarter" idx="4"/>
          </p:nvPr>
        </p:nvSpPr>
        <p:spPr>
          <a:xfrm>
            <a:off x="11447502" y="6401750"/>
            <a:ext cx="278418" cy="274324"/>
          </a:xfrm>
          <a:prstGeom prst="rect">
            <a:avLst/>
          </a:prstGeom>
        </p:spPr>
        <p:txBody>
          <a:bodyPr vert="horz" lIns="0" tIns="0" rIns="0" bIns="0" rtlCol="0" anchor="ctr"/>
          <a:lstStyle>
            <a:lvl1pPr algn="ctr">
              <a:defRPr sz="1200" i="1">
                <a:solidFill>
                  <a:schemeClr val="bg1"/>
                </a:solidFill>
              </a:defRPr>
            </a:lvl1pPr>
          </a:lstStyle>
          <a:p>
            <a:fld id="{19B51A1E-902D-48AF-9020-955120F399B6}" type="slidenum">
              <a:rPr lang="en-US" noProof="0" smtClean="0"/>
              <a:pPr/>
              <a:t>‹#›</a:t>
            </a:fld>
            <a:endParaRPr lang="en-US" noProof="0" dirty="0"/>
          </a:p>
        </p:txBody>
      </p:sp>
      <p:sp>
        <p:nvSpPr>
          <p:cNvPr id="8" name="Rectangle 7">
            <a:extLst>
              <a:ext uri="{FF2B5EF4-FFF2-40B4-BE49-F238E27FC236}">
                <a16:creationId xmlns:a16="http://schemas.microsoft.com/office/drawing/2014/main" id="{6B322F68-670D-45A0-A54F-7E70BCEAED3F}"/>
              </a:ext>
            </a:extLst>
          </p:cNvPr>
          <p:cNvSpPr/>
          <p:nvPr userDrawn="1"/>
        </p:nvSpPr>
        <p:spPr>
          <a:xfrm>
            <a:off x="0" y="6794309"/>
            <a:ext cx="12204000" cy="63691"/>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0" name="Rectangle 9">
            <a:extLst>
              <a:ext uri="{FF2B5EF4-FFF2-40B4-BE49-F238E27FC236}">
                <a16:creationId xmlns:a16="http://schemas.microsoft.com/office/drawing/2014/main" id="{E69B5F15-353A-4344-8D61-F4E25AA9FB6C}"/>
              </a:ext>
            </a:extLst>
          </p:cNvPr>
          <p:cNvSpPr/>
          <p:nvPr userDrawn="1"/>
        </p:nvSpPr>
        <p:spPr>
          <a:xfrm>
            <a:off x="0" y="0"/>
            <a:ext cx="12204000" cy="63691"/>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1" name="Rectangle 10">
            <a:extLst>
              <a:ext uri="{FF2B5EF4-FFF2-40B4-BE49-F238E27FC236}">
                <a16:creationId xmlns:a16="http://schemas.microsoft.com/office/drawing/2014/main" id="{2FA0C0AA-FCE8-4A7F-928A-54C96BBA9053}"/>
              </a:ext>
            </a:extLst>
          </p:cNvPr>
          <p:cNvSpPr/>
          <p:nvPr userDrawn="1"/>
        </p:nvSpPr>
        <p:spPr>
          <a:xfrm rot="5400000">
            <a:off x="-3378441" y="3410285"/>
            <a:ext cx="6826157" cy="69275"/>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3" name="Rectangle 12">
            <a:extLst>
              <a:ext uri="{FF2B5EF4-FFF2-40B4-BE49-F238E27FC236}">
                <a16:creationId xmlns:a16="http://schemas.microsoft.com/office/drawing/2014/main" id="{A625791A-D889-4EA8-AC24-702C6D474571}"/>
              </a:ext>
            </a:extLst>
          </p:cNvPr>
          <p:cNvSpPr/>
          <p:nvPr userDrawn="1"/>
        </p:nvSpPr>
        <p:spPr>
          <a:xfrm rot="5400000">
            <a:off x="8756751" y="3378438"/>
            <a:ext cx="6826157" cy="69275"/>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3854221889"/>
      </p:ext>
    </p:extLst>
  </p:cSld>
  <p:clrMap bg1="lt1" tx1="dk1" bg2="lt2" tx2="dk2" accent1="accent1" accent2="accent2" accent3="accent3" accent4="accent4" accent5="accent5" accent6="accent6" hlink="hlink" folHlink="folHlink"/>
  <p:sldLayoutIdLst>
    <p:sldLayoutId id="2147483661" r:id="rId1"/>
    <p:sldLayoutId id="2147483669" r:id="rId2"/>
    <p:sldLayoutId id="2147483670" r:id="rId3"/>
  </p:sldLayoutIdLst>
  <p:hf hdr="0" ftr="0" dt="0"/>
  <p:txStyles>
    <p:titleStyle>
      <a:lvl1pPr algn="l" defTabSz="914400" rtl="0" eaLnBrk="1" latinLnBrk="0" hangingPunct="1">
        <a:lnSpc>
          <a:spcPct val="90000"/>
        </a:lnSpc>
        <a:spcBef>
          <a:spcPct val="0"/>
        </a:spcBef>
        <a:buNone/>
        <a:defRPr sz="3200" b="1" kern="1200" cap="all" spc="-150" baseline="0">
          <a:solidFill>
            <a:schemeClr val="tx1"/>
          </a:solidFill>
          <a:latin typeface="+mj-lt"/>
          <a:ea typeface="+mj-ea"/>
          <a:cs typeface="+mj-cs"/>
        </a:defRPr>
      </a:lvl1pPr>
    </p:titleStyle>
    <p:bodyStyle>
      <a:lvl1pPr marL="266700" indent="-266700" algn="l" defTabSz="914400" rtl="0" eaLnBrk="1" latinLnBrk="0" hangingPunct="1">
        <a:lnSpc>
          <a:spcPct val="90000"/>
        </a:lnSpc>
        <a:spcBef>
          <a:spcPts val="1000"/>
        </a:spcBef>
        <a:buFont typeface="Arial" panose="020B0604020202020204" pitchFamily="34" charset="0"/>
        <a:buChar char="•"/>
        <a:defRPr sz="1800" kern="1200">
          <a:solidFill>
            <a:srgbClr val="006600"/>
          </a:solidFill>
          <a:latin typeface="+mj-lt"/>
          <a:ea typeface="+mn-ea"/>
          <a:cs typeface="+mn-cs"/>
        </a:defRPr>
      </a:lvl1pPr>
      <a:lvl2pPr marL="542925" indent="-276225" algn="l" defTabSz="914400" rtl="0" eaLnBrk="1" latinLnBrk="0" hangingPunct="1">
        <a:lnSpc>
          <a:spcPct val="90000"/>
        </a:lnSpc>
        <a:spcBef>
          <a:spcPts val="500"/>
        </a:spcBef>
        <a:buFont typeface="Arial" panose="020B0604020202020204" pitchFamily="34" charset="0"/>
        <a:buChar char="•"/>
        <a:defRPr sz="1600" kern="1200">
          <a:solidFill>
            <a:srgbClr val="006600"/>
          </a:solidFill>
          <a:latin typeface="+mj-lt"/>
          <a:ea typeface="+mn-ea"/>
          <a:cs typeface="+mn-cs"/>
        </a:defRPr>
      </a:lvl2pPr>
      <a:lvl3pPr marL="809625" indent="-266700" algn="l" defTabSz="914400" rtl="0" eaLnBrk="1" latinLnBrk="0" hangingPunct="1">
        <a:lnSpc>
          <a:spcPct val="90000"/>
        </a:lnSpc>
        <a:spcBef>
          <a:spcPts val="500"/>
        </a:spcBef>
        <a:buFont typeface="Arial" panose="020B0604020202020204" pitchFamily="34" charset="0"/>
        <a:buChar char="•"/>
        <a:defRPr sz="1400" kern="1200">
          <a:solidFill>
            <a:srgbClr val="006600"/>
          </a:solidFill>
          <a:latin typeface="+mj-lt"/>
          <a:ea typeface="+mn-ea"/>
          <a:cs typeface="+mn-cs"/>
        </a:defRPr>
      </a:lvl3pPr>
      <a:lvl4pPr marL="1076325" indent="-266700" algn="l" defTabSz="914400" rtl="0" eaLnBrk="1" latinLnBrk="0" hangingPunct="1">
        <a:lnSpc>
          <a:spcPct val="90000"/>
        </a:lnSpc>
        <a:spcBef>
          <a:spcPts val="500"/>
        </a:spcBef>
        <a:buFont typeface="Arial" panose="020B0604020202020204" pitchFamily="34" charset="0"/>
        <a:buChar char="•"/>
        <a:defRPr sz="1400" kern="1200">
          <a:solidFill>
            <a:srgbClr val="006600"/>
          </a:solidFill>
          <a:latin typeface="+mj-lt"/>
          <a:ea typeface="+mn-ea"/>
          <a:cs typeface="+mn-cs"/>
        </a:defRPr>
      </a:lvl4pPr>
      <a:lvl5pPr marL="1343025" indent="-266700" algn="l" defTabSz="914400" rtl="0" eaLnBrk="1" latinLnBrk="0" hangingPunct="1">
        <a:lnSpc>
          <a:spcPct val="90000"/>
        </a:lnSpc>
        <a:spcBef>
          <a:spcPts val="500"/>
        </a:spcBef>
        <a:buFont typeface="Arial" panose="020B0604020202020204" pitchFamily="34" charset="0"/>
        <a:buChar char="•"/>
        <a:defRPr sz="1400" kern="1200">
          <a:solidFill>
            <a:srgbClr val="006600"/>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9.jpg"/><Relationship Id="rId5" Type="http://schemas.openxmlformats.org/officeDocument/2006/relationships/image" Target="../media/image8.png"/><Relationship Id="rId4" Type="http://schemas.openxmlformats.org/officeDocument/2006/relationships/image" Target="../media/image7.jpg"/></Relationships>
</file>

<file path=ppt/slides/_rels/slide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hyperlink" Target="https://en.wikipedia.org/wiki/Alternative_Finance" TargetMode="External"/><Relationship Id="rId2" Type="http://schemas.openxmlformats.org/officeDocument/2006/relationships/hyperlink" Target="https://en.wikipedia.org/wiki/Crowdsourcing" TargetMode="External"/><Relationship Id="rId1" Type="http://schemas.openxmlformats.org/officeDocument/2006/relationships/slideLayout" Target="../slideLayouts/slideLayout1.xml"/><Relationship Id="rId5" Type="http://schemas.openxmlformats.org/officeDocument/2006/relationships/image" Target="../media/image12.png"/><Relationship Id="rId4" Type="http://schemas.openxmlformats.org/officeDocument/2006/relationships/hyperlink" Target="https://youtu.be/bERs-GlCyjo"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C186851-8992-5F21-49F1-FBC9798DD89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71816" y="591713"/>
            <a:ext cx="3195197" cy="1446507"/>
          </a:xfrm>
          <a:prstGeom prst="rect">
            <a:avLst/>
          </a:prstGeom>
        </p:spPr>
      </p:pic>
      <p:pic>
        <p:nvPicPr>
          <p:cNvPr id="8" name="Picture 7">
            <a:extLst>
              <a:ext uri="{FF2B5EF4-FFF2-40B4-BE49-F238E27FC236}">
                <a16:creationId xmlns:a16="http://schemas.microsoft.com/office/drawing/2014/main" id="{3D326567-1499-2112-D70A-03FB1E5AD300}"/>
              </a:ext>
            </a:extLst>
          </p:cNvPr>
          <p:cNvPicPr>
            <a:picLocks noChangeAspect="1"/>
          </p:cNvPicPr>
          <p:nvPr/>
        </p:nvPicPr>
        <p:blipFill>
          <a:blip r:embed="rId4"/>
          <a:stretch>
            <a:fillRect/>
          </a:stretch>
        </p:blipFill>
        <p:spPr>
          <a:xfrm>
            <a:off x="6421071" y="328151"/>
            <a:ext cx="5207984" cy="1931050"/>
          </a:xfrm>
          <a:prstGeom prst="rect">
            <a:avLst/>
          </a:prstGeom>
        </p:spPr>
      </p:pic>
      <p:sp>
        <p:nvSpPr>
          <p:cNvPr id="2" name="Title 8">
            <a:extLst>
              <a:ext uri="{FF2B5EF4-FFF2-40B4-BE49-F238E27FC236}">
                <a16:creationId xmlns:a16="http://schemas.microsoft.com/office/drawing/2014/main" id="{348730A2-E0FE-8233-C391-DB2E37BBD56A}"/>
              </a:ext>
            </a:extLst>
          </p:cNvPr>
          <p:cNvSpPr txBox="1">
            <a:spLocks/>
          </p:cNvSpPr>
          <p:nvPr/>
        </p:nvSpPr>
        <p:spPr>
          <a:xfrm>
            <a:off x="471816" y="3429000"/>
            <a:ext cx="10910806" cy="2409302"/>
          </a:xfrm>
          <a:prstGeom prst="rect">
            <a:avLst/>
          </a:prstGeom>
        </p:spPr>
        <p:txBody>
          <a:bodyPr>
            <a:normAutofit fontScale="37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br>
              <a:rPr lang="en-GB" dirty="0"/>
            </a:br>
            <a:r>
              <a:rPr lang="en-GB" sz="9100" b="1" dirty="0">
                <a:solidFill>
                  <a:schemeClr val="accent6">
                    <a:lumMod val="75000"/>
                  </a:schemeClr>
                </a:solidFill>
              </a:rPr>
              <a:t>City of Nature Alliance Pilot Project</a:t>
            </a:r>
          </a:p>
          <a:p>
            <a:endParaRPr lang="en-GB" sz="9100" dirty="0">
              <a:solidFill>
                <a:schemeClr val="accent6">
                  <a:lumMod val="75000"/>
                </a:schemeClr>
              </a:solidFill>
            </a:endParaRPr>
          </a:p>
          <a:p>
            <a:r>
              <a:rPr lang="en-GB" sz="9100" dirty="0">
                <a:solidFill>
                  <a:schemeClr val="accent6">
                    <a:lumMod val="75000"/>
                  </a:schemeClr>
                </a:solidFill>
              </a:rPr>
              <a:t>Finance Workshop – Dawberry Fields Park </a:t>
            </a:r>
          </a:p>
          <a:p>
            <a:endParaRPr lang="en-GB" sz="9100" dirty="0">
              <a:solidFill>
                <a:schemeClr val="accent6">
                  <a:lumMod val="75000"/>
                </a:schemeClr>
              </a:solidFill>
            </a:endParaRPr>
          </a:p>
          <a:p>
            <a:r>
              <a:rPr lang="en-GB" sz="9100" dirty="0">
                <a:solidFill>
                  <a:schemeClr val="accent6">
                    <a:lumMod val="75000"/>
                  </a:schemeClr>
                </a:solidFill>
              </a:rPr>
              <a:t>Reptile Project </a:t>
            </a:r>
            <a:r>
              <a:rPr lang="en-GB" sz="8000" dirty="0">
                <a:solidFill>
                  <a:schemeClr val="accent6">
                    <a:lumMod val="75000"/>
                  </a:schemeClr>
                </a:solidFill>
              </a:rPr>
              <a:t>Crowd Funding Case Study</a:t>
            </a:r>
            <a:br>
              <a:rPr lang="en-GB" dirty="0">
                <a:solidFill>
                  <a:srgbClr val="0070C0"/>
                </a:solidFill>
              </a:rPr>
            </a:br>
            <a:endParaRPr lang="en-GB" dirty="0">
              <a:solidFill>
                <a:srgbClr val="0070C0"/>
              </a:solidFill>
            </a:endParaRPr>
          </a:p>
        </p:txBody>
      </p:sp>
    </p:spTree>
    <p:extLst>
      <p:ext uri="{BB962C8B-B14F-4D97-AF65-F5344CB8AC3E}">
        <p14:creationId xmlns:p14="http://schemas.microsoft.com/office/powerpoint/2010/main" val="9857288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6003C83-BE5C-4A09-B944-8BEA89F25990}"/>
              </a:ext>
            </a:extLst>
          </p:cNvPr>
          <p:cNvSpPr>
            <a:spLocks noGrp="1"/>
          </p:cNvSpPr>
          <p:nvPr>
            <p:ph idx="1"/>
          </p:nvPr>
        </p:nvSpPr>
        <p:spPr>
          <a:xfrm>
            <a:off x="321377" y="1722500"/>
            <a:ext cx="5361337" cy="4679250"/>
          </a:xfrm>
        </p:spPr>
        <p:txBody>
          <a:bodyPr/>
          <a:lstStyle/>
          <a:p>
            <a:pPr marL="0" indent="0">
              <a:buNone/>
            </a:pPr>
            <a:r>
              <a:rPr lang="en-GB" dirty="0">
                <a:solidFill>
                  <a:schemeClr val="tx1"/>
                </a:solidFill>
              </a:rPr>
              <a:t>This wheel diagram represents the original vision for Naturally Birmingham, at the time of the bid in 2019.</a:t>
            </a:r>
          </a:p>
          <a:p>
            <a:pPr marL="0" indent="0">
              <a:buNone/>
            </a:pPr>
            <a:r>
              <a:rPr lang="en-GB" dirty="0">
                <a:solidFill>
                  <a:schemeClr val="tx1"/>
                </a:solidFill>
              </a:rPr>
              <a:t>The city set itself 5 strategic outcomes around Jobs &amp; skills, Housing and the built environment, the future of children, health &amp; wellbeing, and maximising the benefits from hosting the 2022 Games. All the proposed actions listed were derived from the 2018-2022 Council Plan.</a:t>
            </a:r>
          </a:p>
          <a:p>
            <a:pPr marL="0" indent="0">
              <a:buNone/>
            </a:pPr>
            <a:r>
              <a:rPr lang="en-GB" dirty="0">
                <a:solidFill>
                  <a:schemeClr val="tx1"/>
                </a:solidFill>
              </a:rPr>
              <a:t>The city had an ambition to be “An Aspirational City” that focused on children being encouraged to believe they could aspire to be anything they wanted to be and supported to achieve their ambitions.</a:t>
            </a:r>
          </a:p>
          <a:p>
            <a:pPr marL="0" indent="0">
              <a:buNone/>
            </a:pPr>
            <a:r>
              <a:rPr lang="en-GB" dirty="0">
                <a:solidFill>
                  <a:schemeClr val="tx1"/>
                </a:solidFill>
              </a:rPr>
              <a:t>The project believed that nature connectedness and access to quality green spaces for learning, play and health would give children experiences and skills that would help them to do this.</a:t>
            </a:r>
          </a:p>
          <a:p>
            <a:pPr marL="0" indent="0">
              <a:buNone/>
            </a:pPr>
            <a:endParaRPr lang="en-GB" dirty="0">
              <a:solidFill>
                <a:srgbClr val="006600"/>
              </a:solidFill>
            </a:endParaRPr>
          </a:p>
        </p:txBody>
      </p:sp>
      <p:sp>
        <p:nvSpPr>
          <p:cNvPr id="4" name="Slide Number Placeholder 3">
            <a:extLst>
              <a:ext uri="{FF2B5EF4-FFF2-40B4-BE49-F238E27FC236}">
                <a16:creationId xmlns:a16="http://schemas.microsoft.com/office/drawing/2014/main" id="{C7FAEA77-C814-4B82-98E8-3961C7484DE0}"/>
              </a:ext>
            </a:extLst>
          </p:cNvPr>
          <p:cNvSpPr>
            <a:spLocks noGrp="1"/>
          </p:cNvSpPr>
          <p:nvPr>
            <p:ph type="sldNum" sz="quarter" idx="33"/>
          </p:nvPr>
        </p:nvSpPr>
        <p:spPr>
          <a:xfrm>
            <a:off x="11447502" y="6401750"/>
            <a:ext cx="278418" cy="274324"/>
          </a:xfrm>
        </p:spPr>
        <p:txBody>
          <a:bodyPr/>
          <a:lstStyle/>
          <a:p>
            <a:fld id="{19B51A1E-902D-48AF-9020-955120F399B6}" type="slidenum">
              <a:rPr lang="en-US" smtClean="0"/>
              <a:pPr/>
              <a:t>2</a:t>
            </a:fld>
            <a:endParaRPr lang="en-US" dirty="0"/>
          </a:p>
        </p:txBody>
      </p:sp>
      <p:pic>
        <p:nvPicPr>
          <p:cNvPr id="5" name="Picture 4">
            <a:extLst>
              <a:ext uri="{FF2B5EF4-FFF2-40B4-BE49-F238E27FC236}">
                <a16:creationId xmlns:a16="http://schemas.microsoft.com/office/drawing/2014/main" id="{E750FF93-BC78-4C32-9EA0-1640B6F2E5B3}"/>
              </a:ext>
            </a:extLst>
          </p:cNvPr>
          <p:cNvPicPr>
            <a:picLocks noChangeAspect="1"/>
          </p:cNvPicPr>
          <p:nvPr/>
        </p:nvPicPr>
        <p:blipFill>
          <a:blip r:embed="rId3"/>
          <a:stretch>
            <a:fillRect/>
          </a:stretch>
        </p:blipFill>
        <p:spPr>
          <a:xfrm>
            <a:off x="6182056" y="478970"/>
            <a:ext cx="5687689" cy="5788555"/>
          </a:xfrm>
          <a:prstGeom prst="rect">
            <a:avLst/>
          </a:prstGeom>
        </p:spPr>
      </p:pic>
      <p:sp>
        <p:nvSpPr>
          <p:cNvPr id="9" name="Title 8">
            <a:extLst>
              <a:ext uri="{FF2B5EF4-FFF2-40B4-BE49-F238E27FC236}">
                <a16:creationId xmlns:a16="http://schemas.microsoft.com/office/drawing/2014/main" id="{5F2AA1DA-07A1-B4E7-1E51-F0F544AF2299}"/>
              </a:ext>
            </a:extLst>
          </p:cNvPr>
          <p:cNvSpPr txBox="1">
            <a:spLocks/>
          </p:cNvSpPr>
          <p:nvPr/>
        </p:nvSpPr>
        <p:spPr>
          <a:xfrm>
            <a:off x="321377" y="266760"/>
            <a:ext cx="5492684" cy="1078741"/>
          </a:xfrm>
          <a:prstGeom prst="rect">
            <a:avLst/>
          </a:prstGeom>
          <a:solidFill>
            <a:srgbClr val="70AD47">
              <a:lumMod val="40000"/>
              <a:lumOff val="60000"/>
            </a:srgbClr>
          </a:solidFill>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br>
              <a:rPr kumimoji="0" lang="en-GB" sz="3600" b="0" i="0" u="none" strike="noStrike" kern="1200" cap="none" spc="0" normalizeH="0" baseline="0" noProof="0" dirty="0">
                <a:ln>
                  <a:noFill/>
                </a:ln>
                <a:solidFill>
                  <a:sysClr val="windowText" lastClr="000000"/>
                </a:solidFill>
                <a:effectLst/>
                <a:uLnTx/>
                <a:uFillTx/>
                <a:latin typeface="Calibri Light" panose="020F0302020204030204"/>
                <a:ea typeface="+mj-ea"/>
                <a:cs typeface="+mj-cs"/>
              </a:rPr>
            </a:br>
            <a:r>
              <a:rPr kumimoji="0" lang="en-GB" sz="3600" b="0" i="0" u="none" strike="noStrike" kern="1200" cap="none" spc="0" normalizeH="0" baseline="0" noProof="0" dirty="0">
                <a:ln>
                  <a:noFill/>
                </a:ln>
                <a:solidFill>
                  <a:sysClr val="windowText" lastClr="000000"/>
                </a:solidFill>
                <a:effectLst/>
                <a:uLnTx/>
                <a:uFillTx/>
                <a:latin typeface="Calibri Light" panose="020F0302020204030204"/>
                <a:ea typeface="+mj-ea"/>
                <a:cs typeface="+mj-cs"/>
              </a:rPr>
              <a:t>Naturally Birmingham Project aims.</a:t>
            </a:r>
          </a:p>
        </p:txBody>
      </p:sp>
    </p:spTree>
    <p:extLst>
      <p:ext uri="{BB962C8B-B14F-4D97-AF65-F5344CB8AC3E}">
        <p14:creationId xmlns:p14="http://schemas.microsoft.com/office/powerpoint/2010/main" val="11889863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20" name="Straight Connector 19">
            <a:extLst>
              <a:ext uri="{FF2B5EF4-FFF2-40B4-BE49-F238E27FC236}">
                <a16:creationId xmlns:a16="http://schemas.microsoft.com/office/drawing/2014/main" id="{BC1A4751-FF9C-4B1E-9AA0-74CCAD5F519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98139" y="4003046"/>
            <a:ext cx="3931920" cy="0"/>
          </a:xfrm>
          <a:prstGeom prst="line">
            <a:avLst/>
          </a:prstGeom>
          <a:ln w="19050">
            <a:solidFill>
              <a:srgbClr val="95972F"/>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670C1499-8636-40B5-B037-979F17CE1D32}"/>
              </a:ext>
            </a:extLst>
          </p:cNvPr>
          <p:cNvPicPr>
            <a:picLocks noChangeAspect="1"/>
          </p:cNvPicPr>
          <p:nvPr/>
        </p:nvPicPr>
        <p:blipFill rotWithShape="1">
          <a:blip r:embed="rId3">
            <a:extLst>
              <a:ext uri="{28A0092B-C50C-407E-A947-70E740481C1C}">
                <a14:useLocalDpi xmlns:a14="http://schemas.microsoft.com/office/drawing/2010/main" val="0"/>
              </a:ext>
            </a:extLst>
          </a:blip>
          <a:srcRect l="13738" r="14680" b="-1"/>
          <a:stretch/>
        </p:blipFill>
        <p:spPr>
          <a:xfrm>
            <a:off x="403860" y="1146159"/>
            <a:ext cx="2134826" cy="2236797"/>
          </a:xfrm>
          <a:prstGeom prst="rect">
            <a:avLst/>
          </a:prstGeom>
        </p:spPr>
      </p:pic>
      <p:sp>
        <p:nvSpPr>
          <p:cNvPr id="4" name="Slide Number Placeholder 3">
            <a:extLst>
              <a:ext uri="{FF2B5EF4-FFF2-40B4-BE49-F238E27FC236}">
                <a16:creationId xmlns:a16="http://schemas.microsoft.com/office/drawing/2014/main" id="{820F3153-8160-458C-8CFC-1061C1D2E492}"/>
              </a:ext>
            </a:extLst>
          </p:cNvPr>
          <p:cNvSpPr>
            <a:spLocks noGrp="1"/>
          </p:cNvSpPr>
          <p:nvPr>
            <p:ph type="sldNum" sz="quarter" idx="33"/>
          </p:nvPr>
        </p:nvSpPr>
        <p:spPr>
          <a:xfrm>
            <a:off x="10827628" y="6356350"/>
            <a:ext cx="526171" cy="365125"/>
          </a:xfrm>
        </p:spPr>
        <p:txBody>
          <a:bodyPr vert="horz" lIns="91440" tIns="45720" rIns="91440" bIns="45720" rtlCol="0" anchor="ctr">
            <a:normAutofit/>
          </a:bodyPr>
          <a:lstStyle/>
          <a:p>
            <a:pPr algn="r">
              <a:spcAft>
                <a:spcPts val="600"/>
              </a:spcAft>
            </a:pPr>
            <a:fld id="{19B51A1E-902D-48AF-9020-955120F399B6}" type="slidenum">
              <a:rPr lang="en-US" smtClean="0">
                <a:solidFill>
                  <a:schemeClr val="tx1">
                    <a:tint val="75000"/>
                  </a:schemeClr>
                </a:solidFill>
                <a:latin typeface="+mn-lt"/>
              </a:rPr>
              <a:pPr algn="r">
                <a:spcAft>
                  <a:spcPts val="600"/>
                </a:spcAft>
              </a:pPr>
              <a:t>3</a:t>
            </a:fld>
            <a:endParaRPr lang="en-US" dirty="0">
              <a:solidFill>
                <a:schemeClr val="tx1">
                  <a:tint val="75000"/>
                </a:schemeClr>
              </a:solidFill>
              <a:latin typeface="+mn-lt"/>
            </a:endParaRPr>
          </a:p>
        </p:txBody>
      </p:sp>
      <p:pic>
        <p:nvPicPr>
          <p:cNvPr id="6" name="Picture 5">
            <a:extLst>
              <a:ext uri="{FF2B5EF4-FFF2-40B4-BE49-F238E27FC236}">
                <a16:creationId xmlns:a16="http://schemas.microsoft.com/office/drawing/2014/main" id="{640DA115-281A-42FC-AFAC-1DF4C175E64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24602" y="156172"/>
            <a:ext cx="3297825" cy="744509"/>
          </a:xfrm>
          <a:prstGeom prst="rect">
            <a:avLst/>
          </a:prstGeom>
        </p:spPr>
      </p:pic>
      <p:pic>
        <p:nvPicPr>
          <p:cNvPr id="8" name="Picture 7">
            <a:extLst>
              <a:ext uri="{FF2B5EF4-FFF2-40B4-BE49-F238E27FC236}">
                <a16:creationId xmlns:a16="http://schemas.microsoft.com/office/drawing/2014/main" id="{FEEF6513-6294-47AD-B968-DD7316C347EC}"/>
              </a:ext>
            </a:extLst>
          </p:cNvPr>
          <p:cNvPicPr>
            <a:picLocks noChangeAspect="1"/>
          </p:cNvPicPr>
          <p:nvPr/>
        </p:nvPicPr>
        <p:blipFill rotWithShape="1">
          <a:blip r:embed="rId5"/>
          <a:srcRect r="2722" b="7776"/>
          <a:stretch/>
        </p:blipFill>
        <p:spPr>
          <a:xfrm>
            <a:off x="3356667" y="1375104"/>
            <a:ext cx="8364828" cy="4299044"/>
          </a:xfrm>
          <a:prstGeom prst="rect">
            <a:avLst/>
          </a:prstGeom>
          <a:noFill/>
        </p:spPr>
      </p:pic>
      <p:pic>
        <p:nvPicPr>
          <p:cNvPr id="3" name="Picture 2">
            <a:extLst>
              <a:ext uri="{FF2B5EF4-FFF2-40B4-BE49-F238E27FC236}">
                <a16:creationId xmlns:a16="http://schemas.microsoft.com/office/drawing/2014/main" id="{93FCEB79-3D75-4E71-9768-9D0749B2BF45}"/>
              </a:ext>
            </a:extLst>
          </p:cNvPr>
          <p:cNvPicPr>
            <a:picLocks noChangeAspect="1"/>
          </p:cNvPicPr>
          <p:nvPr/>
        </p:nvPicPr>
        <p:blipFill rotWithShape="1">
          <a:blip r:embed="rId6">
            <a:extLst>
              <a:ext uri="{28A0092B-C50C-407E-A947-70E740481C1C}">
                <a14:useLocalDpi xmlns:a14="http://schemas.microsoft.com/office/drawing/2010/main" val="0"/>
              </a:ext>
            </a:extLst>
          </a:blip>
          <a:srcRect l="18676" r="9742" b="-1"/>
          <a:stretch/>
        </p:blipFill>
        <p:spPr>
          <a:xfrm>
            <a:off x="1098139" y="3507149"/>
            <a:ext cx="2551096" cy="2672950"/>
          </a:xfrm>
          <a:prstGeom prst="rect">
            <a:avLst/>
          </a:prstGeom>
        </p:spPr>
      </p:pic>
      <p:sp>
        <p:nvSpPr>
          <p:cNvPr id="10" name="Title 8">
            <a:extLst>
              <a:ext uri="{FF2B5EF4-FFF2-40B4-BE49-F238E27FC236}">
                <a16:creationId xmlns:a16="http://schemas.microsoft.com/office/drawing/2014/main" id="{D36DFB8C-10A6-D5C6-05FF-D2ED2F52BC4D}"/>
              </a:ext>
            </a:extLst>
          </p:cNvPr>
          <p:cNvSpPr txBox="1">
            <a:spLocks/>
          </p:cNvSpPr>
          <p:nvPr/>
        </p:nvSpPr>
        <p:spPr>
          <a:xfrm>
            <a:off x="275656" y="234303"/>
            <a:ext cx="8289223" cy="602393"/>
          </a:xfrm>
          <a:prstGeom prst="rect">
            <a:avLst/>
          </a:prstGeom>
          <a:solidFill>
            <a:srgbClr val="70AD47">
              <a:lumMod val="40000"/>
              <a:lumOff val="60000"/>
            </a:srgbClr>
          </a:solidFill>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br>
              <a:rPr kumimoji="0" lang="en-GB" sz="3600" b="0" i="0" u="none" strike="noStrike" kern="1200" cap="none" spc="0" normalizeH="0" baseline="0" noProof="0" dirty="0">
                <a:ln>
                  <a:noFill/>
                </a:ln>
                <a:solidFill>
                  <a:sysClr val="windowText" lastClr="000000"/>
                </a:solidFill>
                <a:effectLst/>
                <a:uLnTx/>
                <a:uFillTx/>
                <a:latin typeface="Calibri Light" panose="020F0302020204030204"/>
                <a:ea typeface="+mj-ea"/>
                <a:cs typeface="+mj-cs"/>
              </a:rPr>
            </a:br>
            <a:r>
              <a:rPr kumimoji="0" lang="en-GB" sz="3600" b="0" i="0" u="none" strike="noStrike" kern="1200" cap="none" spc="0" normalizeH="0" baseline="0" noProof="0" dirty="0">
                <a:ln>
                  <a:noFill/>
                </a:ln>
                <a:solidFill>
                  <a:sysClr val="windowText" lastClr="000000"/>
                </a:solidFill>
                <a:effectLst/>
                <a:uLnTx/>
                <a:uFillTx/>
                <a:latin typeface="Calibri Light" panose="020F0302020204030204"/>
                <a:ea typeface="+mj-ea"/>
                <a:cs typeface="+mj-cs"/>
              </a:rPr>
              <a:t>Children’s Pilot – Dawberry Fields Park</a:t>
            </a:r>
          </a:p>
        </p:txBody>
      </p:sp>
    </p:spTree>
    <p:extLst>
      <p:ext uri="{BB962C8B-B14F-4D97-AF65-F5344CB8AC3E}">
        <p14:creationId xmlns:p14="http://schemas.microsoft.com/office/powerpoint/2010/main" val="155056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hidden="1">
            <a:extLst>
              <a:ext uri="{FF2B5EF4-FFF2-40B4-BE49-F238E27FC236}">
                <a16:creationId xmlns:a16="http://schemas.microsoft.com/office/drawing/2014/main" id="{A00E1BA8-3879-F0F7-7B97-B7B0F6DCF6BC}"/>
              </a:ext>
            </a:extLst>
          </p:cNvPr>
          <p:cNvSpPr>
            <a:spLocks noGrp="1"/>
          </p:cNvSpPr>
          <p:nvPr>
            <p:ph type="sldNum" sz="quarter" idx="4294967295"/>
          </p:nvPr>
        </p:nvSpPr>
        <p:spPr>
          <a:xfrm>
            <a:off x="11447502" y="6401750"/>
            <a:ext cx="278418" cy="274324"/>
          </a:xfrm>
        </p:spPr>
        <p:txBody>
          <a:bodyPr/>
          <a:lstStyle/>
          <a:p>
            <a:pPr>
              <a:spcAft>
                <a:spcPts val="600"/>
              </a:spcAft>
            </a:pPr>
            <a:fld id="{14DFC975-2FD7-44A5-9E78-ECBA46156075}" type="slidenum">
              <a:rPr lang="en-US" smtClean="0"/>
              <a:pPr>
                <a:spcAft>
                  <a:spcPts val="600"/>
                </a:spcAft>
              </a:pPr>
              <a:t>4</a:t>
            </a:fld>
            <a:endParaRPr lang="en-US" dirty="0"/>
          </a:p>
        </p:txBody>
      </p:sp>
      <p:sp>
        <p:nvSpPr>
          <p:cNvPr id="6" name="Title 8">
            <a:extLst>
              <a:ext uri="{FF2B5EF4-FFF2-40B4-BE49-F238E27FC236}">
                <a16:creationId xmlns:a16="http://schemas.microsoft.com/office/drawing/2014/main" id="{79869372-A77F-2795-5157-7409DB76ED6F}"/>
              </a:ext>
            </a:extLst>
          </p:cNvPr>
          <p:cNvSpPr txBox="1">
            <a:spLocks/>
          </p:cNvSpPr>
          <p:nvPr/>
        </p:nvSpPr>
        <p:spPr>
          <a:xfrm>
            <a:off x="327659" y="277586"/>
            <a:ext cx="8053003" cy="713041"/>
          </a:xfrm>
          <a:prstGeom prst="rect">
            <a:avLst/>
          </a:prstGeom>
          <a:solidFill>
            <a:srgbClr val="70AD47">
              <a:lumMod val="40000"/>
              <a:lumOff val="60000"/>
            </a:srgbClr>
          </a:solidFill>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br>
              <a:rPr kumimoji="0" lang="en-GB" sz="3600" b="0" i="0" u="none" strike="noStrike" kern="1200" cap="none" spc="0" normalizeH="0" baseline="0" noProof="0" dirty="0">
                <a:ln>
                  <a:noFill/>
                </a:ln>
                <a:solidFill>
                  <a:sysClr val="windowText" lastClr="000000"/>
                </a:solidFill>
                <a:effectLst/>
                <a:uLnTx/>
                <a:uFillTx/>
                <a:latin typeface="Calibri Light" panose="020F0302020204030204"/>
                <a:ea typeface="+mj-ea"/>
                <a:cs typeface="+mj-cs"/>
              </a:rPr>
            </a:br>
            <a:r>
              <a:rPr kumimoji="0" lang="en-GB" sz="3600" b="0" i="0" u="none" strike="noStrike" kern="1200" cap="none" spc="0" normalizeH="0" baseline="0" noProof="0" dirty="0">
                <a:ln>
                  <a:noFill/>
                </a:ln>
                <a:solidFill>
                  <a:sysClr val="windowText" lastClr="000000"/>
                </a:solidFill>
                <a:effectLst/>
                <a:uLnTx/>
                <a:uFillTx/>
                <a:latin typeface="Calibri Light" panose="020F0302020204030204"/>
                <a:ea typeface="+mj-ea"/>
                <a:cs typeface="+mj-cs"/>
              </a:rPr>
              <a:t>Nature needs to be there to connect to</a:t>
            </a:r>
          </a:p>
        </p:txBody>
      </p:sp>
      <p:sp>
        <p:nvSpPr>
          <p:cNvPr id="8" name="TextBox 7">
            <a:extLst>
              <a:ext uri="{FF2B5EF4-FFF2-40B4-BE49-F238E27FC236}">
                <a16:creationId xmlns:a16="http://schemas.microsoft.com/office/drawing/2014/main" id="{BE79936C-480E-D875-AE35-A9763A87821E}"/>
              </a:ext>
            </a:extLst>
          </p:cNvPr>
          <p:cNvSpPr txBox="1"/>
          <p:nvPr/>
        </p:nvSpPr>
        <p:spPr>
          <a:xfrm>
            <a:off x="327659" y="1225102"/>
            <a:ext cx="6171111" cy="5355312"/>
          </a:xfrm>
          <a:prstGeom prst="rect">
            <a:avLst/>
          </a:prstGeom>
          <a:noFill/>
        </p:spPr>
        <p:txBody>
          <a:bodyPr wrap="square" rtlCol="0">
            <a:spAutoFit/>
          </a:bodyPr>
          <a:lstStyle/>
          <a:p>
            <a:r>
              <a:rPr lang="en-GB" dirty="0">
                <a:latin typeface="+mj-lt"/>
              </a:rPr>
              <a:t>The children’s pilot proposals were put to the community around Dawberry Fields Park.</a:t>
            </a:r>
          </a:p>
          <a:p>
            <a:endParaRPr lang="en-GB" dirty="0">
              <a:latin typeface="+mj-lt"/>
            </a:endParaRPr>
          </a:p>
          <a:p>
            <a:r>
              <a:rPr lang="en-GB" dirty="0">
                <a:latin typeface="+mj-lt"/>
              </a:rPr>
              <a:t>There was a strong feeling from the community that there wasn’t enough “nature” in Dawberry Fields Park for young people to engage with.</a:t>
            </a:r>
          </a:p>
          <a:p>
            <a:endParaRPr lang="en-GB" dirty="0">
              <a:latin typeface="+mj-lt"/>
            </a:endParaRPr>
          </a:p>
          <a:p>
            <a:r>
              <a:rPr lang="en-GB" dirty="0">
                <a:latin typeface="+mj-lt"/>
              </a:rPr>
              <a:t>Although not one of the most diverse sites Dawberry Fields Park had more to offer than most people visiting the site realised so we set out to do three things:</a:t>
            </a:r>
          </a:p>
          <a:p>
            <a:endParaRPr lang="en-GB" dirty="0">
              <a:latin typeface="+mj-lt"/>
            </a:endParaRPr>
          </a:p>
          <a:p>
            <a:pPr marL="285750" indent="-285750">
              <a:buFont typeface="Arial" panose="020B0604020202020204" pitchFamily="34" charset="0"/>
              <a:buChar char="•"/>
            </a:pPr>
            <a:r>
              <a:rPr lang="en-GB" dirty="0">
                <a:latin typeface="+mj-lt"/>
              </a:rPr>
              <a:t>Raise awareness of nature on the site.</a:t>
            </a:r>
          </a:p>
          <a:p>
            <a:pPr marL="285750" indent="-285750">
              <a:buFont typeface="Arial" panose="020B0604020202020204" pitchFamily="34" charset="0"/>
              <a:buChar char="•"/>
            </a:pPr>
            <a:r>
              <a:rPr lang="en-GB" dirty="0">
                <a:latin typeface="+mj-lt"/>
              </a:rPr>
              <a:t>Actively connect people with nature on site.</a:t>
            </a:r>
          </a:p>
          <a:p>
            <a:pPr marL="285750" indent="-285750">
              <a:buFont typeface="Arial" panose="020B0604020202020204" pitchFamily="34" charset="0"/>
              <a:buChar char="•"/>
            </a:pPr>
            <a:r>
              <a:rPr lang="en-GB" dirty="0">
                <a:latin typeface="+mj-lt"/>
              </a:rPr>
              <a:t>Increase the biodiversity of the site.</a:t>
            </a:r>
          </a:p>
          <a:p>
            <a:pPr marL="285750" indent="-285750">
              <a:buFont typeface="Arial" panose="020B0604020202020204" pitchFamily="34" charset="0"/>
              <a:buChar char="•"/>
            </a:pPr>
            <a:endParaRPr lang="en-GB" dirty="0">
              <a:latin typeface="+mj-lt"/>
            </a:endParaRPr>
          </a:p>
          <a:p>
            <a:r>
              <a:rPr lang="en-GB" dirty="0">
                <a:latin typeface="+mj-lt"/>
              </a:rPr>
              <a:t>We started by doing what we could within the budget we had for the Naturally Birmingham Project, but we wanted to explore how we could find funding to increase the amount of biodiversity. </a:t>
            </a:r>
          </a:p>
        </p:txBody>
      </p:sp>
      <p:pic>
        <p:nvPicPr>
          <p:cNvPr id="10" name="Picture 9">
            <a:extLst>
              <a:ext uri="{FF2B5EF4-FFF2-40B4-BE49-F238E27FC236}">
                <a16:creationId xmlns:a16="http://schemas.microsoft.com/office/drawing/2014/main" id="{7AD90206-8EB5-218C-F91B-8C73A6C07E8C}"/>
              </a:ext>
            </a:extLst>
          </p:cNvPr>
          <p:cNvPicPr>
            <a:picLocks noChangeAspect="1"/>
          </p:cNvPicPr>
          <p:nvPr/>
        </p:nvPicPr>
        <p:blipFill>
          <a:blip r:embed="rId2"/>
          <a:stretch>
            <a:fillRect/>
          </a:stretch>
        </p:blipFill>
        <p:spPr>
          <a:xfrm>
            <a:off x="6682017" y="1374302"/>
            <a:ext cx="5182323" cy="4953691"/>
          </a:xfrm>
          <a:prstGeom prst="rect">
            <a:avLst/>
          </a:prstGeom>
        </p:spPr>
      </p:pic>
    </p:spTree>
    <p:extLst>
      <p:ext uri="{BB962C8B-B14F-4D97-AF65-F5344CB8AC3E}">
        <p14:creationId xmlns:p14="http://schemas.microsoft.com/office/powerpoint/2010/main" val="26534038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hidden="1">
            <a:extLst>
              <a:ext uri="{FF2B5EF4-FFF2-40B4-BE49-F238E27FC236}">
                <a16:creationId xmlns:a16="http://schemas.microsoft.com/office/drawing/2014/main" id="{A00E1BA8-3879-F0F7-7B97-B7B0F6DCF6BC}"/>
              </a:ext>
            </a:extLst>
          </p:cNvPr>
          <p:cNvSpPr>
            <a:spLocks noGrp="1"/>
          </p:cNvSpPr>
          <p:nvPr>
            <p:ph type="sldNum" sz="quarter" idx="4294967295"/>
          </p:nvPr>
        </p:nvSpPr>
        <p:spPr>
          <a:xfrm>
            <a:off x="11447502" y="6401750"/>
            <a:ext cx="278418" cy="274324"/>
          </a:xfrm>
        </p:spPr>
        <p:txBody>
          <a:bodyPr/>
          <a:lstStyle/>
          <a:p>
            <a:pPr>
              <a:spcAft>
                <a:spcPts val="600"/>
              </a:spcAft>
            </a:pPr>
            <a:fld id="{14DFC975-2FD7-44A5-9E78-ECBA46156075}" type="slidenum">
              <a:rPr lang="en-US" smtClean="0"/>
              <a:pPr>
                <a:spcAft>
                  <a:spcPts val="600"/>
                </a:spcAft>
              </a:pPr>
              <a:t>5</a:t>
            </a:fld>
            <a:endParaRPr lang="en-US" dirty="0"/>
          </a:p>
        </p:txBody>
      </p:sp>
      <p:sp>
        <p:nvSpPr>
          <p:cNvPr id="6" name="Title 8">
            <a:extLst>
              <a:ext uri="{FF2B5EF4-FFF2-40B4-BE49-F238E27FC236}">
                <a16:creationId xmlns:a16="http://schemas.microsoft.com/office/drawing/2014/main" id="{79869372-A77F-2795-5157-7409DB76ED6F}"/>
              </a:ext>
            </a:extLst>
          </p:cNvPr>
          <p:cNvSpPr txBox="1">
            <a:spLocks/>
          </p:cNvSpPr>
          <p:nvPr/>
        </p:nvSpPr>
        <p:spPr>
          <a:xfrm>
            <a:off x="327660" y="135386"/>
            <a:ext cx="11026140" cy="713041"/>
          </a:xfrm>
          <a:prstGeom prst="rect">
            <a:avLst/>
          </a:prstGeom>
          <a:solidFill>
            <a:srgbClr val="70AD47">
              <a:lumMod val="40000"/>
              <a:lumOff val="60000"/>
            </a:srgbClr>
          </a:solidFill>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br>
              <a:rPr kumimoji="0" lang="en-GB" sz="3600" b="0" i="0" u="none" strike="noStrike" kern="1200" cap="none" spc="0" normalizeH="0" baseline="0" noProof="0" dirty="0">
                <a:ln>
                  <a:noFill/>
                </a:ln>
                <a:solidFill>
                  <a:sysClr val="windowText" lastClr="000000"/>
                </a:solidFill>
                <a:effectLst/>
                <a:uLnTx/>
                <a:uFillTx/>
                <a:latin typeface="Calibri Light" panose="020F0302020204030204"/>
                <a:ea typeface="+mj-ea"/>
                <a:cs typeface="+mj-cs"/>
              </a:rPr>
            </a:br>
            <a:r>
              <a:rPr kumimoji="0" lang="en-GB" sz="3600" b="0" i="0" u="none" strike="noStrike" kern="1200" cap="none" spc="0" normalizeH="0" baseline="0" noProof="0" dirty="0">
                <a:ln>
                  <a:noFill/>
                </a:ln>
                <a:solidFill>
                  <a:sysClr val="windowText" lastClr="000000"/>
                </a:solidFill>
                <a:effectLst/>
                <a:uLnTx/>
                <a:uFillTx/>
                <a:latin typeface="Calibri Light" panose="020F0302020204030204"/>
                <a:ea typeface="+mj-ea"/>
                <a:cs typeface="+mj-cs"/>
              </a:rPr>
              <a:t>Public money – Donations and appeals for specific reasons</a:t>
            </a:r>
          </a:p>
        </p:txBody>
      </p:sp>
      <p:sp>
        <p:nvSpPr>
          <p:cNvPr id="8" name="TextBox 7">
            <a:extLst>
              <a:ext uri="{FF2B5EF4-FFF2-40B4-BE49-F238E27FC236}">
                <a16:creationId xmlns:a16="http://schemas.microsoft.com/office/drawing/2014/main" id="{BE79936C-480E-D875-AE35-A9763A87821E}"/>
              </a:ext>
            </a:extLst>
          </p:cNvPr>
          <p:cNvSpPr txBox="1"/>
          <p:nvPr/>
        </p:nvSpPr>
        <p:spPr>
          <a:xfrm>
            <a:off x="327660" y="1081342"/>
            <a:ext cx="7259683" cy="5632311"/>
          </a:xfrm>
          <a:prstGeom prst="rect">
            <a:avLst/>
          </a:prstGeom>
          <a:noFill/>
        </p:spPr>
        <p:txBody>
          <a:bodyPr wrap="square" rtlCol="0">
            <a:spAutoFit/>
          </a:bodyPr>
          <a:lstStyle/>
          <a:p>
            <a:r>
              <a:rPr lang="en-GB" sz="1200" b="0" i="0" dirty="0">
                <a:solidFill>
                  <a:srgbClr val="0B0C0C"/>
                </a:solidFill>
                <a:effectLst/>
                <a:highlight>
                  <a:srgbClr val="FFFFFF"/>
                </a:highlight>
                <a:latin typeface="+mj-lt"/>
              </a:rPr>
              <a:t>We knew that many charities need to ask the public for money because </a:t>
            </a:r>
            <a:r>
              <a:rPr lang="en-GB" sz="1200" dirty="0">
                <a:solidFill>
                  <a:srgbClr val="0B0C0C"/>
                </a:solidFill>
                <a:highlight>
                  <a:srgbClr val="FFFFFF"/>
                </a:highlight>
                <a:latin typeface="+mj-lt"/>
              </a:rPr>
              <a:t>t</a:t>
            </a:r>
            <a:r>
              <a:rPr lang="en-GB" sz="1200" b="0" i="0" dirty="0">
                <a:solidFill>
                  <a:srgbClr val="0B0C0C"/>
                </a:solidFill>
                <a:effectLst/>
                <a:highlight>
                  <a:srgbClr val="FFFFFF"/>
                </a:highlight>
                <a:latin typeface="+mj-lt"/>
              </a:rPr>
              <a:t>hey rely on public generosity </a:t>
            </a:r>
            <a:r>
              <a:rPr lang="en-GB" sz="1200" dirty="0">
                <a:solidFill>
                  <a:srgbClr val="0B0C0C"/>
                </a:solidFill>
                <a:highlight>
                  <a:srgbClr val="FFFFFF"/>
                </a:highlight>
                <a:latin typeface="+mj-lt"/>
              </a:rPr>
              <a:t>to carry out their important work helping those in need.  </a:t>
            </a:r>
            <a:r>
              <a:rPr lang="en-GB" sz="1200" b="0" i="0" dirty="0">
                <a:solidFill>
                  <a:srgbClr val="0B0C0C"/>
                </a:solidFill>
                <a:effectLst/>
                <a:highlight>
                  <a:srgbClr val="FFFFFF"/>
                </a:highlight>
                <a:latin typeface="+mj-lt"/>
              </a:rPr>
              <a:t>But </a:t>
            </a:r>
            <a:r>
              <a:rPr lang="en-GB" sz="1200" dirty="0">
                <a:solidFill>
                  <a:srgbClr val="0B0C0C"/>
                </a:solidFill>
                <a:highlight>
                  <a:srgbClr val="FFFFFF"/>
                </a:highlight>
                <a:latin typeface="+mj-lt"/>
              </a:rPr>
              <a:t>public generosity </a:t>
            </a:r>
            <a:r>
              <a:rPr lang="en-GB" sz="1200" b="0" i="0" dirty="0">
                <a:solidFill>
                  <a:srgbClr val="0B0C0C"/>
                </a:solidFill>
                <a:effectLst/>
                <a:highlight>
                  <a:srgbClr val="FFFFFF"/>
                </a:highlight>
                <a:latin typeface="+mj-lt"/>
              </a:rPr>
              <a:t>can never be taken for granted. </a:t>
            </a:r>
            <a:r>
              <a:rPr lang="en-GB" sz="1200" dirty="0">
                <a:solidFill>
                  <a:srgbClr val="0B0C0C"/>
                </a:solidFill>
                <a:highlight>
                  <a:srgbClr val="FFFFFF"/>
                </a:highlight>
                <a:latin typeface="+mj-lt"/>
              </a:rPr>
              <a:t>T</a:t>
            </a:r>
            <a:r>
              <a:rPr lang="en-GB" sz="1200" b="0" i="0" dirty="0">
                <a:solidFill>
                  <a:srgbClr val="0B0C0C"/>
                </a:solidFill>
                <a:effectLst/>
                <a:highlight>
                  <a:srgbClr val="FFFFFF"/>
                </a:highlight>
                <a:latin typeface="+mj-lt"/>
              </a:rPr>
              <a:t>he public have trust in charities to raise money in a considerate and responsible way and to use it effectively. However, the council does not normally ask the public for donations. We knew we had to be very specific about why we needed to raise funds and why BCC couldn't afford to do the work. We also knew we needed to find a partner charity to deliver the project with BCC as the landowner.</a:t>
            </a:r>
            <a:endParaRPr lang="en-GB" sz="1200" dirty="0">
              <a:latin typeface="+mj-lt"/>
            </a:endParaRPr>
          </a:p>
          <a:p>
            <a:endParaRPr lang="en-GB" sz="1200" dirty="0">
              <a:latin typeface="+mj-lt"/>
            </a:endParaRPr>
          </a:p>
          <a:p>
            <a:pPr algn="l"/>
            <a:r>
              <a:rPr lang="en-GB" sz="1200" b="0" i="0" dirty="0">
                <a:solidFill>
                  <a:srgbClr val="0B0C0C"/>
                </a:solidFill>
                <a:effectLst/>
                <a:highlight>
                  <a:srgbClr val="FFFFFF"/>
                </a:highlight>
                <a:latin typeface="+mj-lt"/>
              </a:rPr>
              <a:t>The government guidance for raising funds sets out 6 principles: </a:t>
            </a:r>
          </a:p>
          <a:p>
            <a:pPr algn="l">
              <a:buFont typeface="Arial" panose="020B0604020202020204" pitchFamily="34" charset="0"/>
              <a:buChar char="•"/>
            </a:pPr>
            <a:r>
              <a:rPr lang="en-GB" sz="1200" b="0" i="0" dirty="0">
                <a:solidFill>
                  <a:srgbClr val="0B0C0C"/>
                </a:solidFill>
                <a:effectLst/>
                <a:highlight>
                  <a:srgbClr val="FFFFFF"/>
                </a:highlight>
                <a:latin typeface="+mj-lt"/>
              </a:rPr>
              <a:t>plan effectively</a:t>
            </a:r>
          </a:p>
          <a:p>
            <a:pPr algn="l">
              <a:buFont typeface="Arial" panose="020B0604020202020204" pitchFamily="34" charset="0"/>
              <a:buChar char="•"/>
            </a:pPr>
            <a:r>
              <a:rPr lang="en-GB" sz="1200" b="0" i="0" dirty="0">
                <a:solidFill>
                  <a:srgbClr val="0B0C0C"/>
                </a:solidFill>
                <a:effectLst/>
                <a:highlight>
                  <a:srgbClr val="FFFFFF"/>
                </a:highlight>
                <a:latin typeface="+mj-lt"/>
              </a:rPr>
              <a:t>supervise fundraisers</a:t>
            </a:r>
          </a:p>
          <a:p>
            <a:pPr algn="l">
              <a:buFont typeface="Arial" panose="020B0604020202020204" pitchFamily="34" charset="0"/>
              <a:buChar char="•"/>
            </a:pPr>
            <a:r>
              <a:rPr lang="en-GB" sz="1200" b="0" i="0" dirty="0">
                <a:solidFill>
                  <a:srgbClr val="0B0C0C"/>
                </a:solidFill>
                <a:effectLst/>
                <a:highlight>
                  <a:srgbClr val="FFFFFF"/>
                </a:highlight>
                <a:latin typeface="+mj-lt"/>
              </a:rPr>
              <a:t>protect </a:t>
            </a:r>
            <a:r>
              <a:rPr lang="en-GB" sz="1200" dirty="0">
                <a:solidFill>
                  <a:srgbClr val="0B0C0C"/>
                </a:solidFill>
                <a:highlight>
                  <a:srgbClr val="FFFFFF"/>
                </a:highlight>
                <a:latin typeface="+mj-lt"/>
              </a:rPr>
              <a:t>your (and your partners) </a:t>
            </a:r>
            <a:r>
              <a:rPr lang="en-GB" sz="1200" b="0" i="0" dirty="0">
                <a:solidFill>
                  <a:srgbClr val="0B0C0C"/>
                </a:solidFill>
                <a:effectLst/>
                <a:highlight>
                  <a:srgbClr val="FFFFFF"/>
                </a:highlight>
                <a:latin typeface="+mj-lt"/>
              </a:rPr>
              <a:t>reputation, money and other assets</a:t>
            </a:r>
          </a:p>
          <a:p>
            <a:pPr algn="l">
              <a:buFont typeface="Arial" panose="020B0604020202020204" pitchFamily="34" charset="0"/>
              <a:buChar char="•"/>
            </a:pPr>
            <a:r>
              <a:rPr lang="en-GB" sz="1200" b="0" i="0" dirty="0">
                <a:solidFill>
                  <a:srgbClr val="0B0C0C"/>
                </a:solidFill>
                <a:effectLst/>
                <a:highlight>
                  <a:srgbClr val="FFFFFF"/>
                </a:highlight>
                <a:latin typeface="+mj-lt"/>
              </a:rPr>
              <a:t>follow fundraising laws and regulation</a:t>
            </a:r>
          </a:p>
          <a:p>
            <a:pPr algn="l">
              <a:buFont typeface="Arial" panose="020B0604020202020204" pitchFamily="34" charset="0"/>
              <a:buChar char="•"/>
            </a:pPr>
            <a:r>
              <a:rPr lang="en-GB" sz="1200" b="0" i="0" dirty="0">
                <a:solidFill>
                  <a:srgbClr val="0B0C0C"/>
                </a:solidFill>
                <a:effectLst/>
                <a:highlight>
                  <a:srgbClr val="FFFFFF"/>
                </a:highlight>
                <a:latin typeface="+mj-lt"/>
              </a:rPr>
              <a:t>follow recognised standards for fundraising</a:t>
            </a:r>
          </a:p>
          <a:p>
            <a:pPr algn="l">
              <a:buFont typeface="Arial" panose="020B0604020202020204" pitchFamily="34" charset="0"/>
              <a:buChar char="•"/>
            </a:pPr>
            <a:r>
              <a:rPr lang="en-GB" sz="1200" b="0" i="0" dirty="0">
                <a:solidFill>
                  <a:srgbClr val="0B0C0C"/>
                </a:solidFill>
                <a:effectLst/>
                <a:highlight>
                  <a:srgbClr val="FFFFFF"/>
                </a:highlight>
                <a:latin typeface="+mj-lt"/>
              </a:rPr>
              <a:t>be open and accountable</a:t>
            </a:r>
          </a:p>
          <a:p>
            <a:pPr algn="l"/>
            <a:endParaRPr lang="en-GB" sz="1200" dirty="0">
              <a:solidFill>
                <a:srgbClr val="0B0C0C"/>
              </a:solidFill>
              <a:highlight>
                <a:srgbClr val="FFFFFF"/>
              </a:highlight>
              <a:latin typeface="+mj-lt"/>
            </a:endParaRPr>
          </a:p>
          <a:p>
            <a:pPr algn="l"/>
            <a:r>
              <a:rPr lang="en-GB" sz="1200" b="0" i="0" dirty="0">
                <a:solidFill>
                  <a:srgbClr val="0B0C0C"/>
                </a:solidFill>
                <a:effectLst/>
                <a:highlight>
                  <a:srgbClr val="FFFFFF"/>
                </a:highlight>
                <a:latin typeface="+mj-lt"/>
              </a:rPr>
              <a:t>Charities often run appeals for specific purposes or projects. If you are planning to do that, think carefully about how you word that appeal.</a:t>
            </a:r>
          </a:p>
          <a:p>
            <a:pPr algn="l"/>
            <a:endParaRPr lang="en-GB" sz="1200" b="0" i="0" dirty="0">
              <a:solidFill>
                <a:srgbClr val="0B0C0C"/>
              </a:solidFill>
              <a:effectLst/>
              <a:highlight>
                <a:srgbClr val="FFFFFF"/>
              </a:highlight>
              <a:latin typeface="+mj-lt"/>
            </a:endParaRPr>
          </a:p>
          <a:p>
            <a:pPr algn="l"/>
            <a:r>
              <a:rPr lang="en-GB" sz="1200" b="0" i="0" dirty="0">
                <a:solidFill>
                  <a:srgbClr val="0B0C0C"/>
                </a:solidFill>
                <a:effectLst/>
                <a:highlight>
                  <a:srgbClr val="FFFFFF"/>
                </a:highlight>
                <a:latin typeface="+mj-lt"/>
              </a:rPr>
              <a:t>Donations to an appeal for a specific purpose (or purposes) must be used only for that purpose (or purposes).</a:t>
            </a:r>
          </a:p>
          <a:p>
            <a:pPr algn="l"/>
            <a:r>
              <a:rPr lang="en-GB" sz="1200" b="0" i="0" dirty="0">
                <a:solidFill>
                  <a:srgbClr val="0B0C0C"/>
                </a:solidFill>
                <a:effectLst/>
                <a:highlight>
                  <a:srgbClr val="FFFFFF"/>
                </a:highlight>
                <a:latin typeface="+mj-lt"/>
              </a:rPr>
              <a:t>For us this was donations to an appeal to restore reptile habitats in Dawberry Fields Park, so it could only be used for that purpose.</a:t>
            </a:r>
          </a:p>
          <a:p>
            <a:pPr algn="l"/>
            <a:endParaRPr lang="en-GB" sz="1200" b="0" i="0" dirty="0">
              <a:solidFill>
                <a:srgbClr val="0B0C0C"/>
              </a:solidFill>
              <a:effectLst/>
              <a:highlight>
                <a:srgbClr val="FFFFFF"/>
              </a:highlight>
              <a:latin typeface="+mj-lt"/>
            </a:endParaRPr>
          </a:p>
          <a:p>
            <a:pPr algn="l"/>
            <a:r>
              <a:rPr lang="en-GB" sz="1200" b="0" i="0" dirty="0">
                <a:solidFill>
                  <a:srgbClr val="0B0C0C"/>
                </a:solidFill>
                <a:effectLst/>
                <a:highlight>
                  <a:srgbClr val="FFFFFF"/>
                </a:highlight>
                <a:latin typeface="+mj-lt"/>
              </a:rPr>
              <a:t>If you cannot use the donations received for that purpose, or you raise more than you need, you cannot immediately use the funds for something else. You must follow a legal process first.</a:t>
            </a:r>
          </a:p>
          <a:p>
            <a:pPr algn="l"/>
            <a:endParaRPr lang="en-GB" sz="1200" dirty="0">
              <a:solidFill>
                <a:srgbClr val="0B0C0C"/>
              </a:solidFill>
              <a:highlight>
                <a:srgbClr val="FFFFFF"/>
              </a:highlight>
              <a:latin typeface="+mj-lt"/>
            </a:endParaRPr>
          </a:p>
          <a:p>
            <a:pPr algn="l"/>
            <a:r>
              <a:rPr lang="en-GB" sz="1200" b="0" i="0" dirty="0">
                <a:solidFill>
                  <a:srgbClr val="0B0C0C"/>
                </a:solidFill>
                <a:effectLst/>
                <a:highlight>
                  <a:srgbClr val="FFFFFF"/>
                </a:highlight>
                <a:latin typeface="+mj-lt"/>
              </a:rPr>
              <a:t>Because we were raising funds for a specific purpose, we needed to ensure we planned the project well so that we met all the charity regulations and described the work fully so we could ensure that we could show funds were spent on the approved purpose.</a:t>
            </a:r>
          </a:p>
          <a:p>
            <a:pPr algn="l"/>
            <a:endParaRPr lang="en-GB" sz="1200" b="0" i="0" dirty="0">
              <a:solidFill>
                <a:srgbClr val="0B0C0C"/>
              </a:solidFill>
              <a:effectLst/>
              <a:highlight>
                <a:srgbClr val="FFFFFF"/>
              </a:highlight>
              <a:latin typeface="GDS Transport"/>
            </a:endParaRPr>
          </a:p>
        </p:txBody>
      </p:sp>
      <p:pic>
        <p:nvPicPr>
          <p:cNvPr id="3" name="Picture 2">
            <a:extLst>
              <a:ext uri="{FF2B5EF4-FFF2-40B4-BE49-F238E27FC236}">
                <a16:creationId xmlns:a16="http://schemas.microsoft.com/office/drawing/2014/main" id="{2C544D12-9DE3-9F15-DCCD-EB1A9AD9B7B7}"/>
              </a:ext>
            </a:extLst>
          </p:cNvPr>
          <p:cNvPicPr>
            <a:picLocks noChangeAspect="1"/>
          </p:cNvPicPr>
          <p:nvPr/>
        </p:nvPicPr>
        <p:blipFill>
          <a:blip r:embed="rId2"/>
          <a:stretch>
            <a:fillRect/>
          </a:stretch>
        </p:blipFill>
        <p:spPr>
          <a:xfrm>
            <a:off x="8031354" y="1081342"/>
            <a:ext cx="3409531" cy="5262979"/>
          </a:xfrm>
          <a:prstGeom prst="rect">
            <a:avLst/>
          </a:prstGeom>
        </p:spPr>
      </p:pic>
    </p:spTree>
    <p:extLst>
      <p:ext uri="{BB962C8B-B14F-4D97-AF65-F5344CB8AC3E}">
        <p14:creationId xmlns:p14="http://schemas.microsoft.com/office/powerpoint/2010/main" val="19049960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hidden="1">
            <a:extLst>
              <a:ext uri="{FF2B5EF4-FFF2-40B4-BE49-F238E27FC236}">
                <a16:creationId xmlns:a16="http://schemas.microsoft.com/office/drawing/2014/main" id="{A00E1BA8-3879-F0F7-7B97-B7B0F6DCF6BC}"/>
              </a:ext>
            </a:extLst>
          </p:cNvPr>
          <p:cNvSpPr>
            <a:spLocks noGrp="1"/>
          </p:cNvSpPr>
          <p:nvPr>
            <p:ph type="sldNum" sz="quarter" idx="4294967295"/>
          </p:nvPr>
        </p:nvSpPr>
        <p:spPr>
          <a:xfrm>
            <a:off x="11447502" y="6401750"/>
            <a:ext cx="278418" cy="274324"/>
          </a:xfrm>
        </p:spPr>
        <p:txBody>
          <a:bodyPr/>
          <a:lstStyle/>
          <a:p>
            <a:pPr>
              <a:spcAft>
                <a:spcPts val="600"/>
              </a:spcAft>
            </a:pPr>
            <a:fld id="{14DFC975-2FD7-44A5-9E78-ECBA46156075}" type="slidenum">
              <a:rPr lang="en-US" smtClean="0"/>
              <a:pPr>
                <a:spcAft>
                  <a:spcPts val="600"/>
                </a:spcAft>
              </a:pPr>
              <a:t>6</a:t>
            </a:fld>
            <a:endParaRPr lang="en-US" dirty="0"/>
          </a:p>
        </p:txBody>
      </p:sp>
      <p:sp>
        <p:nvSpPr>
          <p:cNvPr id="6" name="Title 8">
            <a:extLst>
              <a:ext uri="{FF2B5EF4-FFF2-40B4-BE49-F238E27FC236}">
                <a16:creationId xmlns:a16="http://schemas.microsoft.com/office/drawing/2014/main" id="{79869372-A77F-2795-5157-7409DB76ED6F}"/>
              </a:ext>
            </a:extLst>
          </p:cNvPr>
          <p:cNvSpPr txBox="1">
            <a:spLocks/>
          </p:cNvSpPr>
          <p:nvPr/>
        </p:nvSpPr>
        <p:spPr>
          <a:xfrm>
            <a:off x="260416" y="342900"/>
            <a:ext cx="9188384" cy="713041"/>
          </a:xfrm>
          <a:prstGeom prst="rect">
            <a:avLst/>
          </a:prstGeom>
          <a:solidFill>
            <a:srgbClr val="70AD47">
              <a:lumMod val="40000"/>
              <a:lumOff val="60000"/>
            </a:srgbClr>
          </a:solidFill>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br>
              <a:rPr kumimoji="0" lang="en-GB" sz="3600" b="0" i="0" u="none" strike="noStrike" kern="1200" cap="none" spc="0" normalizeH="0" baseline="0" noProof="0" dirty="0">
                <a:ln>
                  <a:noFill/>
                </a:ln>
                <a:solidFill>
                  <a:sysClr val="windowText" lastClr="000000"/>
                </a:solidFill>
                <a:effectLst/>
                <a:uLnTx/>
                <a:uFillTx/>
                <a:latin typeface="Calibri Light" panose="020F0302020204030204"/>
                <a:ea typeface="+mj-ea"/>
                <a:cs typeface="+mj-cs"/>
              </a:rPr>
            </a:br>
            <a:r>
              <a:rPr kumimoji="0" lang="en-GB" sz="3600" b="0" i="0" u="none" strike="noStrike" kern="1200" cap="none" spc="0" normalizeH="0" baseline="0" noProof="0" dirty="0">
                <a:ln>
                  <a:noFill/>
                </a:ln>
                <a:solidFill>
                  <a:sysClr val="windowText" lastClr="000000"/>
                </a:solidFill>
                <a:effectLst/>
                <a:uLnTx/>
                <a:uFillTx/>
                <a:latin typeface="Calibri Light" panose="020F0302020204030204"/>
                <a:ea typeface="+mj-ea"/>
                <a:cs typeface="+mj-cs"/>
              </a:rPr>
              <a:t>Testing Crowd Funding for collecting donations.</a:t>
            </a:r>
          </a:p>
        </p:txBody>
      </p:sp>
      <p:sp>
        <p:nvSpPr>
          <p:cNvPr id="8" name="TextBox 7">
            <a:extLst>
              <a:ext uri="{FF2B5EF4-FFF2-40B4-BE49-F238E27FC236}">
                <a16:creationId xmlns:a16="http://schemas.microsoft.com/office/drawing/2014/main" id="{BE79936C-480E-D875-AE35-A9763A87821E}"/>
              </a:ext>
            </a:extLst>
          </p:cNvPr>
          <p:cNvSpPr txBox="1"/>
          <p:nvPr/>
        </p:nvSpPr>
        <p:spPr>
          <a:xfrm>
            <a:off x="400594" y="1379525"/>
            <a:ext cx="6141720" cy="4893647"/>
          </a:xfrm>
          <a:prstGeom prst="rect">
            <a:avLst/>
          </a:prstGeom>
          <a:noFill/>
        </p:spPr>
        <p:txBody>
          <a:bodyPr wrap="square" rtlCol="0">
            <a:spAutoFit/>
          </a:bodyPr>
          <a:lstStyle/>
          <a:p>
            <a:pPr algn="l"/>
            <a:r>
              <a:rPr lang="en-GB" sz="1200" dirty="0">
                <a:solidFill>
                  <a:srgbClr val="202122"/>
                </a:solidFill>
                <a:highlight>
                  <a:srgbClr val="FFFFFF"/>
                </a:highlight>
                <a:latin typeface="Arial" panose="020B0604020202020204" pitchFamily="34" charset="0"/>
              </a:rPr>
              <a:t>Crowdfunding is the practice of funding a project or venture by raising money from many people, typically via the internet. We can think of crowdfunding simply as online donations, but it is really a lot more than shaking a virtual collections tin.</a:t>
            </a:r>
          </a:p>
          <a:p>
            <a:pPr algn="l"/>
            <a:endParaRPr lang="en-GB" sz="1200" dirty="0">
              <a:solidFill>
                <a:srgbClr val="202122"/>
              </a:solidFill>
              <a:highlight>
                <a:srgbClr val="FFFFFF"/>
              </a:highlight>
              <a:latin typeface="Arial" panose="020B0604020202020204" pitchFamily="34" charset="0"/>
            </a:endParaRPr>
          </a:p>
          <a:p>
            <a:pPr algn="l"/>
            <a:r>
              <a:rPr lang="en-GB" sz="1200" dirty="0">
                <a:solidFill>
                  <a:srgbClr val="202122"/>
                </a:solidFill>
                <a:highlight>
                  <a:srgbClr val="FFFFFF"/>
                </a:highlight>
                <a:latin typeface="Arial" panose="020B0604020202020204" pitchFamily="34" charset="0"/>
              </a:rPr>
              <a:t>Crowdfunding is a form of </a:t>
            </a:r>
            <a:r>
              <a:rPr lang="en-GB" sz="1200" dirty="0">
                <a:solidFill>
                  <a:srgbClr val="202122"/>
                </a:solidFill>
                <a:highlight>
                  <a:srgbClr val="FFFFFF"/>
                </a:highlight>
                <a:latin typeface="Arial" panose="020B0604020202020204" pitchFamily="34" charset="0"/>
                <a:hlinkClick r:id="rId2" tooltip="Crowdsourcing">
                  <a:extLst>
                    <a:ext uri="{A12FA001-AC4F-418D-AE19-62706E023703}">
                      <ahyp:hlinkClr xmlns:ahyp="http://schemas.microsoft.com/office/drawing/2018/hyperlinkcolor" val="tx"/>
                    </a:ext>
                  </a:extLst>
                </a:hlinkClick>
              </a:rPr>
              <a:t>crowdsourcing</a:t>
            </a:r>
            <a:r>
              <a:rPr lang="en-GB" sz="1200" dirty="0">
                <a:solidFill>
                  <a:srgbClr val="202122"/>
                </a:solidFill>
                <a:highlight>
                  <a:srgbClr val="FFFFFF"/>
                </a:highlight>
                <a:latin typeface="Arial" panose="020B0604020202020204" pitchFamily="34" charset="0"/>
              </a:rPr>
              <a:t> and </a:t>
            </a:r>
            <a:r>
              <a:rPr lang="en-GB" sz="1200" dirty="0">
                <a:solidFill>
                  <a:srgbClr val="202122"/>
                </a:solidFill>
                <a:highlight>
                  <a:srgbClr val="FFFFFF"/>
                </a:highlight>
                <a:latin typeface="Arial" panose="020B0604020202020204" pitchFamily="34" charset="0"/>
                <a:hlinkClick r:id="rId3" tooltip="Alternative Finance">
                  <a:extLst>
                    <a:ext uri="{A12FA001-AC4F-418D-AE19-62706E023703}">
                      <ahyp:hlinkClr xmlns:ahyp="http://schemas.microsoft.com/office/drawing/2018/hyperlinkcolor" val="tx"/>
                    </a:ext>
                  </a:extLst>
                </a:hlinkClick>
              </a:rPr>
              <a:t>alternative finance</a:t>
            </a:r>
            <a:r>
              <a:rPr lang="en-GB" sz="1200" dirty="0">
                <a:solidFill>
                  <a:srgbClr val="202122"/>
                </a:solidFill>
                <a:highlight>
                  <a:srgbClr val="FFFFFF"/>
                </a:highlight>
                <a:latin typeface="Arial" panose="020B0604020202020204" pitchFamily="34" charset="0"/>
              </a:rPr>
              <a:t>. In 2015, over US$34 billion was raised worldwide by crowdfunding.</a:t>
            </a:r>
          </a:p>
          <a:p>
            <a:pPr algn="l"/>
            <a:endParaRPr lang="en-GB" sz="1200" dirty="0">
              <a:solidFill>
                <a:srgbClr val="202122"/>
              </a:solidFill>
              <a:highlight>
                <a:srgbClr val="FFFFFF"/>
              </a:highlight>
              <a:latin typeface="Arial" panose="020B0604020202020204" pitchFamily="34" charset="0"/>
            </a:endParaRPr>
          </a:p>
          <a:p>
            <a:pPr algn="l"/>
            <a:r>
              <a:rPr lang="en-GB" sz="1200" dirty="0">
                <a:solidFill>
                  <a:srgbClr val="202122"/>
                </a:solidFill>
                <a:highlight>
                  <a:srgbClr val="FFFFFF"/>
                </a:highlight>
                <a:latin typeface="Arial" panose="020B0604020202020204" pitchFamily="34" charset="0"/>
              </a:rPr>
              <a:t>This modern crowdfunding model is generally based on three types of actors:</a:t>
            </a:r>
          </a:p>
          <a:p>
            <a:pPr algn="l"/>
            <a:endParaRPr lang="en-GB" sz="1200" dirty="0">
              <a:solidFill>
                <a:srgbClr val="202122"/>
              </a:solidFill>
              <a:highlight>
                <a:srgbClr val="FFFFFF"/>
              </a:highlight>
              <a:latin typeface="Arial" panose="020B0604020202020204" pitchFamily="34" charset="0"/>
            </a:endParaRPr>
          </a:p>
          <a:p>
            <a:pPr marL="171450" indent="-171450" algn="l">
              <a:buFont typeface="Arial" panose="020B0604020202020204" pitchFamily="34" charset="0"/>
              <a:buChar char="•"/>
            </a:pPr>
            <a:r>
              <a:rPr lang="en-GB" sz="1200" dirty="0">
                <a:solidFill>
                  <a:srgbClr val="202122"/>
                </a:solidFill>
                <a:highlight>
                  <a:srgbClr val="FFFFFF"/>
                </a:highlight>
                <a:latin typeface="Arial" panose="020B0604020202020204" pitchFamily="34" charset="0"/>
              </a:rPr>
              <a:t>The project initiator who proposes the idea or project to be funded. </a:t>
            </a:r>
            <a:r>
              <a:rPr lang="en-GB" sz="1200" b="1" dirty="0">
                <a:solidFill>
                  <a:srgbClr val="202122"/>
                </a:solidFill>
                <a:highlight>
                  <a:srgbClr val="FFFFFF"/>
                </a:highlight>
                <a:latin typeface="Arial" panose="020B0604020202020204" pitchFamily="34" charset="0"/>
              </a:rPr>
              <a:t>(BCC and Wildlife Trust Partnership)</a:t>
            </a:r>
          </a:p>
          <a:p>
            <a:pPr marL="171450" indent="-171450" algn="l">
              <a:buFont typeface="Arial" panose="020B0604020202020204" pitchFamily="34" charset="0"/>
              <a:buChar char="•"/>
            </a:pPr>
            <a:r>
              <a:rPr lang="en-GB" sz="1200" dirty="0">
                <a:solidFill>
                  <a:srgbClr val="202122"/>
                </a:solidFill>
                <a:highlight>
                  <a:srgbClr val="FFFFFF"/>
                </a:highlight>
                <a:latin typeface="Arial" panose="020B0604020202020204" pitchFamily="34" charset="0"/>
              </a:rPr>
              <a:t>Individuals or groups who support the idea. </a:t>
            </a:r>
            <a:r>
              <a:rPr lang="en-GB" sz="1200" b="1" dirty="0">
                <a:solidFill>
                  <a:srgbClr val="202122"/>
                </a:solidFill>
                <a:highlight>
                  <a:srgbClr val="FFFFFF"/>
                </a:highlight>
                <a:latin typeface="Arial" panose="020B0604020202020204" pitchFamily="34" charset="0"/>
              </a:rPr>
              <a:t>(Community and reptile enthusiasts)</a:t>
            </a:r>
          </a:p>
          <a:p>
            <a:pPr marL="171450" indent="-171450" algn="l">
              <a:buFont typeface="Arial" panose="020B0604020202020204" pitchFamily="34" charset="0"/>
              <a:buChar char="•"/>
            </a:pPr>
            <a:r>
              <a:rPr lang="en-GB" sz="1200" dirty="0">
                <a:solidFill>
                  <a:srgbClr val="202122"/>
                </a:solidFill>
                <a:highlight>
                  <a:srgbClr val="FFFFFF"/>
                </a:highlight>
                <a:latin typeface="Arial" panose="020B0604020202020204" pitchFamily="34" charset="0"/>
              </a:rPr>
              <a:t>A moderating organization (the "platform") that brings the parties together to launch the idea. </a:t>
            </a:r>
            <a:r>
              <a:rPr lang="en-GB" sz="1200" b="1" dirty="0">
                <a:solidFill>
                  <a:srgbClr val="202122"/>
                </a:solidFill>
                <a:highlight>
                  <a:srgbClr val="FFFFFF"/>
                </a:highlight>
                <a:latin typeface="Arial" panose="020B0604020202020204" pitchFamily="34" charset="0"/>
              </a:rPr>
              <a:t>(Just Giving)</a:t>
            </a:r>
          </a:p>
          <a:p>
            <a:pPr algn="l"/>
            <a:endParaRPr lang="en-GB" sz="1200" dirty="0">
              <a:solidFill>
                <a:srgbClr val="202122"/>
              </a:solidFill>
              <a:highlight>
                <a:srgbClr val="FFFFFF"/>
              </a:highlight>
              <a:latin typeface="Arial" panose="020B0604020202020204" pitchFamily="34" charset="0"/>
            </a:endParaRPr>
          </a:p>
          <a:p>
            <a:pPr algn="l"/>
            <a:r>
              <a:rPr lang="en-GB" sz="1200" dirty="0">
                <a:solidFill>
                  <a:srgbClr val="202122"/>
                </a:solidFill>
                <a:highlight>
                  <a:srgbClr val="FFFFFF"/>
                </a:highlight>
                <a:latin typeface="Arial" panose="020B0604020202020204" pitchFamily="34" charset="0"/>
              </a:rPr>
              <a:t>Crowdfunding has been used to fund a wide range of for-profit entrepreneurial ventures. </a:t>
            </a:r>
          </a:p>
          <a:p>
            <a:pPr algn="l"/>
            <a:endParaRPr lang="en-GB" sz="1200" dirty="0">
              <a:solidFill>
                <a:srgbClr val="202122"/>
              </a:solidFill>
              <a:highlight>
                <a:srgbClr val="FFFFFF"/>
              </a:highlight>
              <a:latin typeface="Arial" panose="020B0604020202020204" pitchFamily="34" charset="0"/>
            </a:endParaRPr>
          </a:p>
          <a:p>
            <a:pPr algn="l"/>
            <a:r>
              <a:rPr lang="en-GB" sz="1200" dirty="0">
                <a:solidFill>
                  <a:srgbClr val="202122"/>
                </a:solidFill>
                <a:highlight>
                  <a:srgbClr val="FFFFFF"/>
                </a:highlight>
                <a:latin typeface="Arial" panose="020B0604020202020204" pitchFamily="34" charset="0"/>
              </a:rPr>
              <a:t>Although charities can use crowdfunding just to ask for donations, the real power of crowdfunding platforms is to attract people who think your idea is great and want to support it, they want to be involved with it and would probably expect more than just dropping a coin in a tin and never hearing anything personally about the project in future. Most supporters will want to see what their investment has resulted in. Or may even expect some kind of return or unique experience. This is important to be aware of.</a:t>
            </a:r>
          </a:p>
          <a:p>
            <a:pPr algn="l"/>
            <a:endParaRPr lang="en-GB" sz="1200" dirty="0">
              <a:solidFill>
                <a:srgbClr val="202122"/>
              </a:solidFill>
              <a:highlight>
                <a:srgbClr val="FFFFFF"/>
              </a:highlight>
              <a:latin typeface="Arial" panose="020B0604020202020204" pitchFamily="34" charset="0"/>
            </a:endParaRPr>
          </a:p>
          <a:p>
            <a:pPr algn="l"/>
            <a:r>
              <a:rPr lang="en-GB" sz="1200" dirty="0">
                <a:solidFill>
                  <a:srgbClr val="202122"/>
                </a:solidFill>
                <a:highlight>
                  <a:srgbClr val="FFFFFF"/>
                </a:highlight>
                <a:latin typeface="Arial" panose="020B0604020202020204" pitchFamily="34" charset="0"/>
              </a:rPr>
              <a:t>Here is one example of a crowdfunding platform for information only: </a:t>
            </a:r>
            <a:r>
              <a:rPr lang="en-GB" sz="1200" dirty="0">
                <a:solidFill>
                  <a:srgbClr val="202122"/>
                </a:solidFill>
                <a:highlight>
                  <a:srgbClr val="FFFFFF"/>
                </a:highlight>
                <a:latin typeface="Arial" panose="020B0604020202020204" pitchFamily="34" charset="0"/>
                <a:hlinkClick r:id="rId4"/>
              </a:rPr>
              <a:t>https://youtu.be/bERs-GlCyjo</a:t>
            </a:r>
            <a:r>
              <a:rPr lang="en-GB" sz="1200" dirty="0">
                <a:solidFill>
                  <a:srgbClr val="202122"/>
                </a:solidFill>
                <a:highlight>
                  <a:srgbClr val="FFFFFF"/>
                </a:highlight>
                <a:latin typeface="Arial" panose="020B0604020202020204" pitchFamily="34" charset="0"/>
              </a:rPr>
              <a:t> </a:t>
            </a:r>
          </a:p>
        </p:txBody>
      </p:sp>
      <p:pic>
        <p:nvPicPr>
          <p:cNvPr id="3" name="Picture 2">
            <a:extLst>
              <a:ext uri="{FF2B5EF4-FFF2-40B4-BE49-F238E27FC236}">
                <a16:creationId xmlns:a16="http://schemas.microsoft.com/office/drawing/2014/main" id="{521BE678-90FC-C28D-3B54-868925FE12D2}"/>
              </a:ext>
            </a:extLst>
          </p:cNvPr>
          <p:cNvPicPr>
            <a:picLocks noChangeAspect="1"/>
          </p:cNvPicPr>
          <p:nvPr/>
        </p:nvPicPr>
        <p:blipFill>
          <a:blip r:embed="rId5"/>
          <a:stretch>
            <a:fillRect/>
          </a:stretch>
        </p:blipFill>
        <p:spPr>
          <a:xfrm>
            <a:off x="6861269" y="1478804"/>
            <a:ext cx="4753638" cy="4477375"/>
          </a:xfrm>
          <a:prstGeom prst="rect">
            <a:avLst/>
          </a:prstGeom>
        </p:spPr>
      </p:pic>
    </p:spTree>
    <p:extLst>
      <p:ext uri="{BB962C8B-B14F-4D97-AF65-F5344CB8AC3E}">
        <p14:creationId xmlns:p14="http://schemas.microsoft.com/office/powerpoint/2010/main" val="25723048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hidden="1">
            <a:extLst>
              <a:ext uri="{FF2B5EF4-FFF2-40B4-BE49-F238E27FC236}">
                <a16:creationId xmlns:a16="http://schemas.microsoft.com/office/drawing/2014/main" id="{A00E1BA8-3879-F0F7-7B97-B7B0F6DCF6BC}"/>
              </a:ext>
            </a:extLst>
          </p:cNvPr>
          <p:cNvSpPr>
            <a:spLocks noGrp="1"/>
          </p:cNvSpPr>
          <p:nvPr>
            <p:ph type="sldNum" sz="quarter" idx="4294967295"/>
          </p:nvPr>
        </p:nvSpPr>
        <p:spPr>
          <a:xfrm>
            <a:off x="11447502" y="6401750"/>
            <a:ext cx="278418" cy="274324"/>
          </a:xfrm>
        </p:spPr>
        <p:txBody>
          <a:bodyPr/>
          <a:lstStyle/>
          <a:p>
            <a:pPr>
              <a:spcAft>
                <a:spcPts val="600"/>
              </a:spcAft>
            </a:pPr>
            <a:fld id="{14DFC975-2FD7-44A5-9E78-ECBA46156075}" type="slidenum">
              <a:rPr lang="en-US" smtClean="0"/>
              <a:pPr>
                <a:spcAft>
                  <a:spcPts val="600"/>
                </a:spcAft>
              </a:pPr>
              <a:t>7</a:t>
            </a:fld>
            <a:endParaRPr lang="en-US" dirty="0"/>
          </a:p>
        </p:txBody>
      </p:sp>
      <p:pic>
        <p:nvPicPr>
          <p:cNvPr id="3" name="Picture 2">
            <a:extLst>
              <a:ext uri="{FF2B5EF4-FFF2-40B4-BE49-F238E27FC236}">
                <a16:creationId xmlns:a16="http://schemas.microsoft.com/office/drawing/2014/main" id="{4D2C76FD-47DA-1CF9-EC95-0E692E4EA831}"/>
              </a:ext>
            </a:extLst>
          </p:cNvPr>
          <p:cNvPicPr>
            <a:picLocks noChangeAspect="1"/>
          </p:cNvPicPr>
          <p:nvPr/>
        </p:nvPicPr>
        <p:blipFill>
          <a:blip r:embed="rId2"/>
          <a:stretch>
            <a:fillRect/>
          </a:stretch>
        </p:blipFill>
        <p:spPr>
          <a:xfrm>
            <a:off x="473563" y="1120898"/>
            <a:ext cx="5209763" cy="5342451"/>
          </a:xfrm>
          <a:prstGeom prst="rect">
            <a:avLst/>
          </a:prstGeom>
        </p:spPr>
      </p:pic>
      <p:pic>
        <p:nvPicPr>
          <p:cNvPr id="5" name="Picture 4">
            <a:extLst>
              <a:ext uri="{FF2B5EF4-FFF2-40B4-BE49-F238E27FC236}">
                <a16:creationId xmlns:a16="http://schemas.microsoft.com/office/drawing/2014/main" id="{A7D09637-13E1-99C4-B86D-100B142BD5B7}"/>
              </a:ext>
            </a:extLst>
          </p:cNvPr>
          <p:cNvPicPr>
            <a:picLocks noChangeAspect="1"/>
          </p:cNvPicPr>
          <p:nvPr/>
        </p:nvPicPr>
        <p:blipFill>
          <a:blip r:embed="rId3"/>
          <a:stretch>
            <a:fillRect/>
          </a:stretch>
        </p:blipFill>
        <p:spPr>
          <a:xfrm>
            <a:off x="6934200" y="1182734"/>
            <a:ext cx="3991598" cy="5541873"/>
          </a:xfrm>
          <a:prstGeom prst="rect">
            <a:avLst/>
          </a:prstGeom>
        </p:spPr>
      </p:pic>
      <p:sp>
        <p:nvSpPr>
          <p:cNvPr id="2" name="Title 8">
            <a:extLst>
              <a:ext uri="{FF2B5EF4-FFF2-40B4-BE49-F238E27FC236}">
                <a16:creationId xmlns:a16="http://schemas.microsoft.com/office/drawing/2014/main" id="{A474424D-6A00-295F-FD8A-DE896658D829}"/>
              </a:ext>
            </a:extLst>
          </p:cNvPr>
          <p:cNvSpPr txBox="1">
            <a:spLocks/>
          </p:cNvSpPr>
          <p:nvPr/>
        </p:nvSpPr>
        <p:spPr>
          <a:xfrm>
            <a:off x="255849" y="181171"/>
            <a:ext cx="9188384" cy="713041"/>
          </a:xfrm>
          <a:prstGeom prst="rect">
            <a:avLst/>
          </a:prstGeom>
          <a:solidFill>
            <a:srgbClr val="70AD47">
              <a:lumMod val="40000"/>
              <a:lumOff val="60000"/>
            </a:srgbClr>
          </a:solidFill>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br>
              <a:rPr kumimoji="0" lang="en-GB" sz="3600" b="0" i="0" u="none" strike="noStrike" kern="1200" cap="none" spc="0" normalizeH="0" baseline="0" noProof="0" dirty="0">
                <a:ln>
                  <a:noFill/>
                </a:ln>
                <a:solidFill>
                  <a:sysClr val="windowText" lastClr="000000"/>
                </a:solidFill>
                <a:effectLst/>
                <a:uLnTx/>
                <a:uFillTx/>
                <a:latin typeface="Calibri Light" panose="020F0302020204030204"/>
                <a:ea typeface="+mj-ea"/>
                <a:cs typeface="+mj-cs"/>
              </a:rPr>
            </a:br>
            <a:r>
              <a:rPr kumimoji="0" lang="en-GB" sz="3600" b="0" i="0" u="none" strike="noStrike" kern="1200" cap="none" spc="0" normalizeH="0" baseline="0" noProof="0" dirty="0">
                <a:ln>
                  <a:noFill/>
                </a:ln>
                <a:solidFill>
                  <a:sysClr val="windowText" lastClr="000000"/>
                </a:solidFill>
                <a:effectLst/>
                <a:uLnTx/>
                <a:uFillTx/>
                <a:latin typeface="Calibri Light" panose="020F0302020204030204"/>
                <a:ea typeface="+mj-ea"/>
                <a:cs typeface="+mj-cs"/>
              </a:rPr>
              <a:t>Planning the project – Reptile Restoration</a:t>
            </a:r>
          </a:p>
        </p:txBody>
      </p:sp>
    </p:spTree>
    <p:extLst>
      <p:ext uri="{BB962C8B-B14F-4D97-AF65-F5344CB8AC3E}">
        <p14:creationId xmlns:p14="http://schemas.microsoft.com/office/powerpoint/2010/main" val="13607042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D1A84EC-27D2-EAF4-BDAD-2E9D209254D2}"/>
              </a:ext>
            </a:extLst>
          </p:cNvPr>
          <p:cNvPicPr>
            <a:picLocks noChangeAspect="1"/>
          </p:cNvPicPr>
          <p:nvPr/>
        </p:nvPicPr>
        <p:blipFill rotWithShape="1">
          <a:blip r:embed="rId2">
            <a:extLst>
              <a:ext uri="{28A0092B-C50C-407E-A947-70E740481C1C}">
                <a14:useLocalDpi xmlns:a14="http://schemas.microsoft.com/office/drawing/2010/main" val="0"/>
              </a:ext>
            </a:extLst>
          </a:blip>
          <a:srcRect l="7774" t="6051" r="7691"/>
          <a:stretch/>
        </p:blipFill>
        <p:spPr bwMode="auto">
          <a:xfrm>
            <a:off x="426203" y="1917786"/>
            <a:ext cx="9077290" cy="3329128"/>
          </a:xfrm>
          <a:prstGeom prst="rect">
            <a:avLst/>
          </a:prstGeom>
          <a:noFill/>
          <a:ln>
            <a:noFill/>
          </a:ln>
          <a:extLst>
            <a:ext uri="{53640926-AAD7-44D8-BBD7-CCE9431645EC}">
              <a14:shadowObscured xmlns:a14="http://schemas.microsoft.com/office/drawing/2010/main"/>
            </a:ext>
          </a:extLst>
        </p:spPr>
      </p:pic>
      <p:sp>
        <p:nvSpPr>
          <p:cNvPr id="4" name="Slide Number Placeholder 3" hidden="1">
            <a:extLst>
              <a:ext uri="{FF2B5EF4-FFF2-40B4-BE49-F238E27FC236}">
                <a16:creationId xmlns:a16="http://schemas.microsoft.com/office/drawing/2014/main" id="{A00E1BA8-3879-F0F7-7B97-B7B0F6DCF6BC}"/>
              </a:ext>
            </a:extLst>
          </p:cNvPr>
          <p:cNvSpPr>
            <a:spLocks noGrp="1"/>
          </p:cNvSpPr>
          <p:nvPr>
            <p:ph type="sldNum" sz="quarter" idx="4294967295"/>
          </p:nvPr>
        </p:nvSpPr>
        <p:spPr>
          <a:xfrm>
            <a:off x="11447502" y="6401750"/>
            <a:ext cx="278418" cy="274324"/>
          </a:xfrm>
        </p:spPr>
        <p:txBody>
          <a:bodyPr/>
          <a:lstStyle/>
          <a:p>
            <a:pPr>
              <a:spcAft>
                <a:spcPts val="600"/>
              </a:spcAft>
            </a:pPr>
            <a:fld id="{14DFC975-2FD7-44A5-9E78-ECBA46156075}" type="slidenum">
              <a:rPr lang="en-US" smtClean="0"/>
              <a:pPr>
                <a:spcAft>
                  <a:spcPts val="600"/>
                </a:spcAft>
              </a:pPr>
              <a:t>8</a:t>
            </a:fld>
            <a:endParaRPr lang="en-US" dirty="0"/>
          </a:p>
        </p:txBody>
      </p:sp>
      <p:sp>
        <p:nvSpPr>
          <p:cNvPr id="6" name="Title 8">
            <a:extLst>
              <a:ext uri="{FF2B5EF4-FFF2-40B4-BE49-F238E27FC236}">
                <a16:creationId xmlns:a16="http://schemas.microsoft.com/office/drawing/2014/main" id="{300A283C-BC32-8457-48D1-DD5047D642D9}"/>
              </a:ext>
            </a:extLst>
          </p:cNvPr>
          <p:cNvSpPr txBox="1">
            <a:spLocks/>
          </p:cNvSpPr>
          <p:nvPr/>
        </p:nvSpPr>
        <p:spPr>
          <a:xfrm>
            <a:off x="260416" y="342900"/>
            <a:ext cx="9188384" cy="713041"/>
          </a:xfrm>
          <a:prstGeom prst="rect">
            <a:avLst/>
          </a:prstGeom>
          <a:solidFill>
            <a:srgbClr val="70AD47">
              <a:lumMod val="40000"/>
              <a:lumOff val="60000"/>
            </a:srgbClr>
          </a:solidFill>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br>
              <a:rPr kumimoji="0" lang="en-GB" sz="3600" b="0" i="0" u="none" strike="noStrike" kern="1200" cap="none" spc="0" normalizeH="0" baseline="0" noProof="0" dirty="0">
                <a:ln>
                  <a:noFill/>
                </a:ln>
                <a:solidFill>
                  <a:sysClr val="windowText" lastClr="000000"/>
                </a:solidFill>
                <a:effectLst/>
                <a:uLnTx/>
                <a:uFillTx/>
                <a:latin typeface="Calibri Light" panose="020F0302020204030204"/>
                <a:ea typeface="+mj-ea"/>
                <a:cs typeface="+mj-cs"/>
              </a:rPr>
            </a:br>
            <a:r>
              <a:rPr kumimoji="0" lang="en-GB" sz="3600" b="0" i="0" u="none" strike="noStrike" kern="1200" cap="none" spc="0" normalizeH="0" baseline="0" noProof="0" dirty="0">
                <a:ln>
                  <a:noFill/>
                </a:ln>
                <a:solidFill>
                  <a:sysClr val="windowText" lastClr="000000"/>
                </a:solidFill>
                <a:effectLst/>
                <a:uLnTx/>
                <a:uFillTx/>
                <a:latin typeface="Calibri Light" panose="020F0302020204030204"/>
                <a:ea typeface="+mj-ea"/>
                <a:cs typeface="+mj-cs"/>
              </a:rPr>
              <a:t>Finding supporters rather than funders!</a:t>
            </a:r>
          </a:p>
        </p:txBody>
      </p:sp>
    </p:spTree>
    <p:extLst>
      <p:ext uri="{BB962C8B-B14F-4D97-AF65-F5344CB8AC3E}">
        <p14:creationId xmlns:p14="http://schemas.microsoft.com/office/powerpoint/2010/main" val="1295751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505FC2F3-2385-C6C0-E673-973E1A41F2F5}"/>
              </a:ext>
            </a:extLst>
          </p:cNvPr>
          <p:cNvGrpSpPr/>
          <p:nvPr/>
        </p:nvGrpSpPr>
        <p:grpSpPr>
          <a:xfrm>
            <a:off x="704215" y="1523274"/>
            <a:ext cx="10173970" cy="4224020"/>
            <a:chOff x="-2948940" y="2084705"/>
            <a:chExt cx="10173970" cy="4224020"/>
          </a:xfrm>
        </p:grpSpPr>
        <p:pic>
          <p:nvPicPr>
            <p:cNvPr id="5" name="Picture 4">
              <a:extLst>
                <a:ext uri="{FF2B5EF4-FFF2-40B4-BE49-F238E27FC236}">
                  <a16:creationId xmlns:a16="http://schemas.microsoft.com/office/drawing/2014/main" id="{D61DC6E8-831A-26E0-4B78-E9974E230B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48865" y="2289810"/>
              <a:ext cx="4876165" cy="4018915"/>
            </a:xfrm>
            <a:prstGeom prst="rect">
              <a:avLst/>
            </a:prstGeom>
          </p:spPr>
        </p:pic>
        <p:pic>
          <p:nvPicPr>
            <p:cNvPr id="6" name="Picture 5">
              <a:extLst>
                <a:ext uri="{FF2B5EF4-FFF2-40B4-BE49-F238E27FC236}">
                  <a16:creationId xmlns:a16="http://schemas.microsoft.com/office/drawing/2014/main" id="{AABD5D7F-70A9-E7BF-DEBA-CE9826888057}"/>
                </a:ext>
              </a:extLst>
            </p:cNvPr>
            <p:cNvPicPr>
              <a:picLocks noChangeAspect="1"/>
            </p:cNvPicPr>
            <p:nvPr/>
          </p:nvPicPr>
          <p:blipFill rotWithShape="1">
            <a:blip r:embed="rId4">
              <a:extLst>
                <a:ext uri="{28A0092B-C50C-407E-A947-70E740481C1C}">
                  <a14:useLocalDpi xmlns:a14="http://schemas.microsoft.com/office/drawing/2010/main" val="0"/>
                </a:ext>
              </a:extLst>
            </a:blip>
            <a:srcRect t="2563"/>
            <a:stretch/>
          </p:blipFill>
          <p:spPr>
            <a:xfrm>
              <a:off x="-2948940" y="2084705"/>
              <a:ext cx="4707255" cy="4224020"/>
            </a:xfrm>
            <a:prstGeom prst="rect">
              <a:avLst/>
            </a:prstGeom>
          </p:spPr>
        </p:pic>
      </p:grpSp>
      <p:sp>
        <p:nvSpPr>
          <p:cNvPr id="7" name="Title 8">
            <a:extLst>
              <a:ext uri="{FF2B5EF4-FFF2-40B4-BE49-F238E27FC236}">
                <a16:creationId xmlns:a16="http://schemas.microsoft.com/office/drawing/2014/main" id="{F551D92D-6B88-8E69-AEA6-C3A885D6AB45}"/>
              </a:ext>
            </a:extLst>
          </p:cNvPr>
          <p:cNvSpPr txBox="1">
            <a:spLocks/>
          </p:cNvSpPr>
          <p:nvPr/>
        </p:nvSpPr>
        <p:spPr>
          <a:xfrm>
            <a:off x="615077" y="213828"/>
            <a:ext cx="10825809" cy="713041"/>
          </a:xfrm>
          <a:prstGeom prst="rect">
            <a:avLst/>
          </a:prstGeom>
          <a:solidFill>
            <a:srgbClr val="70AD47">
              <a:lumMod val="40000"/>
              <a:lumOff val="60000"/>
            </a:srgbClr>
          </a:solidFill>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br>
              <a:rPr kumimoji="0" lang="en-GB" sz="3600" b="0" i="0" u="none" strike="noStrike" kern="1200" cap="none" spc="0" normalizeH="0" baseline="0" noProof="0" dirty="0">
                <a:ln>
                  <a:noFill/>
                </a:ln>
                <a:solidFill>
                  <a:sysClr val="windowText" lastClr="000000"/>
                </a:solidFill>
                <a:effectLst/>
                <a:uLnTx/>
                <a:uFillTx/>
                <a:latin typeface="Calibri Light" panose="020F0302020204030204"/>
                <a:ea typeface="+mj-ea"/>
                <a:cs typeface="+mj-cs"/>
              </a:rPr>
            </a:br>
            <a:r>
              <a:rPr lang="en-GB" sz="3600" dirty="0">
                <a:solidFill>
                  <a:sysClr val="windowText" lastClr="000000"/>
                </a:solidFill>
                <a:latin typeface="Calibri Light" panose="020F0302020204030204"/>
              </a:rPr>
              <a:t>Asking existing supporters to support a specific campaign</a:t>
            </a:r>
            <a:endParaRPr kumimoji="0" lang="en-GB" sz="3600" b="0" i="0" u="none" strike="noStrike" kern="1200" cap="none" spc="0" normalizeH="0" baseline="0" noProof="0" dirty="0">
              <a:ln>
                <a:noFill/>
              </a:ln>
              <a:solidFill>
                <a:sysClr val="windowText" lastClr="000000"/>
              </a:solidFill>
              <a:effectLst/>
              <a:uLnTx/>
              <a:uFillTx/>
              <a:latin typeface="Calibri Light" panose="020F0302020204030204"/>
              <a:ea typeface="+mj-ea"/>
              <a:cs typeface="+mj-cs"/>
            </a:endParaRPr>
          </a:p>
        </p:txBody>
      </p:sp>
    </p:spTree>
    <p:extLst>
      <p:ext uri="{BB962C8B-B14F-4D97-AF65-F5344CB8AC3E}">
        <p14:creationId xmlns:p14="http://schemas.microsoft.com/office/powerpoint/2010/main" val="327337533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hidden="1">
            <a:extLst>
              <a:ext uri="{FF2B5EF4-FFF2-40B4-BE49-F238E27FC236}">
                <a16:creationId xmlns:a16="http://schemas.microsoft.com/office/drawing/2014/main" id="{A00E1BA8-3879-F0F7-7B97-B7B0F6DCF6BC}"/>
              </a:ext>
            </a:extLst>
          </p:cNvPr>
          <p:cNvSpPr>
            <a:spLocks noGrp="1"/>
          </p:cNvSpPr>
          <p:nvPr>
            <p:ph type="sldNum" sz="quarter" idx="4294967295"/>
          </p:nvPr>
        </p:nvSpPr>
        <p:spPr>
          <a:xfrm>
            <a:off x="11447502" y="6401750"/>
            <a:ext cx="278418" cy="274324"/>
          </a:xfrm>
        </p:spPr>
        <p:txBody>
          <a:bodyPr/>
          <a:lstStyle/>
          <a:p>
            <a:pPr>
              <a:spcAft>
                <a:spcPts val="600"/>
              </a:spcAft>
            </a:pPr>
            <a:fld id="{14DFC975-2FD7-44A5-9E78-ECBA46156075}" type="slidenum">
              <a:rPr lang="en-US" smtClean="0"/>
              <a:pPr>
                <a:spcAft>
                  <a:spcPts val="600"/>
                </a:spcAft>
              </a:pPr>
              <a:t>10</a:t>
            </a:fld>
            <a:endParaRPr lang="en-US" dirty="0"/>
          </a:p>
        </p:txBody>
      </p:sp>
      <p:pic>
        <p:nvPicPr>
          <p:cNvPr id="5" name="Picture 4">
            <a:extLst>
              <a:ext uri="{FF2B5EF4-FFF2-40B4-BE49-F238E27FC236}">
                <a16:creationId xmlns:a16="http://schemas.microsoft.com/office/drawing/2014/main" id="{A24BCDDB-EF5C-2046-BA2E-81DF06809B68}"/>
              </a:ext>
            </a:extLst>
          </p:cNvPr>
          <p:cNvPicPr>
            <a:picLocks noChangeAspect="1"/>
          </p:cNvPicPr>
          <p:nvPr/>
        </p:nvPicPr>
        <p:blipFill>
          <a:blip r:embed="rId2"/>
          <a:stretch>
            <a:fillRect/>
          </a:stretch>
        </p:blipFill>
        <p:spPr>
          <a:xfrm>
            <a:off x="938401" y="1254226"/>
            <a:ext cx="8955868" cy="5416348"/>
          </a:xfrm>
          <a:prstGeom prst="rect">
            <a:avLst/>
          </a:prstGeom>
        </p:spPr>
      </p:pic>
      <p:sp>
        <p:nvSpPr>
          <p:cNvPr id="6" name="Title 8">
            <a:extLst>
              <a:ext uri="{FF2B5EF4-FFF2-40B4-BE49-F238E27FC236}">
                <a16:creationId xmlns:a16="http://schemas.microsoft.com/office/drawing/2014/main" id="{B958B818-0923-C12B-46C2-D477309DE016}"/>
              </a:ext>
            </a:extLst>
          </p:cNvPr>
          <p:cNvSpPr txBox="1">
            <a:spLocks/>
          </p:cNvSpPr>
          <p:nvPr/>
        </p:nvSpPr>
        <p:spPr>
          <a:xfrm>
            <a:off x="615077" y="213828"/>
            <a:ext cx="10825809" cy="713041"/>
          </a:xfrm>
          <a:prstGeom prst="rect">
            <a:avLst/>
          </a:prstGeom>
          <a:solidFill>
            <a:srgbClr val="70AD47">
              <a:lumMod val="40000"/>
              <a:lumOff val="60000"/>
            </a:srgbClr>
          </a:solidFill>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br>
              <a:rPr kumimoji="0" lang="en-GB" sz="3600" b="0" i="0" u="none" strike="noStrike" kern="1200" cap="none" spc="0" normalizeH="0" baseline="0" noProof="0" dirty="0">
                <a:ln>
                  <a:noFill/>
                </a:ln>
                <a:solidFill>
                  <a:sysClr val="windowText" lastClr="000000"/>
                </a:solidFill>
                <a:effectLst/>
                <a:uLnTx/>
                <a:uFillTx/>
                <a:latin typeface="Calibri Light" panose="020F0302020204030204"/>
                <a:ea typeface="+mj-ea"/>
                <a:cs typeface="+mj-cs"/>
              </a:rPr>
            </a:br>
            <a:r>
              <a:rPr kumimoji="0" lang="en-GB" sz="3600" b="0" i="0" u="none" strike="noStrike" kern="1200" cap="none" spc="0" normalizeH="0" baseline="0" noProof="0" dirty="0">
                <a:ln>
                  <a:noFill/>
                </a:ln>
                <a:solidFill>
                  <a:sysClr val="windowText" lastClr="000000"/>
                </a:solidFill>
                <a:effectLst/>
                <a:uLnTx/>
                <a:uFillTx/>
                <a:latin typeface="Calibri Light" panose="020F0302020204030204"/>
                <a:ea typeface="+mj-ea"/>
                <a:cs typeface="+mj-cs"/>
              </a:rPr>
              <a:t>Using Social Media to spread the campaign widely</a:t>
            </a:r>
          </a:p>
        </p:txBody>
      </p:sp>
    </p:spTree>
    <p:extLst>
      <p:ext uri="{BB962C8B-B14F-4D97-AF65-F5344CB8AC3E}">
        <p14:creationId xmlns:p14="http://schemas.microsoft.com/office/powerpoint/2010/main" val="2148124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hidden="1">
            <a:extLst>
              <a:ext uri="{FF2B5EF4-FFF2-40B4-BE49-F238E27FC236}">
                <a16:creationId xmlns:a16="http://schemas.microsoft.com/office/drawing/2014/main" id="{A00E1BA8-3879-F0F7-7B97-B7B0F6DCF6BC}"/>
              </a:ext>
            </a:extLst>
          </p:cNvPr>
          <p:cNvSpPr>
            <a:spLocks noGrp="1"/>
          </p:cNvSpPr>
          <p:nvPr>
            <p:ph type="sldNum" sz="quarter" idx="4294967295"/>
          </p:nvPr>
        </p:nvSpPr>
        <p:spPr>
          <a:xfrm>
            <a:off x="11447502" y="6401750"/>
            <a:ext cx="278418" cy="274324"/>
          </a:xfrm>
        </p:spPr>
        <p:txBody>
          <a:bodyPr/>
          <a:lstStyle/>
          <a:p>
            <a:pPr>
              <a:spcAft>
                <a:spcPts val="600"/>
              </a:spcAft>
            </a:pPr>
            <a:fld id="{14DFC975-2FD7-44A5-9E78-ECBA46156075}" type="slidenum">
              <a:rPr lang="en-US" smtClean="0"/>
              <a:pPr>
                <a:spcAft>
                  <a:spcPts val="600"/>
                </a:spcAft>
              </a:pPr>
              <a:t>11</a:t>
            </a:fld>
            <a:endParaRPr lang="en-US" dirty="0"/>
          </a:p>
        </p:txBody>
      </p:sp>
      <p:pic>
        <p:nvPicPr>
          <p:cNvPr id="3" name="Picture 2">
            <a:extLst>
              <a:ext uri="{FF2B5EF4-FFF2-40B4-BE49-F238E27FC236}">
                <a16:creationId xmlns:a16="http://schemas.microsoft.com/office/drawing/2014/main" id="{C9AF42E8-CF1B-CAB2-8E50-D4681D944D04}"/>
              </a:ext>
            </a:extLst>
          </p:cNvPr>
          <p:cNvPicPr>
            <a:picLocks noChangeAspect="1"/>
          </p:cNvPicPr>
          <p:nvPr/>
        </p:nvPicPr>
        <p:blipFill>
          <a:blip r:embed="rId2"/>
          <a:stretch>
            <a:fillRect/>
          </a:stretch>
        </p:blipFill>
        <p:spPr>
          <a:xfrm>
            <a:off x="1034141" y="1687217"/>
            <a:ext cx="4687079" cy="4985725"/>
          </a:xfrm>
          <a:prstGeom prst="rect">
            <a:avLst/>
          </a:prstGeom>
        </p:spPr>
      </p:pic>
      <p:pic>
        <p:nvPicPr>
          <p:cNvPr id="7" name="Picture 6">
            <a:extLst>
              <a:ext uri="{FF2B5EF4-FFF2-40B4-BE49-F238E27FC236}">
                <a16:creationId xmlns:a16="http://schemas.microsoft.com/office/drawing/2014/main" id="{40D17FBA-212D-D789-3A52-24142B29A0BD}"/>
              </a:ext>
            </a:extLst>
          </p:cNvPr>
          <p:cNvPicPr>
            <a:picLocks noChangeAspect="1"/>
          </p:cNvPicPr>
          <p:nvPr/>
        </p:nvPicPr>
        <p:blipFill>
          <a:blip r:embed="rId3"/>
          <a:stretch>
            <a:fillRect/>
          </a:stretch>
        </p:blipFill>
        <p:spPr>
          <a:xfrm>
            <a:off x="6955972" y="1678771"/>
            <a:ext cx="3611537" cy="4994171"/>
          </a:xfrm>
          <a:prstGeom prst="rect">
            <a:avLst/>
          </a:prstGeom>
        </p:spPr>
      </p:pic>
      <p:sp>
        <p:nvSpPr>
          <p:cNvPr id="8" name="Title 8">
            <a:extLst>
              <a:ext uri="{FF2B5EF4-FFF2-40B4-BE49-F238E27FC236}">
                <a16:creationId xmlns:a16="http://schemas.microsoft.com/office/drawing/2014/main" id="{43074380-870A-7C89-FDD2-FE88FB3E6DD4}"/>
              </a:ext>
            </a:extLst>
          </p:cNvPr>
          <p:cNvSpPr txBox="1">
            <a:spLocks/>
          </p:cNvSpPr>
          <p:nvPr/>
        </p:nvSpPr>
        <p:spPr>
          <a:xfrm>
            <a:off x="683095" y="185058"/>
            <a:ext cx="10825809" cy="1253440"/>
          </a:xfrm>
          <a:prstGeom prst="rect">
            <a:avLst/>
          </a:prstGeom>
          <a:solidFill>
            <a:srgbClr val="70AD47">
              <a:lumMod val="40000"/>
              <a:lumOff val="60000"/>
            </a:srgbClr>
          </a:solidFill>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br>
              <a:rPr kumimoji="0" lang="en-GB" sz="3600" b="0" i="0" u="none" strike="noStrike" kern="1200" cap="none" spc="0" normalizeH="0" baseline="0" noProof="0" dirty="0">
                <a:ln>
                  <a:noFill/>
                </a:ln>
                <a:solidFill>
                  <a:sysClr val="windowText" lastClr="000000"/>
                </a:solidFill>
                <a:effectLst/>
                <a:uLnTx/>
                <a:uFillTx/>
                <a:latin typeface="Calibri Light" panose="020F0302020204030204"/>
                <a:ea typeface="+mj-ea"/>
                <a:cs typeface="+mj-cs"/>
              </a:rPr>
            </a:br>
            <a:r>
              <a:rPr lang="en-GB" sz="3600" dirty="0">
                <a:solidFill>
                  <a:sysClr val="windowText" lastClr="000000"/>
                </a:solidFill>
                <a:latin typeface="Calibri Light" panose="020F0302020204030204"/>
              </a:rPr>
              <a:t>Asking other partners (like BOSF) to help share to their supporters</a:t>
            </a:r>
            <a:endParaRPr kumimoji="0" lang="en-GB" sz="3600" b="0" i="0" u="none" strike="noStrike" kern="1200" cap="none" spc="0" normalizeH="0" baseline="0" noProof="0" dirty="0">
              <a:ln>
                <a:noFill/>
              </a:ln>
              <a:solidFill>
                <a:sysClr val="windowText" lastClr="000000"/>
              </a:solidFill>
              <a:effectLst/>
              <a:uLnTx/>
              <a:uFillTx/>
              <a:latin typeface="Calibri Light" panose="020F0302020204030204"/>
              <a:ea typeface="+mj-ea"/>
              <a:cs typeface="+mj-cs"/>
            </a:endParaRPr>
          </a:p>
        </p:txBody>
      </p:sp>
    </p:spTree>
    <p:extLst>
      <p:ext uri="{BB962C8B-B14F-4D97-AF65-F5344CB8AC3E}">
        <p14:creationId xmlns:p14="http://schemas.microsoft.com/office/powerpoint/2010/main" val="19731253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reptile on a plant&#10;&#10;Description automatically generated">
            <a:extLst>
              <a:ext uri="{FF2B5EF4-FFF2-40B4-BE49-F238E27FC236}">
                <a16:creationId xmlns:a16="http://schemas.microsoft.com/office/drawing/2014/main" id="{54BD35E9-9671-A62E-AF59-3CEF815E42E8}"/>
              </a:ext>
            </a:extLst>
          </p:cNvPr>
          <p:cNvPicPr>
            <a:picLocks noChangeAspect="1"/>
          </p:cNvPicPr>
          <p:nvPr/>
        </p:nvPicPr>
        <p:blipFill>
          <a:blip r:embed="rId3" cstate="print">
            <a:extLst>
              <a:ext uri="{28A0092B-C50C-407E-A947-70E740481C1C}">
                <a14:useLocalDpi xmlns:a14="http://schemas.microsoft.com/office/drawing/2010/main" val="0"/>
              </a:ext>
            </a:extLst>
          </a:blip>
          <a:srcRect r="5333"/>
          <a:stretch/>
        </p:blipFill>
        <p:spPr>
          <a:xfrm>
            <a:off x="478972" y="1229405"/>
            <a:ext cx="9677400" cy="5443538"/>
          </a:xfrm>
          <a:prstGeom prst="rect">
            <a:avLst/>
          </a:prstGeom>
          <a:noFill/>
          <a:ln>
            <a:solidFill>
              <a:schemeClr val="tx1"/>
            </a:solidFill>
          </a:ln>
        </p:spPr>
      </p:pic>
      <p:sp>
        <p:nvSpPr>
          <p:cNvPr id="4" name="Title 8">
            <a:extLst>
              <a:ext uri="{FF2B5EF4-FFF2-40B4-BE49-F238E27FC236}">
                <a16:creationId xmlns:a16="http://schemas.microsoft.com/office/drawing/2014/main" id="{A0D3BC89-0CB1-B61F-F4DE-ADF764C53247}"/>
              </a:ext>
            </a:extLst>
          </p:cNvPr>
          <p:cNvSpPr txBox="1">
            <a:spLocks/>
          </p:cNvSpPr>
          <p:nvPr/>
        </p:nvSpPr>
        <p:spPr>
          <a:xfrm>
            <a:off x="478972" y="185057"/>
            <a:ext cx="10825809" cy="713041"/>
          </a:xfrm>
          <a:prstGeom prst="rect">
            <a:avLst/>
          </a:prstGeom>
          <a:solidFill>
            <a:srgbClr val="70AD47">
              <a:lumMod val="40000"/>
              <a:lumOff val="60000"/>
            </a:srgbClr>
          </a:solidFill>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br>
              <a:rPr kumimoji="0" lang="en-GB" sz="3600" b="0" i="0" u="none" strike="noStrike" kern="1200" cap="none" spc="0" normalizeH="0" baseline="0" noProof="0" dirty="0">
                <a:ln>
                  <a:noFill/>
                </a:ln>
                <a:solidFill>
                  <a:sysClr val="windowText" lastClr="000000"/>
                </a:solidFill>
                <a:effectLst/>
                <a:uLnTx/>
                <a:uFillTx/>
                <a:latin typeface="Calibri Light" panose="020F0302020204030204"/>
                <a:ea typeface="+mj-ea"/>
                <a:cs typeface="+mj-cs"/>
              </a:rPr>
            </a:br>
            <a:r>
              <a:rPr kumimoji="0" lang="en-GB" sz="3600" b="0" i="0" u="none" strike="noStrike" kern="1200" cap="none" spc="0" normalizeH="0" baseline="0" noProof="0" dirty="0">
                <a:ln>
                  <a:noFill/>
                </a:ln>
                <a:solidFill>
                  <a:sysClr val="windowText" lastClr="000000"/>
                </a:solidFill>
                <a:effectLst/>
                <a:uLnTx/>
                <a:uFillTx/>
                <a:latin typeface="Calibri Light" panose="020F0302020204030204"/>
                <a:ea typeface="+mj-ea"/>
                <a:cs typeface="+mj-cs"/>
              </a:rPr>
              <a:t>Keeping everyone updated</a:t>
            </a:r>
          </a:p>
        </p:txBody>
      </p:sp>
    </p:spTree>
    <p:extLst>
      <p:ext uri="{BB962C8B-B14F-4D97-AF65-F5344CB8AC3E}">
        <p14:creationId xmlns:p14="http://schemas.microsoft.com/office/powerpoint/2010/main" val="20567146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hidden="1">
            <a:extLst>
              <a:ext uri="{FF2B5EF4-FFF2-40B4-BE49-F238E27FC236}">
                <a16:creationId xmlns:a16="http://schemas.microsoft.com/office/drawing/2014/main" id="{A00E1BA8-3879-F0F7-7B97-B7B0F6DCF6BC}"/>
              </a:ext>
            </a:extLst>
          </p:cNvPr>
          <p:cNvSpPr>
            <a:spLocks noGrp="1"/>
          </p:cNvSpPr>
          <p:nvPr>
            <p:ph type="sldNum" sz="quarter" idx="4294967295"/>
          </p:nvPr>
        </p:nvSpPr>
        <p:spPr>
          <a:xfrm>
            <a:off x="11447502" y="6401750"/>
            <a:ext cx="278418" cy="274324"/>
          </a:xfrm>
        </p:spPr>
        <p:txBody>
          <a:bodyPr/>
          <a:lstStyle/>
          <a:p>
            <a:pPr>
              <a:spcAft>
                <a:spcPts val="600"/>
              </a:spcAft>
            </a:pPr>
            <a:fld id="{14DFC975-2FD7-44A5-9E78-ECBA46156075}" type="slidenum">
              <a:rPr lang="en-US" smtClean="0"/>
              <a:pPr>
                <a:spcAft>
                  <a:spcPts val="600"/>
                </a:spcAft>
              </a:pPr>
              <a:t>13</a:t>
            </a:fld>
            <a:endParaRPr lang="en-US" dirty="0"/>
          </a:p>
        </p:txBody>
      </p:sp>
      <p:pic>
        <p:nvPicPr>
          <p:cNvPr id="7" name="Picture 6">
            <a:extLst>
              <a:ext uri="{FF2B5EF4-FFF2-40B4-BE49-F238E27FC236}">
                <a16:creationId xmlns:a16="http://schemas.microsoft.com/office/drawing/2014/main" id="{260B15E8-1518-929B-878F-EC882195C478}"/>
              </a:ext>
            </a:extLst>
          </p:cNvPr>
          <p:cNvPicPr>
            <a:picLocks noChangeAspect="1"/>
          </p:cNvPicPr>
          <p:nvPr/>
        </p:nvPicPr>
        <p:blipFill>
          <a:blip r:embed="rId2"/>
          <a:stretch>
            <a:fillRect/>
          </a:stretch>
        </p:blipFill>
        <p:spPr>
          <a:xfrm>
            <a:off x="470774" y="1167699"/>
            <a:ext cx="5625226" cy="4810735"/>
          </a:xfrm>
          <a:prstGeom prst="rect">
            <a:avLst/>
          </a:prstGeom>
        </p:spPr>
      </p:pic>
      <p:pic>
        <p:nvPicPr>
          <p:cNvPr id="9" name="Picture 8">
            <a:extLst>
              <a:ext uri="{FF2B5EF4-FFF2-40B4-BE49-F238E27FC236}">
                <a16:creationId xmlns:a16="http://schemas.microsoft.com/office/drawing/2014/main" id="{C1C1CD61-83D9-4857-7BB7-44CC4C345A93}"/>
              </a:ext>
            </a:extLst>
          </p:cNvPr>
          <p:cNvPicPr>
            <a:picLocks noChangeAspect="1"/>
          </p:cNvPicPr>
          <p:nvPr/>
        </p:nvPicPr>
        <p:blipFill>
          <a:blip r:embed="rId3"/>
          <a:stretch>
            <a:fillRect/>
          </a:stretch>
        </p:blipFill>
        <p:spPr>
          <a:xfrm>
            <a:off x="6334889" y="1023257"/>
            <a:ext cx="5105998" cy="5487510"/>
          </a:xfrm>
          <a:prstGeom prst="rect">
            <a:avLst/>
          </a:prstGeom>
        </p:spPr>
      </p:pic>
      <p:sp>
        <p:nvSpPr>
          <p:cNvPr id="10" name="Title 8">
            <a:extLst>
              <a:ext uri="{FF2B5EF4-FFF2-40B4-BE49-F238E27FC236}">
                <a16:creationId xmlns:a16="http://schemas.microsoft.com/office/drawing/2014/main" id="{2449777C-8852-68D4-7CCA-5CD0C8DC796A}"/>
              </a:ext>
            </a:extLst>
          </p:cNvPr>
          <p:cNvSpPr txBox="1">
            <a:spLocks/>
          </p:cNvSpPr>
          <p:nvPr/>
        </p:nvSpPr>
        <p:spPr>
          <a:xfrm>
            <a:off x="615077" y="213828"/>
            <a:ext cx="10825809" cy="713041"/>
          </a:xfrm>
          <a:prstGeom prst="rect">
            <a:avLst/>
          </a:prstGeom>
          <a:solidFill>
            <a:srgbClr val="70AD47">
              <a:lumMod val="40000"/>
              <a:lumOff val="60000"/>
            </a:srgbClr>
          </a:solidFill>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br>
              <a:rPr kumimoji="0" lang="en-GB" sz="3600" b="0" i="0" u="none" strike="noStrike" kern="1200" cap="none" spc="0" normalizeH="0" baseline="0" noProof="0" dirty="0">
                <a:ln>
                  <a:noFill/>
                </a:ln>
                <a:solidFill>
                  <a:sysClr val="windowText" lastClr="000000"/>
                </a:solidFill>
                <a:effectLst/>
                <a:uLnTx/>
                <a:uFillTx/>
                <a:latin typeface="Calibri Light" panose="020F0302020204030204"/>
                <a:ea typeface="+mj-ea"/>
                <a:cs typeface="+mj-cs"/>
              </a:rPr>
            </a:br>
            <a:r>
              <a:rPr kumimoji="0" lang="en-GB" sz="3600" b="0" i="0" u="none" strike="noStrike" kern="1200" cap="none" spc="0" normalizeH="0" baseline="0" noProof="0" dirty="0">
                <a:ln>
                  <a:noFill/>
                </a:ln>
                <a:solidFill>
                  <a:sysClr val="windowText" lastClr="000000"/>
                </a:solidFill>
                <a:effectLst/>
                <a:uLnTx/>
                <a:uFillTx/>
                <a:latin typeface="Calibri Light" panose="020F0302020204030204"/>
                <a:ea typeface="+mj-ea"/>
                <a:cs typeface="+mj-cs"/>
              </a:rPr>
              <a:t>Success and delivery</a:t>
            </a:r>
          </a:p>
        </p:txBody>
      </p:sp>
    </p:spTree>
    <p:extLst>
      <p:ext uri="{BB962C8B-B14F-4D97-AF65-F5344CB8AC3E}">
        <p14:creationId xmlns:p14="http://schemas.microsoft.com/office/powerpoint/2010/main" val="23016470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a:extLst>
              <a:ext uri="{FF2B5EF4-FFF2-40B4-BE49-F238E27FC236}">
                <a16:creationId xmlns:a16="http://schemas.microsoft.com/office/drawing/2014/main" id="{E2D26D53-6894-4BCE-BF11-10FFA075D022}"/>
              </a:ext>
            </a:extLst>
          </p:cNvPr>
          <p:cNvPicPr>
            <a:picLocks noChangeAspect="1"/>
          </p:cNvPicPr>
          <p:nvPr/>
        </p:nvPicPr>
        <p:blipFill rotWithShape="1">
          <a:blip r:embed="rId3">
            <a:extLst>
              <a:ext uri="{28A0092B-C50C-407E-A947-70E740481C1C}">
                <a14:useLocalDpi xmlns:a14="http://schemas.microsoft.com/office/drawing/2010/main" val="0"/>
              </a:ext>
            </a:extLst>
          </a:blip>
          <a:srcRect l="17433" r="17357"/>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
        <p:nvSpPr>
          <p:cNvPr id="4" name="Slide Number Placeholder 3">
            <a:extLst>
              <a:ext uri="{FF2B5EF4-FFF2-40B4-BE49-F238E27FC236}">
                <a16:creationId xmlns:a16="http://schemas.microsoft.com/office/drawing/2014/main" id="{0A42DF5B-0841-4AE9-A7C9-4B726E340FA6}"/>
              </a:ext>
            </a:extLst>
          </p:cNvPr>
          <p:cNvSpPr>
            <a:spLocks noGrp="1"/>
          </p:cNvSpPr>
          <p:nvPr>
            <p:ph type="sldNum" sz="quarter" idx="33"/>
          </p:nvPr>
        </p:nvSpPr>
        <p:spPr>
          <a:xfrm>
            <a:off x="8610600" y="6356350"/>
            <a:ext cx="2743200" cy="365125"/>
          </a:xfrm>
        </p:spPr>
        <p:txBody>
          <a:bodyPr vert="horz" lIns="91440" tIns="45720" rIns="91440" bIns="45720" rtlCol="0" anchor="ctr">
            <a:normAutofit/>
          </a:bodyPr>
          <a:lstStyle/>
          <a:p>
            <a:pPr algn="r">
              <a:spcAft>
                <a:spcPts val="600"/>
              </a:spcAft>
              <a:defRPr/>
            </a:pPr>
            <a:fld id="{19B51A1E-902D-48AF-9020-955120F399B6}" type="slidenum">
              <a:rPr lang="en-US" i="0">
                <a:solidFill>
                  <a:srgbClr val="FFFFFF"/>
                </a:solidFill>
                <a:latin typeface="Calibri" panose="020F0502020204030204"/>
              </a:rPr>
              <a:pPr algn="r">
                <a:spcAft>
                  <a:spcPts val="600"/>
                </a:spcAft>
                <a:defRPr/>
              </a:pPr>
              <a:t>14</a:t>
            </a:fld>
            <a:endParaRPr lang="en-US" i="0" dirty="0">
              <a:solidFill>
                <a:srgbClr val="FFFFFF"/>
              </a:solidFill>
              <a:latin typeface="Calibri" panose="020F0502020204030204"/>
            </a:endParaRPr>
          </a:p>
        </p:txBody>
      </p:sp>
      <p:sp>
        <p:nvSpPr>
          <p:cNvPr id="10" name="Title 8">
            <a:extLst>
              <a:ext uri="{FF2B5EF4-FFF2-40B4-BE49-F238E27FC236}">
                <a16:creationId xmlns:a16="http://schemas.microsoft.com/office/drawing/2014/main" id="{C2485AFE-7929-B8FA-FC06-73CEF00B3724}"/>
              </a:ext>
            </a:extLst>
          </p:cNvPr>
          <p:cNvSpPr txBox="1">
            <a:spLocks/>
          </p:cNvSpPr>
          <p:nvPr/>
        </p:nvSpPr>
        <p:spPr>
          <a:xfrm>
            <a:off x="321163" y="224713"/>
            <a:ext cx="10825809" cy="713041"/>
          </a:xfrm>
          <a:prstGeom prst="rect">
            <a:avLst/>
          </a:prstGeom>
          <a:solidFill>
            <a:srgbClr val="70AD47">
              <a:lumMod val="40000"/>
              <a:lumOff val="60000"/>
            </a:srgbClr>
          </a:solidFill>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br>
              <a:rPr kumimoji="0" lang="en-GB" sz="3600" b="0" i="0" u="none" strike="noStrike" kern="1200" cap="none" spc="0" normalizeH="0" baseline="0" noProof="0" dirty="0">
                <a:ln>
                  <a:noFill/>
                </a:ln>
                <a:solidFill>
                  <a:sysClr val="windowText" lastClr="000000"/>
                </a:solidFill>
                <a:effectLst/>
                <a:uLnTx/>
                <a:uFillTx/>
                <a:latin typeface="Calibri Light" panose="020F0302020204030204"/>
                <a:ea typeface="+mj-ea"/>
                <a:cs typeface="+mj-cs"/>
              </a:rPr>
            </a:br>
            <a:r>
              <a:rPr kumimoji="0" lang="en-GB" sz="3600" b="0" i="0" u="none" strike="noStrike" kern="1200" cap="none" spc="0" normalizeH="0" baseline="0" noProof="0" dirty="0">
                <a:ln>
                  <a:noFill/>
                </a:ln>
                <a:solidFill>
                  <a:sysClr val="windowText" lastClr="000000"/>
                </a:solidFill>
                <a:effectLst/>
                <a:uLnTx/>
                <a:uFillTx/>
                <a:latin typeface="Calibri Light" panose="020F0302020204030204"/>
                <a:ea typeface="+mj-ea"/>
                <a:cs typeface="+mj-cs"/>
              </a:rPr>
              <a:t>Just the beginning – Dawberry Fields forever</a:t>
            </a:r>
          </a:p>
        </p:txBody>
      </p:sp>
      <p:pic>
        <p:nvPicPr>
          <p:cNvPr id="14" name="Picture 13">
            <a:extLst>
              <a:ext uri="{FF2B5EF4-FFF2-40B4-BE49-F238E27FC236}">
                <a16:creationId xmlns:a16="http://schemas.microsoft.com/office/drawing/2014/main" id="{9E34F742-6A40-3886-08EB-38A1695F8C24}"/>
              </a:ext>
            </a:extLst>
          </p:cNvPr>
          <p:cNvPicPr>
            <a:picLocks noChangeAspect="1"/>
          </p:cNvPicPr>
          <p:nvPr/>
        </p:nvPicPr>
        <p:blipFill>
          <a:blip r:embed="rId4"/>
          <a:stretch>
            <a:fillRect/>
          </a:stretch>
        </p:blipFill>
        <p:spPr>
          <a:xfrm>
            <a:off x="321163" y="1185636"/>
            <a:ext cx="9258332" cy="5170714"/>
          </a:xfrm>
          <a:prstGeom prst="rect">
            <a:avLst/>
          </a:prstGeom>
        </p:spPr>
      </p:pic>
    </p:spTree>
    <p:extLst>
      <p:ext uri="{BB962C8B-B14F-4D97-AF65-F5344CB8AC3E}">
        <p14:creationId xmlns:p14="http://schemas.microsoft.com/office/powerpoint/2010/main" val="1378672812"/>
      </p:ext>
    </p:extLst>
  </p:cSld>
  <p:clrMapOvr>
    <a:masterClrMapping/>
  </p:clrMapOvr>
</p:sld>
</file>

<file path=ppt/theme/theme1.xml><?xml version="1.0" encoding="utf-8"?>
<a:theme xmlns:a="http://schemas.openxmlformats.org/drawingml/2006/main" name="1_Office Theme">
  <a:themeElements>
    <a:clrScheme name="Custom 134">
      <a:dk1>
        <a:srgbClr val="000000"/>
      </a:dk1>
      <a:lt1>
        <a:srgbClr val="FFFFFF"/>
      </a:lt1>
      <a:dk2>
        <a:srgbClr val="000000"/>
      </a:dk2>
      <a:lt2>
        <a:srgbClr val="FFFFFF"/>
      </a:lt2>
      <a:accent1>
        <a:srgbClr val="5CB8B3"/>
      </a:accent1>
      <a:accent2>
        <a:srgbClr val="F5D66E"/>
      </a:accent2>
      <a:accent3>
        <a:srgbClr val="D78189"/>
      </a:accent3>
      <a:accent4>
        <a:srgbClr val="7030A0"/>
      </a:accent4>
      <a:accent5>
        <a:srgbClr val="0070C0"/>
      </a:accent5>
      <a:accent6>
        <a:srgbClr val="C4D36D"/>
      </a:accent6>
      <a:hlink>
        <a:srgbClr val="54C3BD"/>
      </a:hlink>
      <a:folHlink>
        <a:srgbClr val="54C3BD"/>
      </a:folHlink>
    </a:clrScheme>
    <a:fontScheme name="Custom 154">
      <a:majorFont>
        <a:latin typeface="Arial"/>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TF67328976_Minimalist presentation_RVA_v4" id="{DA616D2A-CFEC-48D2-90FC-DF66CF8D2F8A}" vid="{8F2838F8-33B8-457C-9B19-1E5863B0E0D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1306</TotalTime>
  <Words>1296</Words>
  <Application>Microsoft Office PowerPoint</Application>
  <PresentationFormat>Widescreen</PresentationFormat>
  <Paragraphs>108</Paragraphs>
  <Slides>14</Slides>
  <Notes>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14</vt:i4>
      </vt:variant>
    </vt:vector>
  </HeadingPairs>
  <TitlesOfParts>
    <vt:vector size="20" baseType="lpstr">
      <vt:lpstr>Arial</vt:lpstr>
      <vt:lpstr>Calibri</vt:lpstr>
      <vt:lpstr>Calibri Light</vt:lpstr>
      <vt:lpstr>GDS Transport</vt:lpstr>
      <vt:lpstr>Times New Roman</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Naturally Birmingham: future parks accelerator</dc:title>
  <dc:creator>Samantha J Hall</dc:creator>
  <cp:lastModifiedBy>Deborah NEEDLE</cp:lastModifiedBy>
  <cp:revision>10</cp:revision>
  <dcterms:created xsi:type="dcterms:W3CDTF">2021-03-15T11:55:21Z</dcterms:created>
  <dcterms:modified xsi:type="dcterms:W3CDTF">2024-08-07T07:34:24Z</dcterms:modified>
</cp:coreProperties>
</file>