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4" r:id="rId5"/>
    <p:sldMasterId id="2147483681" r:id="rId6"/>
    <p:sldMasterId id="2147483688" r:id="rId7"/>
  </p:sldMasterIdLst>
  <p:notesMasterIdLst>
    <p:notesMasterId r:id="rId17"/>
  </p:notesMasterIdLst>
  <p:handoutMasterIdLst>
    <p:handoutMasterId r:id="rId18"/>
  </p:handoutMasterIdLst>
  <p:sldIdLst>
    <p:sldId id="256" r:id="rId8"/>
    <p:sldId id="257" r:id="rId9"/>
    <p:sldId id="267" r:id="rId10"/>
    <p:sldId id="262" r:id="rId11"/>
    <p:sldId id="269" r:id="rId12"/>
    <p:sldId id="271" r:id="rId13"/>
    <p:sldId id="270" r:id="rId14"/>
    <p:sldId id="273" r:id="rId15"/>
    <p:sldId id="272" r:id="rId16"/>
  </p:sldIdLst>
  <p:sldSz cx="9144000" cy="5143500" type="screen16x9"/>
  <p:notesSz cx="6858000" cy="9144000"/>
  <p:custDataLst>
    <p:tags r:id="rId19"/>
  </p:custDataLst>
  <p:defaultTextStyle>
    <a:defPPr>
      <a:defRPr lang="en-US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0C58"/>
    <a:srgbClr val="DC582A"/>
    <a:srgbClr val="1E6F30"/>
    <a:srgbClr val="005EB8"/>
    <a:srgbClr val="D00070"/>
    <a:srgbClr val="84329B"/>
    <a:srgbClr val="D31873"/>
    <a:srgbClr val="00A6E0"/>
    <a:srgbClr val="78449B"/>
    <a:srgbClr val="E15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1" autoAdjust="0"/>
    <p:restoredTop sz="86481" autoAdjust="0"/>
  </p:normalViewPr>
  <p:slideViewPr>
    <p:cSldViewPr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880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VWCCG112\CONDATA$\PARTNERSHIP%20&amp;%20COMMERCIALISATION\Parks%20Transformation\Commercialisation%20-%20F&amp;C%20trend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Fees &amp;</a:t>
            </a:r>
            <a:r>
              <a:rPr lang="en-GB" baseline="0"/>
              <a:t> Charges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142765396664558"/>
          <c:y val="8.5759713422596237E-2"/>
          <c:w val="0.79857234603335447"/>
          <c:h val="0.68964520025844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Table!$A$3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Table!$B$2:$D$2</c:f>
              <c:strCache>
                <c:ptCount val="3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</c:strCache>
            </c:strRef>
          </c:cat>
          <c:val>
            <c:numRef>
              <c:f>Table!$B$3:$D$3</c:f>
              <c:numCache>
                <c:formatCode>"£"#,##0</c:formatCode>
                <c:ptCount val="3"/>
                <c:pt idx="0">
                  <c:v>323146</c:v>
                </c:pt>
                <c:pt idx="1">
                  <c:v>184966</c:v>
                </c:pt>
                <c:pt idx="2">
                  <c:v>178500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C-40C2-915B-0B4E8781C528}"/>
            </c:ext>
          </c:extLst>
        </c:ser>
        <c:ser>
          <c:idx val="1"/>
          <c:order val="1"/>
          <c:tx>
            <c:strRef>
              <c:f>Table!$A$4</c:f>
              <c:strCache>
                <c:ptCount val="1"/>
                <c:pt idx="0">
                  <c:v>Events and Facilities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Table!$B$2:$D$2</c:f>
              <c:strCache>
                <c:ptCount val="3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</c:strCache>
            </c:strRef>
          </c:cat>
          <c:val>
            <c:numRef>
              <c:f>Table!$B$4:$D$4</c:f>
              <c:numCache>
                <c:formatCode>"£"#,##0</c:formatCode>
                <c:ptCount val="3"/>
                <c:pt idx="0">
                  <c:v>689241</c:v>
                </c:pt>
                <c:pt idx="1">
                  <c:v>658401</c:v>
                </c:pt>
                <c:pt idx="2">
                  <c:v>847152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2C-40C2-915B-0B4E8781C528}"/>
            </c:ext>
          </c:extLst>
        </c:ser>
        <c:ser>
          <c:idx val="2"/>
          <c:order val="2"/>
          <c:tx>
            <c:strRef>
              <c:f>Table!$A$5</c:f>
              <c:strCache>
                <c:ptCount val="1"/>
                <c:pt idx="0">
                  <c:v>Parking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Table!$B$2:$D$2</c:f>
              <c:strCache>
                <c:ptCount val="3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</c:strCache>
            </c:strRef>
          </c:cat>
          <c:val>
            <c:numRef>
              <c:f>Table!$B$5:$D$5</c:f>
              <c:numCache>
                <c:formatCode>"£"#,##0</c:formatCode>
                <c:ptCount val="3"/>
                <c:pt idx="0">
                  <c:v>456742</c:v>
                </c:pt>
                <c:pt idx="1">
                  <c:v>510790</c:v>
                </c:pt>
                <c:pt idx="2">
                  <c:v>605402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2C-40C2-915B-0B4E8781C528}"/>
            </c:ext>
          </c:extLst>
        </c:ser>
        <c:ser>
          <c:idx val="3"/>
          <c:order val="3"/>
          <c:tx>
            <c:strRef>
              <c:f>Table!$A$6</c:f>
              <c:strCache>
                <c:ptCount val="1"/>
                <c:pt idx="0">
                  <c:v>Pitch hire etc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Table!$B$2:$D$2</c:f>
              <c:strCache>
                <c:ptCount val="3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</c:strCache>
            </c:strRef>
          </c:cat>
          <c:val>
            <c:numRef>
              <c:f>Table!$B$6:$D$6</c:f>
              <c:numCache>
                <c:formatCode>"£"#,##0</c:formatCode>
                <c:ptCount val="3"/>
                <c:pt idx="0">
                  <c:v>488940</c:v>
                </c:pt>
                <c:pt idx="1">
                  <c:v>40920</c:v>
                </c:pt>
                <c:pt idx="2">
                  <c:v>419606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2C-40C2-915B-0B4E8781C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2393352"/>
        <c:axId val="462395512"/>
      </c:barChart>
      <c:catAx>
        <c:axId val="46239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95512"/>
        <c:crosses val="autoZero"/>
        <c:auto val="1"/>
        <c:lblAlgn val="ctr"/>
        <c:lblOffset val="100"/>
        <c:noMultiLvlLbl val="0"/>
      </c:catAx>
      <c:valAx>
        <c:axId val="46239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£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9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A71174-EE1C-CCA8-3F6F-26C96F534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AB4F3-4782-07E4-A430-00495EB7DD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00032-4755-4853-A1C7-86F1521116B9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38C70-27A4-7087-AE8B-4736D52196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388BB-0E68-398D-0546-63A0F93F28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B9A2E-D9EA-449F-83F7-02E3D59A3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699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CA597-D0FC-49B8-89F5-D53AACD26BB3}" type="datetimeFigureOut">
              <a:rPr lang="en-GB" smtClean="0"/>
              <a:t>04/08/2024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BD850-0564-4E4B-BE85-B7205CE7C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116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5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457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1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412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1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17741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09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181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F4814FA2-8781-4A40-BC3B-4467FA290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19201" r="63387" b="41600"/>
          <a:stretch/>
        </p:blipFill>
        <p:spPr>
          <a:xfrm>
            <a:off x="611560" y="987574"/>
            <a:ext cx="273630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bg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1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98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34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1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74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1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17741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449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813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99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17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422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1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728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1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17741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50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6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7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278F4-0185-7B2E-89C8-3E498A59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89" cy="514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110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1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6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1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17741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4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45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CE55DB-BC7D-D54C-41FB-4A14084BE8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5" y="7290"/>
            <a:ext cx="9138582" cy="5141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58DF77-D4EA-6539-329B-46C992BEC5AF}"/>
              </a:ext>
            </a:extLst>
          </p:cNvPr>
          <p:cNvSpPr/>
          <p:nvPr userDrawn="1"/>
        </p:nvSpPr>
        <p:spPr>
          <a:xfrm>
            <a:off x="3563888" y="4155926"/>
            <a:ext cx="1872208" cy="98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7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8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PAGE </a:t>
            </a:r>
            <a:fld id="{45A89BE1-5792-4ACB-BF4C-7FAB88C6C5B7}" type="slidenum">
              <a:rPr lang="en-GB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97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61" r:id="rId6"/>
  </p:sldLayoutIdLst>
  <p:hf hdr="0" ftr="0" dt="0"/>
  <p:txStyles>
    <p:titleStyle>
      <a:lvl1pPr algn="l" defTabSz="77925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65" indent="-194813" algn="l" defTabSz="779252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CE55DB-BC7D-D54C-41FB-4A14084BE8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3" y="761"/>
            <a:ext cx="9138581" cy="5141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743F5-8ADD-6DC3-B496-72FAA2A5B9FD}"/>
              </a:ext>
            </a:extLst>
          </p:cNvPr>
          <p:cNvSpPr/>
          <p:nvPr userDrawn="1"/>
        </p:nvSpPr>
        <p:spPr>
          <a:xfrm>
            <a:off x="3563888" y="4155926"/>
            <a:ext cx="1872208" cy="98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7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8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" pitchFamily="34" charset="0"/>
                <a:ea typeface="+mn-ea"/>
                <a:cs typeface="+mn-cs"/>
              </a:rPr>
              <a:t>PAGE </a:t>
            </a:r>
            <a:fld id="{45A89BE1-5792-4ACB-BF4C-7FAB88C6C5B7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" pitchFamily="34" charset="0"/>
                <a:ea typeface="+mn-ea"/>
                <a:cs typeface="+mn-cs"/>
              </a:rPr>
              <a:pPr marL="0" marR="0" lvl="0" indent="0" algn="l" defTabSz="7792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 Nov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48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l" defTabSz="77925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65" indent="-194813" algn="l" defTabSz="779252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CE55DB-BC7D-D54C-41FB-4A14084BE8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9" y="1525"/>
            <a:ext cx="9138581" cy="5141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23A1F96-F084-E1AA-3103-DC1A3232E37A}"/>
              </a:ext>
            </a:extLst>
          </p:cNvPr>
          <p:cNvSpPr/>
          <p:nvPr userDrawn="1"/>
        </p:nvSpPr>
        <p:spPr>
          <a:xfrm>
            <a:off x="3563888" y="4155926"/>
            <a:ext cx="1872208" cy="98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7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8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" pitchFamily="34" charset="0"/>
                <a:ea typeface="+mn-ea"/>
                <a:cs typeface="+mn-cs"/>
              </a:rPr>
              <a:t>PAGE </a:t>
            </a:r>
            <a:fld id="{45A89BE1-5792-4ACB-BF4C-7FAB88C6C5B7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" pitchFamily="34" charset="0"/>
                <a:ea typeface="+mn-ea"/>
                <a:cs typeface="+mn-cs"/>
              </a:rPr>
              <a:pPr marL="0" marR="0" lvl="0" indent="0" algn="l" defTabSz="7792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 Nov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70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96" r:id="rId2"/>
    <p:sldLayoutId id="2147483683" r:id="rId3"/>
    <p:sldLayoutId id="2147483684" r:id="rId4"/>
    <p:sldLayoutId id="2147483685" r:id="rId5"/>
    <p:sldLayoutId id="2147483686" r:id="rId6"/>
  </p:sldLayoutIdLst>
  <p:hf hdr="0" ftr="0" dt="0"/>
  <p:txStyles>
    <p:titleStyle>
      <a:lvl1pPr algn="l" defTabSz="77925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65" indent="-194813" algn="l" defTabSz="779252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CE55DB-BC7D-D54C-41FB-4A14084BE8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3" y="761"/>
            <a:ext cx="9138581" cy="5141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26233A-4FF4-9B1A-F2C4-F62D4D11D2A9}"/>
              </a:ext>
            </a:extLst>
          </p:cNvPr>
          <p:cNvSpPr/>
          <p:nvPr userDrawn="1"/>
        </p:nvSpPr>
        <p:spPr>
          <a:xfrm>
            <a:off x="3563888" y="4155926"/>
            <a:ext cx="1872208" cy="98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7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8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" pitchFamily="34" charset="0"/>
                <a:ea typeface="+mn-ea"/>
                <a:cs typeface="+mn-cs"/>
              </a:rPr>
              <a:t>PAGE </a:t>
            </a:r>
            <a:fld id="{45A89BE1-5792-4ACB-BF4C-7FAB88C6C5B7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 Nova" pitchFamily="34" charset="0"/>
                <a:ea typeface="+mn-ea"/>
                <a:cs typeface="+mn-cs"/>
              </a:rPr>
              <a:pPr marL="0" marR="0" lvl="0" indent="0" algn="l" defTabSz="7792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 Nov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34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7" r:id="rId2"/>
    <p:sldLayoutId id="2147483690" r:id="rId3"/>
    <p:sldLayoutId id="2147483691" r:id="rId4"/>
    <p:sldLayoutId id="2147483692" r:id="rId5"/>
    <p:sldLayoutId id="2147483693" r:id="rId6"/>
  </p:sldLayoutIdLst>
  <p:hf hdr="0" ftr="0" dt="0"/>
  <p:txStyles>
    <p:titleStyle>
      <a:lvl1pPr algn="l" defTabSz="77925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65" indent="-194813" algn="l" defTabSz="779252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48302-FDBF-A65E-D0ED-9F4D1F50D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267494"/>
            <a:ext cx="3269711" cy="1212365"/>
          </a:xfrm>
          <a:prstGeom prst="rect">
            <a:avLst/>
          </a:prstGeom>
        </p:spPr>
      </p:pic>
      <p:sp>
        <p:nvSpPr>
          <p:cNvPr id="4" name="Title 8">
            <a:extLst>
              <a:ext uri="{FF2B5EF4-FFF2-40B4-BE49-F238E27FC236}">
                <a16:creationId xmlns:a16="http://schemas.microsoft.com/office/drawing/2014/main" id="{571661EA-1F3F-D5A9-39F8-58E357DF4FFA}"/>
              </a:ext>
            </a:extLst>
          </p:cNvPr>
          <p:cNvSpPr txBox="1">
            <a:spLocks/>
          </p:cNvSpPr>
          <p:nvPr/>
        </p:nvSpPr>
        <p:spPr>
          <a:xfrm>
            <a:off x="251520" y="1995686"/>
            <a:ext cx="8352928" cy="115212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dirty="0"/>
            </a:br>
            <a:r>
              <a:rPr lang="en-GB" sz="9100" b="1" dirty="0">
                <a:solidFill>
                  <a:schemeClr val="accent6">
                    <a:lumMod val="75000"/>
                  </a:schemeClr>
                </a:solidFill>
              </a:rPr>
              <a:t>City of Nature Alliance Pilot Project</a:t>
            </a:r>
          </a:p>
          <a:p>
            <a:endParaRPr lang="en-GB" sz="91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9100" dirty="0">
                <a:solidFill>
                  <a:schemeClr val="accent6">
                    <a:lumMod val="75000"/>
                  </a:schemeClr>
                </a:solidFill>
              </a:rPr>
              <a:t>Finance Workshop – Commercialisation of Parks for income</a:t>
            </a:r>
            <a:br>
              <a:rPr lang="en-GB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9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commercialisation income generation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874730"/>
            <a:ext cx="8229600" cy="33940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Fees and Charges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Events and facilities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Parking charges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Pitch hire.</a:t>
            </a:r>
          </a:p>
          <a:p>
            <a:pPr marL="389626" lvl="1" indent="0">
              <a:buNone/>
            </a:pP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Concessions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Static catering rent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Mobile catering rent</a:t>
            </a:r>
            <a:endParaRPr lang="en-GB" dirty="0">
              <a:cs typeface="Arial" panose="020B0604020202020204" pitchFamily="34" charset="0"/>
            </a:endParaRP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Attractions.</a:t>
            </a:r>
          </a:p>
        </p:txBody>
      </p:sp>
    </p:spTree>
    <p:extLst>
      <p:ext uri="{BB962C8B-B14F-4D97-AF65-F5344CB8AC3E}">
        <p14:creationId xmlns:p14="http://schemas.microsoft.com/office/powerpoint/2010/main" val="78123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89202-90C2-339D-2791-CCCD56BA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05984"/>
            <a:ext cx="8229600" cy="493564"/>
          </a:xfrm>
        </p:spPr>
        <p:txBody>
          <a:bodyPr/>
          <a:lstStyle/>
          <a:p>
            <a:r>
              <a:rPr lang="en-GB" dirty="0"/>
              <a:t>Current position – 2023-24 commercialisation income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F9286B-789C-47DD-FA05-0FFD15FF8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719325"/>
              </p:ext>
            </p:extLst>
          </p:nvPr>
        </p:nvGraphicFramePr>
        <p:xfrm>
          <a:off x="1187624" y="923512"/>
          <a:ext cx="6048672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1044360086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3379895551"/>
                    </a:ext>
                  </a:extLst>
                </a:gridCol>
              </a:tblGrid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Fees</a:t>
                      </a:r>
                      <a:r>
                        <a:rPr lang="en-GB" baseline="0" dirty="0"/>
                        <a:t> &amp; Charges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089883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£178,500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20793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Events</a:t>
                      </a:r>
                      <a:r>
                        <a:rPr lang="en-GB" baseline="0" dirty="0"/>
                        <a:t> and facilities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£847,152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23139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Parking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£607,402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78143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Pitch hire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£419,606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373898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sz="15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Fees</a:t>
                      </a:r>
                      <a:r>
                        <a:rPr lang="en-GB" sz="15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&amp; Charges total</a:t>
                      </a:r>
                      <a:endParaRPr lang="en-GB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£2,050,653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196872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Concessions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152966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Static catering 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£307,240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57696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Mobile catering 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£122,950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35088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r>
                        <a:rPr lang="en-GB" dirty="0"/>
                        <a:t>Attractions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  43,000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96642"/>
                  </a:ext>
                </a:extLst>
              </a:tr>
              <a:tr h="274939">
                <a:tc>
                  <a:txBody>
                    <a:bodyPr/>
                    <a:lstStyle/>
                    <a:p>
                      <a:pPr marL="0" algn="l" defTabSz="779252" rtl="0" eaLnBrk="1" latinLnBrk="0" hangingPunct="1"/>
                      <a:r>
                        <a:rPr lang="en-GB" sz="15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Concessions total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9252" rtl="0" eaLnBrk="1" latinLnBrk="0" hangingPunct="1"/>
                      <a:r>
                        <a:rPr lang="en-GB" sz="15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£473,190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986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938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 anchor="ctr">
            <a:normAutofit/>
          </a:bodyPr>
          <a:lstStyle/>
          <a:p>
            <a:r>
              <a:rPr lang="en-GB" dirty="0"/>
              <a:t>Income trend analysis – Fees and Charges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AF2F789E-016D-18C7-063B-E39595FAB35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0374867"/>
              </p:ext>
            </p:extLst>
          </p:nvPr>
        </p:nvGraphicFramePr>
        <p:xfrm>
          <a:off x="450850" y="987574"/>
          <a:ext cx="4625206" cy="3466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49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A3E6F-317D-1634-FE79-18D925742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Possible Future Income Streams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8D98-22C8-D7F1-E693-57CA0A6EE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1570"/>
            <a:ext cx="8229600" cy="3394040"/>
          </a:xfrm>
        </p:spPr>
        <p:txBody>
          <a:bodyPr>
            <a:normAutofit/>
          </a:bodyPr>
          <a:lstStyle/>
          <a:p>
            <a:r>
              <a:rPr lang="en-GB" dirty="0"/>
              <a:t>Short-term</a:t>
            </a:r>
          </a:p>
          <a:p>
            <a:pPr lvl="1"/>
            <a:r>
              <a:rPr lang="en-GB" dirty="0"/>
              <a:t>Concession tenders (including mobile catering) to go to market in 2024</a:t>
            </a:r>
          </a:p>
          <a:p>
            <a:pPr lvl="1"/>
            <a:r>
              <a:rPr lang="en-GB" dirty="0"/>
              <a:t>Explore appropriate delivery plans for park assets at Woodgate Valley and Sutton Park.</a:t>
            </a:r>
          </a:p>
          <a:p>
            <a:pPr lvl="1"/>
            <a:r>
              <a:rPr lang="en-GB" dirty="0"/>
              <a:t>Transfer/re-code static catering rental income to Parks from Place Directorate</a:t>
            </a:r>
          </a:p>
          <a:p>
            <a:pPr lvl="1"/>
            <a:r>
              <a:rPr lang="en-GB" dirty="0"/>
              <a:t>Benchmarking exercise with Leeds and Newcastle Councils.</a:t>
            </a:r>
          </a:p>
          <a:p>
            <a:pPr marL="389626" lvl="1" indent="0">
              <a:buNone/>
            </a:pPr>
            <a:endParaRPr lang="en-GB" dirty="0"/>
          </a:p>
          <a:p>
            <a:r>
              <a:rPr lang="en-GB" dirty="0"/>
              <a:t>Medium-term</a:t>
            </a:r>
          </a:p>
          <a:p>
            <a:pPr lvl="1"/>
            <a:r>
              <a:rPr lang="en-GB" dirty="0"/>
              <a:t>Expand concession attractions and maximise asset usage.</a:t>
            </a:r>
          </a:p>
          <a:p>
            <a:pPr lvl="1"/>
            <a:r>
              <a:rPr lang="en-GB" dirty="0"/>
              <a:t>Complete review and strategy for park assets, to establish retention or sale.</a:t>
            </a:r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16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4F9ED-0A62-BB16-56AE-8000F7F0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Possible Future Income Streams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7F5EB-88FB-4D3B-6ECE-A53F60A04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600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Medium-term (continued)</a:t>
            </a:r>
          </a:p>
          <a:p>
            <a:pPr lvl="1"/>
            <a:r>
              <a:rPr lang="en-GB" dirty="0"/>
              <a:t>Explore Foundation and Trust models for parks management.</a:t>
            </a:r>
          </a:p>
          <a:p>
            <a:pPr lvl="1"/>
            <a:r>
              <a:rPr lang="en-GB" dirty="0"/>
              <a:t>Build the argument for investment i.e. benefits valuation and establish required structures and mechanisms.</a:t>
            </a:r>
          </a:p>
          <a:p>
            <a:pPr lvl="1"/>
            <a:r>
              <a:rPr lang="en-GB" dirty="0"/>
              <a:t>Establish blended model for revenue/capital (public/private/philanthropic) investment for wider capital programme e.g. improvements/expansions to Visitor Centres, horticultural nursery/café/shop/play area (see Arium in Leeds).</a:t>
            </a:r>
          </a:p>
          <a:p>
            <a:r>
              <a:rPr lang="en-GB" dirty="0"/>
              <a:t>Long-term</a:t>
            </a:r>
          </a:p>
          <a:p>
            <a:pPr lvl="1"/>
            <a:r>
              <a:rPr lang="en-GB" dirty="0"/>
              <a:t>Secure sustainable investment financing</a:t>
            </a:r>
          </a:p>
          <a:p>
            <a:pPr lvl="1"/>
            <a:r>
              <a:rPr lang="en-GB" dirty="0"/>
              <a:t>Explore using investment to restore wood mills (Sutton Park and Lickey Hills) for rental hire/service agreements e.g. production of wooden play equipment in exchange for rent</a:t>
            </a:r>
          </a:p>
          <a:p>
            <a:pPr lvl="1"/>
            <a:r>
              <a:rPr lang="en-GB" dirty="0"/>
              <a:t>Consider that Parks may need to transitioned away from the General </a:t>
            </a:r>
            <a:r>
              <a:rPr lang="en-GB" dirty="0" err="1"/>
              <a:t>Fundin</a:t>
            </a:r>
            <a:r>
              <a:rPr lang="en-GB" dirty="0"/>
              <a:t> future years.</a:t>
            </a:r>
          </a:p>
        </p:txBody>
      </p:sp>
    </p:spTree>
    <p:extLst>
      <p:ext uri="{BB962C8B-B14F-4D97-AF65-F5344CB8AC3E}">
        <p14:creationId xmlns:p14="http://schemas.microsoft.com/office/powerpoint/2010/main" val="167912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4C55-0B38-CD07-C2F6-84C636A3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BF1AC-AC27-5FCC-7622-E4D6877B5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67374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We are extremely close to the tipping point for Fees and Charges increases:</a:t>
            </a:r>
          </a:p>
          <a:p>
            <a:pPr lvl="1"/>
            <a:r>
              <a:rPr lang="en-GB" dirty="0"/>
              <a:t>The trend over the last 5 years has been an average 10% increase across all Fees &amp; Charges categories annually</a:t>
            </a:r>
          </a:p>
          <a:p>
            <a:pPr lvl="1"/>
            <a:r>
              <a:rPr lang="en-GB" dirty="0"/>
              <a:t>If the annual increase continues into 2025-26 and beyond, there is a very real risk that this will become counterproductive, resulting in loss of income (especially true for pitch hire fees and car parking charges).</a:t>
            </a:r>
          </a:p>
          <a:p>
            <a:r>
              <a:rPr lang="en-GB" dirty="0"/>
              <a:t>Concession tenders are open market i.e. the market decides the bid value</a:t>
            </a:r>
          </a:p>
          <a:p>
            <a:pPr lvl="1"/>
            <a:r>
              <a:rPr lang="en-GB" dirty="0"/>
              <a:t>Given their often-specialised nature, difficult to assign a market value to a given concession</a:t>
            </a:r>
          </a:p>
          <a:p>
            <a:pPr lvl="1"/>
            <a:r>
              <a:rPr lang="en-GB" dirty="0"/>
              <a:t>Assigning set values could dissuade bidders resulting in less bids.</a:t>
            </a:r>
          </a:p>
          <a:p>
            <a:pPr lvl="1"/>
            <a:r>
              <a:rPr lang="en-GB" dirty="0"/>
              <a:t>Difficult to accurately estimate projected income from tenders.</a:t>
            </a:r>
          </a:p>
        </p:txBody>
      </p:sp>
    </p:spTree>
    <p:extLst>
      <p:ext uri="{BB962C8B-B14F-4D97-AF65-F5344CB8AC3E}">
        <p14:creationId xmlns:p14="http://schemas.microsoft.com/office/powerpoint/2010/main" val="49482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A79F5-7270-62D4-0A6F-DC9BC7CB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Considerations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AD821-9001-1066-65E1-BC5FF9133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024336"/>
          </a:xfrm>
        </p:spPr>
        <p:txBody>
          <a:bodyPr/>
          <a:lstStyle/>
          <a:p>
            <a:r>
              <a:rPr lang="en-GB" dirty="0"/>
              <a:t>Concession bidders are often only interested in flagship / high profile parks</a:t>
            </a:r>
          </a:p>
          <a:p>
            <a:pPr lvl="1"/>
            <a:r>
              <a:rPr lang="en-GB" dirty="0"/>
              <a:t>Increased risk of over-commercialising flagship / high profile parks. </a:t>
            </a:r>
          </a:p>
          <a:p>
            <a:pPr lvl="1"/>
            <a:r>
              <a:rPr lang="en-GB" dirty="0"/>
              <a:t>Care needs to be taken to balance income maximisation against park aesthetics, existing commercial offerings and park infrastructure.</a:t>
            </a:r>
          </a:p>
          <a:p>
            <a:pPr lvl="1"/>
            <a:r>
              <a:rPr lang="en-GB" dirty="0"/>
              <a:t>Harder to attract interest in other smaller sites.</a:t>
            </a:r>
          </a:p>
          <a:p>
            <a:pPr lvl="1"/>
            <a:r>
              <a:rPr lang="en-GB" dirty="0"/>
              <a:t>Few smaller sites have the required infrastructure to accommodate high visitor footfall that accompanies a popular concession attraction.</a:t>
            </a:r>
          </a:p>
          <a:p>
            <a:pPr marL="389626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855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7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CESSIBILITYFIXERID" val="31aceab7-6df5-4e67-8eb2-a4fa0b7f15f6"/>
  <p:tag name="ASSISTID" val="3ef52024-5bf5-4392-8e35-cf7e865cf01a"/>
</p:tagLst>
</file>

<file path=ppt/theme/theme1.xml><?xml version="1.0" encoding="utf-8"?>
<a:theme xmlns:a="http://schemas.openxmlformats.org/drawingml/2006/main" name="RRR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C1E7A02-BB87-439E-86FC-FD4921439932}" vid="{7D2F6D88-95A8-410D-9A16-157728559F58}"/>
    </a:ext>
  </a:extLst>
</a:theme>
</file>

<file path=ppt/theme/theme2.xml><?xml version="1.0" encoding="utf-8"?>
<a:theme xmlns:a="http://schemas.openxmlformats.org/drawingml/2006/main" name="RESET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C1E7A02-BB87-439E-86FC-FD4921439932}" vid="{7D2F6D88-95A8-410D-9A16-157728559F58}"/>
    </a:ext>
  </a:extLst>
</a:theme>
</file>

<file path=ppt/theme/theme3.xml><?xml version="1.0" encoding="utf-8"?>
<a:theme xmlns:a="http://schemas.openxmlformats.org/drawingml/2006/main" name="RESHAPE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C1E7A02-BB87-439E-86FC-FD4921439932}" vid="{7D2F6D88-95A8-410D-9A16-157728559F58}"/>
    </a:ext>
  </a:extLst>
</a:theme>
</file>

<file path=ppt/theme/theme4.xml><?xml version="1.0" encoding="utf-8"?>
<a:theme xmlns:a="http://schemas.openxmlformats.org/drawingml/2006/main" name="RESTART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C1E7A02-BB87-439E-86FC-FD4921439932}" vid="{7D2F6D88-95A8-410D-9A16-157728559F5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461007-a25a-448d-bdae-dc1c90bfd85b">
      <Terms xmlns="http://schemas.microsoft.com/office/infopath/2007/PartnerControls"/>
    </lcf76f155ced4ddcb4097134ff3c332f>
    <TaxCatchAll xmlns="00c65c4b-155f-4b7c-b131-6a8bb6e4eb8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D1A0134A2A1439C2C8DCEE3C06E83" ma:contentTypeVersion="18" ma:contentTypeDescription="Create a new document." ma:contentTypeScope="" ma:versionID="452e78d995d20e02ab207c01eb08bdd4">
  <xsd:schema xmlns:xsd="http://www.w3.org/2001/XMLSchema" xmlns:xs="http://www.w3.org/2001/XMLSchema" xmlns:p="http://schemas.microsoft.com/office/2006/metadata/properties" xmlns:ns2="04461007-a25a-448d-bdae-dc1c90bfd85b" xmlns:ns3="00c65c4b-155f-4b7c-b131-6a8bb6e4eb8a" targetNamespace="http://schemas.microsoft.com/office/2006/metadata/properties" ma:root="true" ma:fieldsID="1a3b650fa39ef9aa6db3af6237657592" ns2:_="" ns3:_="">
    <xsd:import namespace="04461007-a25a-448d-bdae-dc1c90bfd85b"/>
    <xsd:import namespace="00c65c4b-155f-4b7c-b131-6a8bb6e4eb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461007-a25a-448d-bdae-dc1c90bfd8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c65c4b-155f-4b7c-b131-6a8bb6e4eb8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83174e6-8f4e-4568-9eb4-6c1d9a41ed2e}" ma:internalName="TaxCatchAll" ma:showField="CatchAllData" ma:web="00c65c4b-155f-4b7c-b131-6a8bb6e4eb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E0DDEC-E693-42A7-AD51-19810DA018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E03D2-F375-46B2-A89A-B3E83DF0526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8d52200-c0d3-49d1-aefb-8e4a6e87486a"/>
    <ds:schemaRef ds:uri="http://purl.org/dc/elements/1.1/"/>
    <ds:schemaRef ds:uri="http://schemas.microsoft.com/office/2006/metadata/properties"/>
    <ds:schemaRef ds:uri="a142b80d-944f-44f2-a3ac-74f5a99804bb"/>
    <ds:schemaRef ds:uri="http://purl.org/dc/terms/"/>
    <ds:schemaRef ds:uri="http://www.w3.org/XML/1998/namespace"/>
    <ds:schemaRef ds:uri="http://purl.org/dc/dcmitype/"/>
    <ds:schemaRef ds:uri="04461007-a25a-448d-bdae-dc1c90bfd85b"/>
    <ds:schemaRef ds:uri="00c65c4b-155f-4b7c-b131-6a8bb6e4eb8a"/>
    <ds:schemaRef ds:uri="55686080-e067-4f21-b561-c6ee9a39ec76"/>
    <ds:schemaRef ds:uri="95c7f1fc-af60-4060-8a4f-8fa0e3f0d588"/>
  </ds:schemaRefs>
</ds:datastoreItem>
</file>

<file path=customXml/itemProps3.xml><?xml version="1.0" encoding="utf-8"?>
<ds:datastoreItem xmlns:ds="http://schemas.openxmlformats.org/officeDocument/2006/customXml" ds:itemID="{28E20076-507D-4B25-AA3B-231E9663EF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461007-a25a-448d-bdae-dc1c90bfd85b"/>
    <ds:schemaRef ds:uri="00c65c4b-155f-4b7c-b131-6a8bb6e4eb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Birmingham_City_Council___corp_template_updated_Mar_2021</Template>
  <TotalTime>1603</TotalTime>
  <Words>511</Words>
  <Application>Microsoft Office PowerPoint</Application>
  <PresentationFormat>On-screen Show (16:9)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Nova</vt:lpstr>
      <vt:lpstr>Arial Nova Light</vt:lpstr>
      <vt:lpstr>Calibri</vt:lpstr>
      <vt:lpstr>Wingdings</vt:lpstr>
      <vt:lpstr>RRR 16:9 Master </vt:lpstr>
      <vt:lpstr>RESET 16:9 Master </vt:lpstr>
      <vt:lpstr>RESHAPE 16:9 Master </vt:lpstr>
      <vt:lpstr>RESTART 16:9 Master </vt:lpstr>
      <vt:lpstr>PowerPoint Presentation</vt:lpstr>
      <vt:lpstr>Current commercialisation income generation</vt:lpstr>
      <vt:lpstr>Current position – 2023-24 commercialisation income</vt:lpstr>
      <vt:lpstr>Income trend analysis – Fees and Charges</vt:lpstr>
      <vt:lpstr>Possible Future Income Streams</vt:lpstr>
      <vt:lpstr>Possible Future Income Streams (continued)</vt:lpstr>
      <vt:lpstr>Considerations</vt:lpstr>
      <vt:lpstr>Considerations (continued)</vt:lpstr>
      <vt:lpstr>PowerPoint Presentation</vt:lpstr>
    </vt:vector>
  </TitlesOfParts>
  <Company>Service Birmingham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creator>Dalbir Kaur</dc:creator>
  <cp:keywords>Birmingham City Council</cp:keywords>
  <cp:lastModifiedBy>Deborah NEEDLE</cp:lastModifiedBy>
  <cp:revision>39</cp:revision>
  <dcterms:created xsi:type="dcterms:W3CDTF">2021-03-24T14:08:26Z</dcterms:created>
  <dcterms:modified xsi:type="dcterms:W3CDTF">2024-08-04T16:30:46Z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0x0101008BED1A0134A2A1439C2C8DCEE3C06E83</vt:lpwstr>
  </property>
  <property fmtid="{D5CDD505-2E9C-101B-9397-08002B2CF9AE}" pid="3" name="CloudStatistics_StoryID">
    <vt:lpwstr>704061a4-4bce-4e4e-b312-2fd27e5ffc60</vt:lpwstr>
  </property>
  <property fmtid="{D5CDD505-2E9C-101B-9397-08002B2CF9AE}" pid="4" name="MediaServiceImageTags">
    <vt:lpwstr/>
  </property>
  <property fmtid="{D5CDD505-2E9C-101B-9397-08002B2CF9AE}" pid="5" name="MSIP_Label_a17471b1-27ab-4640-9264-e69a67407ca3_Enabled">
    <vt:lpwstr>true</vt:lpwstr>
  </property>
  <property fmtid="{D5CDD505-2E9C-101B-9397-08002B2CF9AE}" pid="6" name="MSIP_Label_a17471b1-27ab-4640-9264-e69a67407ca3_SetDate">
    <vt:lpwstr>2023-08-14T12:07:23Z</vt:lpwstr>
  </property>
  <property fmtid="{D5CDD505-2E9C-101B-9397-08002B2CF9AE}" pid="7" name="MSIP_Label_a17471b1-27ab-4640-9264-e69a67407ca3_Method">
    <vt:lpwstr>Standard</vt:lpwstr>
  </property>
  <property fmtid="{D5CDD505-2E9C-101B-9397-08002B2CF9AE}" pid="8" name="MSIP_Label_a17471b1-27ab-4640-9264-e69a67407ca3_Name">
    <vt:lpwstr>BCC - OFFICIAL</vt:lpwstr>
  </property>
  <property fmtid="{D5CDD505-2E9C-101B-9397-08002B2CF9AE}" pid="9" name="MSIP_Label_a17471b1-27ab-4640-9264-e69a67407ca3_SiteId">
    <vt:lpwstr>699ace67-d2e4-4bcd-b303-d2bbe2b9bbf1</vt:lpwstr>
  </property>
  <property fmtid="{D5CDD505-2E9C-101B-9397-08002B2CF9AE}" pid="10" name="MSIP_Label_a17471b1-27ab-4640-9264-e69a67407ca3_ActionId">
    <vt:lpwstr>f7027033-fd5f-435e-b699-d9fe7cf21ff4</vt:lpwstr>
  </property>
  <property fmtid="{D5CDD505-2E9C-101B-9397-08002B2CF9AE}" pid="11" name="MSIP_Label_a17471b1-27ab-4640-9264-e69a67407ca3_ContentBits">
    <vt:lpwstr>2</vt:lpwstr>
  </property>
  <property fmtid="{D5CDD505-2E9C-101B-9397-08002B2CF9AE}" pid="12" name="ClassificationContentMarkingFooterLocations">
    <vt:lpwstr>BCC PPT 16\:9 Master :6\1_BCC PPT 16\:9 Healthier:6</vt:lpwstr>
  </property>
  <property fmtid="{D5CDD505-2E9C-101B-9397-08002B2CF9AE}" pid="13" name="ClassificationContentMarkingFooterText">
    <vt:lpwstr>OFFICIAL</vt:lpwstr>
  </property>
</Properties>
</file>