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4"/>
  </p:notesMasterIdLst>
  <p:handoutMasterIdLst>
    <p:handoutMasterId r:id="rId35"/>
  </p:handoutMasterIdLst>
  <p:sldIdLst>
    <p:sldId id="525" r:id="rId4"/>
    <p:sldId id="502" r:id="rId5"/>
    <p:sldId id="496" r:id="rId6"/>
    <p:sldId id="572" r:id="rId7"/>
    <p:sldId id="549" r:id="rId8"/>
    <p:sldId id="532" r:id="rId9"/>
    <p:sldId id="577" r:id="rId10"/>
    <p:sldId id="533" r:id="rId11"/>
    <p:sldId id="574" r:id="rId12"/>
    <p:sldId id="566" r:id="rId13"/>
    <p:sldId id="563" r:id="rId14"/>
    <p:sldId id="316" r:id="rId15"/>
    <p:sldId id="579" r:id="rId16"/>
    <p:sldId id="569" r:id="rId17"/>
    <p:sldId id="581" r:id="rId18"/>
    <p:sldId id="573" r:id="rId19"/>
    <p:sldId id="345" r:id="rId20"/>
    <p:sldId id="546" r:id="rId21"/>
    <p:sldId id="541" r:id="rId22"/>
    <p:sldId id="575" r:id="rId23"/>
    <p:sldId id="584" r:id="rId24"/>
    <p:sldId id="582" r:id="rId25"/>
    <p:sldId id="586" r:id="rId26"/>
    <p:sldId id="585" r:id="rId27"/>
    <p:sldId id="587" r:id="rId28"/>
    <p:sldId id="590" r:id="rId29"/>
    <p:sldId id="580" r:id="rId30"/>
    <p:sldId id="588" r:id="rId31"/>
    <p:sldId id="591" r:id="rId32"/>
    <p:sldId id="589" r:id="rId33"/>
  </p:sldIdLst>
  <p:sldSz cx="9144000" cy="5143500" type="screen16x9"/>
  <p:notesSz cx="7099300" cy="10234613"/>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100D"/>
    <a:srgbClr val="D9D9D9"/>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7605D8-526E-4CBA-A15E-0CC4CD092E1C}" v="17" dt="2024-02-03T12:24:12.5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28" autoAdjust="0"/>
    <p:restoredTop sz="92895" autoAdjust="0"/>
  </p:normalViewPr>
  <p:slideViewPr>
    <p:cSldViewPr showGuides="1">
      <p:cViewPr varScale="1">
        <p:scale>
          <a:sx n="152" d="100"/>
          <a:sy n="152" d="100"/>
        </p:scale>
        <p:origin x="162" y="35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25" d="100"/>
        <a:sy n="125" d="100"/>
      </p:scale>
      <p:origin x="0" y="0"/>
    </p:cViewPr>
  </p:sorterViewPr>
  <p:notesViewPr>
    <p:cSldViewPr showGuides="1">
      <p:cViewPr varScale="1">
        <p:scale>
          <a:sx n="54" d="100"/>
          <a:sy n="54" d="100"/>
        </p:scale>
        <p:origin x="-2634"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Needle" userId="6d32c1f4-ebf5-4221-8ae4-1d04ac1e0461" providerId="ADAL" clId="{8B7605D8-526E-4CBA-A15E-0CC4CD092E1C}"/>
    <pc:docChg chg="custSel addSld delSld modSld sldOrd delMainMaster">
      <pc:chgData name="Simon Needle" userId="6d32c1f4-ebf5-4221-8ae4-1d04ac1e0461" providerId="ADAL" clId="{8B7605D8-526E-4CBA-A15E-0CC4CD092E1C}" dt="2024-02-03T12:34:15.362" v="4904" actId="1076"/>
      <pc:docMkLst>
        <pc:docMk/>
      </pc:docMkLst>
      <pc:sldChg chg="del">
        <pc:chgData name="Simon Needle" userId="6d32c1f4-ebf5-4221-8ae4-1d04ac1e0461" providerId="ADAL" clId="{8B7605D8-526E-4CBA-A15E-0CC4CD092E1C}" dt="2024-02-03T10:11:01.672" v="228" actId="47"/>
        <pc:sldMkLst>
          <pc:docMk/>
          <pc:sldMk cId="0" sldId="265"/>
        </pc:sldMkLst>
      </pc:sldChg>
      <pc:sldChg chg="del">
        <pc:chgData name="Simon Needle" userId="6d32c1f4-ebf5-4221-8ae4-1d04ac1e0461" providerId="ADAL" clId="{8B7605D8-526E-4CBA-A15E-0CC4CD092E1C}" dt="2024-02-03T09:49:48.638" v="0" actId="47"/>
        <pc:sldMkLst>
          <pc:docMk/>
          <pc:sldMk cId="2888654110" sldId="282"/>
        </pc:sldMkLst>
      </pc:sldChg>
      <pc:sldChg chg="del">
        <pc:chgData name="Simon Needle" userId="6d32c1f4-ebf5-4221-8ae4-1d04ac1e0461" providerId="ADAL" clId="{8B7605D8-526E-4CBA-A15E-0CC4CD092E1C}" dt="2024-02-03T09:49:48.638" v="0" actId="47"/>
        <pc:sldMkLst>
          <pc:docMk/>
          <pc:sldMk cId="4158990382" sldId="283"/>
        </pc:sldMkLst>
      </pc:sldChg>
      <pc:sldChg chg="del">
        <pc:chgData name="Simon Needle" userId="6d32c1f4-ebf5-4221-8ae4-1d04ac1e0461" providerId="ADAL" clId="{8B7605D8-526E-4CBA-A15E-0CC4CD092E1C}" dt="2024-02-03T09:49:48.638" v="0" actId="47"/>
        <pc:sldMkLst>
          <pc:docMk/>
          <pc:sldMk cId="2005581552" sldId="285"/>
        </pc:sldMkLst>
      </pc:sldChg>
      <pc:sldChg chg="del">
        <pc:chgData name="Simon Needle" userId="6d32c1f4-ebf5-4221-8ae4-1d04ac1e0461" providerId="ADAL" clId="{8B7605D8-526E-4CBA-A15E-0CC4CD092E1C}" dt="2024-02-03T09:49:48.638" v="0" actId="47"/>
        <pc:sldMkLst>
          <pc:docMk/>
          <pc:sldMk cId="3890969691" sldId="286"/>
        </pc:sldMkLst>
      </pc:sldChg>
      <pc:sldChg chg="del">
        <pc:chgData name="Simon Needle" userId="6d32c1f4-ebf5-4221-8ae4-1d04ac1e0461" providerId="ADAL" clId="{8B7605D8-526E-4CBA-A15E-0CC4CD092E1C}" dt="2024-02-03T09:49:48.638" v="0" actId="47"/>
        <pc:sldMkLst>
          <pc:docMk/>
          <pc:sldMk cId="359580719" sldId="287"/>
        </pc:sldMkLst>
      </pc:sldChg>
      <pc:sldChg chg="del">
        <pc:chgData name="Simon Needle" userId="6d32c1f4-ebf5-4221-8ae4-1d04ac1e0461" providerId="ADAL" clId="{8B7605D8-526E-4CBA-A15E-0CC4CD092E1C}" dt="2024-02-03T10:00:14.252" v="11" actId="47"/>
        <pc:sldMkLst>
          <pc:docMk/>
          <pc:sldMk cId="917653725" sldId="290"/>
        </pc:sldMkLst>
      </pc:sldChg>
      <pc:sldChg chg="del">
        <pc:chgData name="Simon Needle" userId="6d32c1f4-ebf5-4221-8ae4-1d04ac1e0461" providerId="ADAL" clId="{8B7605D8-526E-4CBA-A15E-0CC4CD092E1C}" dt="2024-02-03T10:00:17.833" v="12" actId="47"/>
        <pc:sldMkLst>
          <pc:docMk/>
          <pc:sldMk cId="3990313913" sldId="291"/>
        </pc:sldMkLst>
      </pc:sldChg>
      <pc:sldChg chg="modSp mod">
        <pc:chgData name="Simon Needle" userId="6d32c1f4-ebf5-4221-8ae4-1d04ac1e0461" providerId="ADAL" clId="{8B7605D8-526E-4CBA-A15E-0CC4CD092E1C}" dt="2024-02-03T12:12:08.643" v="3410" actId="1076"/>
        <pc:sldMkLst>
          <pc:docMk/>
          <pc:sldMk cId="2517355319" sldId="316"/>
        </pc:sldMkLst>
        <pc:spChg chg="mod">
          <ac:chgData name="Simon Needle" userId="6d32c1f4-ebf5-4221-8ae4-1d04ac1e0461" providerId="ADAL" clId="{8B7605D8-526E-4CBA-A15E-0CC4CD092E1C}" dt="2024-02-03T12:12:08.643" v="3410" actId="1076"/>
          <ac:spMkLst>
            <pc:docMk/>
            <pc:sldMk cId="2517355319" sldId="316"/>
            <ac:spMk id="2" creationId="{CE401C0A-7630-4FF0-BCCE-850678E3EDF5}"/>
          </ac:spMkLst>
        </pc:spChg>
      </pc:sldChg>
      <pc:sldChg chg="modSp mod ord">
        <pc:chgData name="Simon Needle" userId="6d32c1f4-ebf5-4221-8ae4-1d04ac1e0461" providerId="ADAL" clId="{8B7605D8-526E-4CBA-A15E-0CC4CD092E1C}" dt="2024-02-03T12:16:18.602" v="3632" actId="120"/>
        <pc:sldMkLst>
          <pc:docMk/>
          <pc:sldMk cId="3336206858" sldId="345"/>
        </pc:sldMkLst>
        <pc:spChg chg="mod">
          <ac:chgData name="Simon Needle" userId="6d32c1f4-ebf5-4221-8ae4-1d04ac1e0461" providerId="ADAL" clId="{8B7605D8-526E-4CBA-A15E-0CC4CD092E1C}" dt="2024-02-03T12:16:18.602" v="3632" actId="120"/>
          <ac:spMkLst>
            <pc:docMk/>
            <pc:sldMk cId="3336206858" sldId="345"/>
            <ac:spMk id="2" creationId="{0F68DAA9-707D-4C3D-BF45-868C4C224B58}"/>
          </ac:spMkLst>
        </pc:spChg>
      </pc:sldChg>
      <pc:sldChg chg="modSp mod">
        <pc:chgData name="Simon Needle" userId="6d32c1f4-ebf5-4221-8ae4-1d04ac1e0461" providerId="ADAL" clId="{8B7605D8-526E-4CBA-A15E-0CC4CD092E1C}" dt="2024-02-03T12:32:44.479" v="4900" actId="20577"/>
        <pc:sldMkLst>
          <pc:docMk/>
          <pc:sldMk cId="0" sldId="496"/>
        </pc:sldMkLst>
        <pc:spChg chg="mod">
          <ac:chgData name="Simon Needle" userId="6d32c1f4-ebf5-4221-8ae4-1d04ac1e0461" providerId="ADAL" clId="{8B7605D8-526E-4CBA-A15E-0CC4CD092E1C}" dt="2024-02-03T12:32:37.146" v="4899" actId="14100"/>
          <ac:spMkLst>
            <pc:docMk/>
            <pc:sldMk cId="0" sldId="496"/>
            <ac:spMk id="6" creationId="{00000000-0000-0000-0000-000000000000}"/>
          </ac:spMkLst>
        </pc:spChg>
        <pc:spChg chg="mod">
          <ac:chgData name="Simon Needle" userId="6d32c1f4-ebf5-4221-8ae4-1d04ac1e0461" providerId="ADAL" clId="{8B7605D8-526E-4CBA-A15E-0CC4CD092E1C}" dt="2024-02-03T12:32:44.479" v="4900" actId="20577"/>
          <ac:spMkLst>
            <pc:docMk/>
            <pc:sldMk cId="0" sldId="496"/>
            <ac:spMk id="9" creationId="{00000000-0000-0000-0000-000000000000}"/>
          </ac:spMkLst>
        </pc:spChg>
      </pc:sldChg>
      <pc:sldChg chg="del">
        <pc:chgData name="Simon Needle" userId="6d32c1f4-ebf5-4221-8ae4-1d04ac1e0461" providerId="ADAL" clId="{8B7605D8-526E-4CBA-A15E-0CC4CD092E1C}" dt="2024-02-03T09:57:45.796" v="6" actId="47"/>
        <pc:sldMkLst>
          <pc:docMk/>
          <pc:sldMk cId="133708441" sldId="520"/>
        </pc:sldMkLst>
      </pc:sldChg>
      <pc:sldChg chg="del">
        <pc:chgData name="Simon Needle" userId="6d32c1f4-ebf5-4221-8ae4-1d04ac1e0461" providerId="ADAL" clId="{8B7605D8-526E-4CBA-A15E-0CC4CD092E1C}" dt="2024-02-03T09:57:39.269" v="5" actId="47"/>
        <pc:sldMkLst>
          <pc:docMk/>
          <pc:sldMk cId="3189706826" sldId="521"/>
        </pc:sldMkLst>
      </pc:sldChg>
      <pc:sldChg chg="del">
        <pc:chgData name="Simon Needle" userId="6d32c1f4-ebf5-4221-8ae4-1d04ac1e0461" providerId="ADAL" clId="{8B7605D8-526E-4CBA-A15E-0CC4CD092E1C}" dt="2024-02-03T09:57:34.112" v="4" actId="47"/>
        <pc:sldMkLst>
          <pc:docMk/>
          <pc:sldMk cId="3620763067" sldId="528"/>
        </pc:sldMkLst>
      </pc:sldChg>
      <pc:sldChg chg="del">
        <pc:chgData name="Simon Needle" userId="6d32c1f4-ebf5-4221-8ae4-1d04ac1e0461" providerId="ADAL" clId="{8B7605D8-526E-4CBA-A15E-0CC4CD092E1C}" dt="2024-02-03T09:49:48.638" v="0" actId="47"/>
        <pc:sldMkLst>
          <pc:docMk/>
          <pc:sldMk cId="2135461434" sldId="529"/>
        </pc:sldMkLst>
      </pc:sldChg>
      <pc:sldChg chg="del">
        <pc:chgData name="Simon Needle" userId="6d32c1f4-ebf5-4221-8ae4-1d04ac1e0461" providerId="ADAL" clId="{8B7605D8-526E-4CBA-A15E-0CC4CD092E1C}" dt="2024-02-03T09:49:48.638" v="0" actId="47"/>
        <pc:sldMkLst>
          <pc:docMk/>
          <pc:sldMk cId="3077321271" sldId="531"/>
        </pc:sldMkLst>
      </pc:sldChg>
      <pc:sldChg chg="addSp delSp modSp mod">
        <pc:chgData name="Simon Needle" userId="6d32c1f4-ebf5-4221-8ae4-1d04ac1e0461" providerId="ADAL" clId="{8B7605D8-526E-4CBA-A15E-0CC4CD092E1C}" dt="2024-02-03T12:34:15.362" v="4904" actId="1076"/>
        <pc:sldMkLst>
          <pc:docMk/>
          <pc:sldMk cId="2700857991" sldId="533"/>
        </pc:sldMkLst>
        <pc:picChg chg="del">
          <ac:chgData name="Simon Needle" userId="6d32c1f4-ebf5-4221-8ae4-1d04ac1e0461" providerId="ADAL" clId="{8B7605D8-526E-4CBA-A15E-0CC4CD092E1C}" dt="2024-02-03T12:34:01.940" v="4901" actId="478"/>
          <ac:picMkLst>
            <pc:docMk/>
            <pc:sldMk cId="2700857991" sldId="533"/>
            <ac:picMk id="6" creationId="{142ACCA5-6C8C-ECE8-ED91-AB66E3A7E9E4}"/>
          </ac:picMkLst>
        </pc:picChg>
        <pc:picChg chg="add mod">
          <ac:chgData name="Simon Needle" userId="6d32c1f4-ebf5-4221-8ae4-1d04ac1e0461" providerId="ADAL" clId="{8B7605D8-526E-4CBA-A15E-0CC4CD092E1C}" dt="2024-02-03T12:34:15.362" v="4904" actId="1076"/>
          <ac:picMkLst>
            <pc:docMk/>
            <pc:sldMk cId="2700857991" sldId="533"/>
            <ac:picMk id="7" creationId="{947F6E88-4AB4-00BB-4BC7-478B49A50A40}"/>
          </ac:picMkLst>
        </pc:picChg>
      </pc:sldChg>
      <pc:sldChg chg="del">
        <pc:chgData name="Simon Needle" userId="6d32c1f4-ebf5-4221-8ae4-1d04ac1e0461" providerId="ADAL" clId="{8B7605D8-526E-4CBA-A15E-0CC4CD092E1C}" dt="2024-02-03T10:11:03.303" v="229" actId="47"/>
        <pc:sldMkLst>
          <pc:docMk/>
          <pc:sldMk cId="4191307498" sldId="540"/>
        </pc:sldMkLst>
      </pc:sldChg>
      <pc:sldChg chg="ord">
        <pc:chgData name="Simon Needle" userId="6d32c1f4-ebf5-4221-8ae4-1d04ac1e0461" providerId="ADAL" clId="{8B7605D8-526E-4CBA-A15E-0CC4CD092E1C}" dt="2024-02-03T10:11:59.702" v="235"/>
        <pc:sldMkLst>
          <pc:docMk/>
          <pc:sldMk cId="3514481864" sldId="541"/>
        </pc:sldMkLst>
      </pc:sldChg>
      <pc:sldChg chg="del">
        <pc:chgData name="Simon Needle" userId="6d32c1f4-ebf5-4221-8ae4-1d04ac1e0461" providerId="ADAL" clId="{8B7605D8-526E-4CBA-A15E-0CC4CD092E1C}" dt="2024-02-03T10:12:48.499" v="239" actId="47"/>
        <pc:sldMkLst>
          <pc:docMk/>
          <pc:sldMk cId="716600228" sldId="542"/>
        </pc:sldMkLst>
      </pc:sldChg>
      <pc:sldChg chg="del">
        <pc:chgData name="Simon Needle" userId="6d32c1f4-ebf5-4221-8ae4-1d04ac1e0461" providerId="ADAL" clId="{8B7605D8-526E-4CBA-A15E-0CC4CD092E1C}" dt="2024-02-03T10:12:46.605" v="238" actId="47"/>
        <pc:sldMkLst>
          <pc:docMk/>
          <pc:sldMk cId="2302550426" sldId="543"/>
        </pc:sldMkLst>
      </pc:sldChg>
      <pc:sldChg chg="del">
        <pc:chgData name="Simon Needle" userId="6d32c1f4-ebf5-4221-8ae4-1d04ac1e0461" providerId="ADAL" clId="{8B7605D8-526E-4CBA-A15E-0CC4CD092E1C}" dt="2024-02-03T09:49:48.638" v="0" actId="47"/>
        <pc:sldMkLst>
          <pc:docMk/>
          <pc:sldMk cId="3914960668" sldId="544"/>
        </pc:sldMkLst>
      </pc:sldChg>
      <pc:sldChg chg="ord">
        <pc:chgData name="Simon Needle" userId="6d32c1f4-ebf5-4221-8ae4-1d04ac1e0461" providerId="ADAL" clId="{8B7605D8-526E-4CBA-A15E-0CC4CD092E1C}" dt="2024-02-03T10:11:55.438" v="233"/>
        <pc:sldMkLst>
          <pc:docMk/>
          <pc:sldMk cId="591264846" sldId="546"/>
        </pc:sldMkLst>
      </pc:sldChg>
      <pc:sldChg chg="del">
        <pc:chgData name="Simon Needle" userId="6d32c1f4-ebf5-4221-8ae4-1d04ac1e0461" providerId="ADAL" clId="{8B7605D8-526E-4CBA-A15E-0CC4CD092E1C}" dt="2024-02-03T09:49:48.638" v="0" actId="47"/>
        <pc:sldMkLst>
          <pc:docMk/>
          <pc:sldMk cId="1872507000" sldId="547"/>
        </pc:sldMkLst>
      </pc:sldChg>
      <pc:sldChg chg="del">
        <pc:chgData name="Simon Needle" userId="6d32c1f4-ebf5-4221-8ae4-1d04ac1e0461" providerId="ADAL" clId="{8B7605D8-526E-4CBA-A15E-0CC4CD092E1C}" dt="2024-02-03T09:51:00.898" v="1" actId="47"/>
        <pc:sldMkLst>
          <pc:docMk/>
          <pc:sldMk cId="214327680" sldId="548"/>
        </pc:sldMkLst>
      </pc:sldChg>
      <pc:sldChg chg="addSp delSp modSp mod">
        <pc:chgData name="Simon Needle" userId="6d32c1f4-ebf5-4221-8ae4-1d04ac1e0461" providerId="ADAL" clId="{8B7605D8-526E-4CBA-A15E-0CC4CD092E1C}" dt="2024-02-03T10:52:03.992" v="275" actId="1076"/>
        <pc:sldMkLst>
          <pc:docMk/>
          <pc:sldMk cId="1552355570" sldId="549"/>
        </pc:sldMkLst>
        <pc:spChg chg="del mod">
          <ac:chgData name="Simon Needle" userId="6d32c1f4-ebf5-4221-8ae4-1d04ac1e0461" providerId="ADAL" clId="{8B7605D8-526E-4CBA-A15E-0CC4CD092E1C}" dt="2024-02-03T10:48:45.280" v="257" actId="478"/>
          <ac:spMkLst>
            <pc:docMk/>
            <pc:sldMk cId="1552355570" sldId="549"/>
            <ac:spMk id="6" creationId="{00000000-0000-0000-0000-000000000000}"/>
          </ac:spMkLst>
        </pc:spChg>
        <pc:picChg chg="mod">
          <ac:chgData name="Simon Needle" userId="6d32c1f4-ebf5-4221-8ae4-1d04ac1e0461" providerId="ADAL" clId="{8B7605D8-526E-4CBA-A15E-0CC4CD092E1C}" dt="2024-02-03T10:51:26.681" v="270" actId="1582"/>
          <ac:picMkLst>
            <pc:docMk/>
            <pc:sldMk cId="1552355570" sldId="549"/>
            <ac:picMk id="2" creationId="{D6343197-636C-433C-89AE-B37105CC5E5E}"/>
          </ac:picMkLst>
        </pc:picChg>
        <pc:picChg chg="mod">
          <ac:chgData name="Simon Needle" userId="6d32c1f4-ebf5-4221-8ae4-1d04ac1e0461" providerId="ADAL" clId="{8B7605D8-526E-4CBA-A15E-0CC4CD092E1C}" dt="2024-02-03T10:51:54.821" v="272" actId="1076"/>
          <ac:picMkLst>
            <pc:docMk/>
            <pc:sldMk cId="1552355570" sldId="549"/>
            <ac:picMk id="3" creationId="{E1E01A99-84DA-4DE7-84BD-81F478DB1132}"/>
          </ac:picMkLst>
        </pc:picChg>
        <pc:picChg chg="add mod">
          <ac:chgData name="Simon Needle" userId="6d32c1f4-ebf5-4221-8ae4-1d04ac1e0461" providerId="ADAL" clId="{8B7605D8-526E-4CBA-A15E-0CC4CD092E1C}" dt="2024-02-03T10:52:01.024" v="274" actId="1076"/>
          <ac:picMkLst>
            <pc:docMk/>
            <pc:sldMk cId="1552355570" sldId="549"/>
            <ac:picMk id="7" creationId="{53D8F00B-9E3E-9336-7890-F5B8F8359D60}"/>
          </ac:picMkLst>
        </pc:picChg>
        <pc:picChg chg="add mod">
          <ac:chgData name="Simon Needle" userId="6d32c1f4-ebf5-4221-8ae4-1d04ac1e0461" providerId="ADAL" clId="{8B7605D8-526E-4CBA-A15E-0CC4CD092E1C}" dt="2024-02-03T10:52:03.992" v="275" actId="1076"/>
          <ac:picMkLst>
            <pc:docMk/>
            <pc:sldMk cId="1552355570" sldId="549"/>
            <ac:picMk id="9" creationId="{2F579ED7-E2BE-3077-0BE7-D5FF1CFAF93B}"/>
          </ac:picMkLst>
        </pc:picChg>
        <pc:picChg chg="mod">
          <ac:chgData name="Simon Needle" userId="6d32c1f4-ebf5-4221-8ae4-1d04ac1e0461" providerId="ADAL" clId="{8B7605D8-526E-4CBA-A15E-0CC4CD092E1C}" dt="2024-02-03T10:51:36.344" v="271" actId="1076"/>
          <ac:picMkLst>
            <pc:docMk/>
            <pc:sldMk cId="1552355570" sldId="549"/>
            <ac:picMk id="3076" creationId="{00000000-0000-0000-0000-000000000000}"/>
          </ac:picMkLst>
        </pc:picChg>
        <pc:picChg chg="mod">
          <ac:chgData name="Simon Needle" userId="6d32c1f4-ebf5-4221-8ae4-1d04ac1e0461" providerId="ADAL" clId="{8B7605D8-526E-4CBA-A15E-0CC4CD092E1C}" dt="2024-02-03T10:51:58.371" v="273" actId="1076"/>
          <ac:picMkLst>
            <pc:docMk/>
            <pc:sldMk cId="1552355570" sldId="549"/>
            <ac:picMk id="3078" creationId="{00000000-0000-0000-0000-000000000000}"/>
          </ac:picMkLst>
        </pc:picChg>
      </pc:sldChg>
      <pc:sldChg chg="modSp mod">
        <pc:chgData name="Simon Needle" userId="6d32c1f4-ebf5-4221-8ae4-1d04ac1e0461" providerId="ADAL" clId="{8B7605D8-526E-4CBA-A15E-0CC4CD092E1C}" dt="2024-02-03T10:53:33" v="322" actId="20577"/>
        <pc:sldMkLst>
          <pc:docMk/>
          <pc:sldMk cId="844636417" sldId="563"/>
        </pc:sldMkLst>
        <pc:spChg chg="mod">
          <ac:chgData name="Simon Needle" userId="6d32c1f4-ebf5-4221-8ae4-1d04ac1e0461" providerId="ADAL" clId="{8B7605D8-526E-4CBA-A15E-0CC4CD092E1C}" dt="2024-02-03T10:53:33" v="322" actId="20577"/>
          <ac:spMkLst>
            <pc:docMk/>
            <pc:sldMk cId="844636417" sldId="563"/>
            <ac:spMk id="3" creationId="{CEC10820-2CB4-4E16-991A-9C9FF87C5259}"/>
          </ac:spMkLst>
        </pc:spChg>
      </pc:sldChg>
      <pc:sldChg chg="modSp mod">
        <pc:chgData name="Simon Needle" userId="6d32c1f4-ebf5-4221-8ae4-1d04ac1e0461" providerId="ADAL" clId="{8B7605D8-526E-4CBA-A15E-0CC4CD092E1C}" dt="2024-02-03T10:05:22.280" v="225" actId="1076"/>
        <pc:sldMkLst>
          <pc:docMk/>
          <pc:sldMk cId="2540372309" sldId="566"/>
        </pc:sldMkLst>
        <pc:spChg chg="mod">
          <ac:chgData name="Simon Needle" userId="6d32c1f4-ebf5-4221-8ae4-1d04ac1e0461" providerId="ADAL" clId="{8B7605D8-526E-4CBA-A15E-0CC4CD092E1C}" dt="2024-02-03T10:05:08.056" v="222" actId="20577"/>
          <ac:spMkLst>
            <pc:docMk/>
            <pc:sldMk cId="2540372309" sldId="566"/>
            <ac:spMk id="8" creationId="{A677B9B1-4209-496C-B905-5B2CE15BA22B}"/>
          </ac:spMkLst>
        </pc:spChg>
        <pc:spChg chg="mod">
          <ac:chgData name="Simon Needle" userId="6d32c1f4-ebf5-4221-8ae4-1d04ac1e0461" providerId="ADAL" clId="{8B7605D8-526E-4CBA-A15E-0CC4CD092E1C}" dt="2024-02-03T10:05:13.152" v="223" actId="1076"/>
          <ac:spMkLst>
            <pc:docMk/>
            <pc:sldMk cId="2540372309" sldId="566"/>
            <ac:spMk id="9" creationId="{7601F86D-75B8-44AF-93A6-85B689385CBE}"/>
          </ac:spMkLst>
        </pc:spChg>
        <pc:spChg chg="mod">
          <ac:chgData name="Simon Needle" userId="6d32c1f4-ebf5-4221-8ae4-1d04ac1e0461" providerId="ADAL" clId="{8B7605D8-526E-4CBA-A15E-0CC4CD092E1C}" dt="2024-02-03T10:05:22.280" v="225" actId="1076"/>
          <ac:spMkLst>
            <pc:docMk/>
            <pc:sldMk cId="2540372309" sldId="566"/>
            <ac:spMk id="10" creationId="{6FB25CB8-4659-4F97-835B-5ED11193517C}"/>
          </ac:spMkLst>
        </pc:spChg>
      </pc:sldChg>
      <pc:sldChg chg="del ord">
        <pc:chgData name="Simon Needle" userId="6d32c1f4-ebf5-4221-8ae4-1d04ac1e0461" providerId="ADAL" clId="{8B7605D8-526E-4CBA-A15E-0CC4CD092E1C}" dt="2024-02-03T12:08:19.019" v="3359" actId="47"/>
        <pc:sldMkLst>
          <pc:docMk/>
          <pc:sldMk cId="2158099882" sldId="567"/>
        </pc:sldMkLst>
      </pc:sldChg>
      <pc:sldChg chg="modSp mod">
        <pc:chgData name="Simon Needle" userId="6d32c1f4-ebf5-4221-8ae4-1d04ac1e0461" providerId="ADAL" clId="{8B7605D8-526E-4CBA-A15E-0CC4CD092E1C}" dt="2024-02-03T12:15:44.067" v="3630" actId="20577"/>
        <pc:sldMkLst>
          <pc:docMk/>
          <pc:sldMk cId="2539880113" sldId="569"/>
        </pc:sldMkLst>
        <pc:spChg chg="mod">
          <ac:chgData name="Simon Needle" userId="6d32c1f4-ebf5-4221-8ae4-1d04ac1e0461" providerId="ADAL" clId="{8B7605D8-526E-4CBA-A15E-0CC4CD092E1C}" dt="2024-02-03T12:15:44.067" v="3630" actId="20577"/>
          <ac:spMkLst>
            <pc:docMk/>
            <pc:sldMk cId="2539880113" sldId="569"/>
            <ac:spMk id="6" creationId="{5BF996EB-3942-40BA-99BF-3519720C3E37}"/>
          </ac:spMkLst>
        </pc:spChg>
      </pc:sldChg>
      <pc:sldChg chg="del">
        <pc:chgData name="Simon Needle" userId="6d32c1f4-ebf5-4221-8ae4-1d04ac1e0461" providerId="ADAL" clId="{8B7605D8-526E-4CBA-A15E-0CC4CD092E1C}" dt="2024-02-03T09:57:30.543" v="3" actId="47"/>
        <pc:sldMkLst>
          <pc:docMk/>
          <pc:sldMk cId="1072641355" sldId="570"/>
        </pc:sldMkLst>
      </pc:sldChg>
      <pc:sldChg chg="del">
        <pc:chgData name="Simon Needle" userId="6d32c1f4-ebf5-4221-8ae4-1d04ac1e0461" providerId="ADAL" clId="{8B7605D8-526E-4CBA-A15E-0CC4CD092E1C}" dt="2024-02-03T12:08:13.914" v="3358" actId="47"/>
        <pc:sldMkLst>
          <pc:docMk/>
          <pc:sldMk cId="2690951354" sldId="571"/>
        </pc:sldMkLst>
      </pc:sldChg>
      <pc:sldChg chg="ord">
        <pc:chgData name="Simon Needle" userId="6d32c1f4-ebf5-4221-8ae4-1d04ac1e0461" providerId="ADAL" clId="{8B7605D8-526E-4CBA-A15E-0CC4CD092E1C}" dt="2024-02-03T10:11:51.264" v="231"/>
        <pc:sldMkLst>
          <pc:docMk/>
          <pc:sldMk cId="3926407522" sldId="573"/>
        </pc:sldMkLst>
      </pc:sldChg>
      <pc:sldChg chg="del">
        <pc:chgData name="Simon Needle" userId="6d32c1f4-ebf5-4221-8ae4-1d04ac1e0461" providerId="ADAL" clId="{8B7605D8-526E-4CBA-A15E-0CC4CD092E1C}" dt="2024-02-03T09:49:48.638" v="0" actId="47"/>
        <pc:sldMkLst>
          <pc:docMk/>
          <pc:sldMk cId="845122642" sldId="576"/>
        </pc:sldMkLst>
      </pc:sldChg>
      <pc:sldChg chg="del">
        <pc:chgData name="Simon Needle" userId="6d32c1f4-ebf5-4221-8ae4-1d04ac1e0461" providerId="ADAL" clId="{8B7605D8-526E-4CBA-A15E-0CC4CD092E1C}" dt="2024-02-03T09:51:03.649" v="2" actId="47"/>
        <pc:sldMkLst>
          <pc:docMk/>
          <pc:sldMk cId="3977579256" sldId="578"/>
        </pc:sldMkLst>
      </pc:sldChg>
      <pc:sldChg chg="ord">
        <pc:chgData name="Simon Needle" userId="6d32c1f4-ebf5-4221-8ae4-1d04ac1e0461" providerId="ADAL" clId="{8B7605D8-526E-4CBA-A15E-0CC4CD092E1C}" dt="2024-02-03T10:02:58.776" v="93"/>
        <pc:sldMkLst>
          <pc:docMk/>
          <pc:sldMk cId="2015079980" sldId="579"/>
        </pc:sldMkLst>
      </pc:sldChg>
      <pc:sldChg chg="modSp mod ord">
        <pc:chgData name="Simon Needle" userId="6d32c1f4-ebf5-4221-8ae4-1d04ac1e0461" providerId="ADAL" clId="{8B7605D8-526E-4CBA-A15E-0CC4CD092E1C}" dt="2024-02-03T12:18:19.618" v="3634" actId="403"/>
        <pc:sldMkLst>
          <pc:docMk/>
          <pc:sldMk cId="2485936316" sldId="580"/>
        </pc:sldMkLst>
        <pc:spChg chg="mod">
          <ac:chgData name="Simon Needle" userId="6d32c1f4-ebf5-4221-8ae4-1d04ac1e0461" providerId="ADAL" clId="{8B7605D8-526E-4CBA-A15E-0CC4CD092E1C}" dt="2024-02-03T12:18:19.618" v="3634" actId="403"/>
          <ac:spMkLst>
            <pc:docMk/>
            <pc:sldMk cId="2485936316" sldId="580"/>
            <ac:spMk id="3" creationId="{9C199A7F-89DA-D225-EECF-26A6B2AB24CB}"/>
          </ac:spMkLst>
        </pc:spChg>
      </pc:sldChg>
      <pc:sldChg chg="modSp mod ord">
        <pc:chgData name="Simon Needle" userId="6d32c1f4-ebf5-4221-8ae4-1d04ac1e0461" providerId="ADAL" clId="{8B7605D8-526E-4CBA-A15E-0CC4CD092E1C}" dt="2024-02-03T12:15:58.119" v="3631" actId="33524"/>
        <pc:sldMkLst>
          <pc:docMk/>
          <pc:sldMk cId="3412581960" sldId="581"/>
        </pc:sldMkLst>
        <pc:spChg chg="mod">
          <ac:chgData name="Simon Needle" userId="6d32c1f4-ebf5-4221-8ae4-1d04ac1e0461" providerId="ADAL" clId="{8B7605D8-526E-4CBA-A15E-0CC4CD092E1C}" dt="2024-02-03T12:15:58.119" v="3631" actId="33524"/>
          <ac:spMkLst>
            <pc:docMk/>
            <pc:sldMk cId="3412581960" sldId="581"/>
            <ac:spMk id="3" creationId="{E477091A-9D45-94D4-CA4B-961E37DC4F2F}"/>
          </ac:spMkLst>
        </pc:spChg>
      </pc:sldChg>
      <pc:sldChg chg="addSp delSp modSp mod">
        <pc:chgData name="Simon Needle" userId="6d32c1f4-ebf5-4221-8ae4-1d04ac1e0461" providerId="ADAL" clId="{8B7605D8-526E-4CBA-A15E-0CC4CD092E1C}" dt="2024-02-03T09:59:31.387" v="10" actId="931"/>
        <pc:sldMkLst>
          <pc:docMk/>
          <pc:sldMk cId="2059665578" sldId="582"/>
        </pc:sldMkLst>
        <pc:picChg chg="del">
          <ac:chgData name="Simon Needle" userId="6d32c1f4-ebf5-4221-8ae4-1d04ac1e0461" providerId="ADAL" clId="{8B7605D8-526E-4CBA-A15E-0CC4CD092E1C}" dt="2024-02-03T09:58:16.102" v="9" actId="478"/>
          <ac:picMkLst>
            <pc:docMk/>
            <pc:sldMk cId="2059665578" sldId="582"/>
            <ac:picMk id="3" creationId="{EE0FFB38-1E75-B3F9-5F31-3E10538EA477}"/>
          </ac:picMkLst>
        </pc:picChg>
        <pc:picChg chg="add mod">
          <ac:chgData name="Simon Needle" userId="6d32c1f4-ebf5-4221-8ae4-1d04ac1e0461" providerId="ADAL" clId="{8B7605D8-526E-4CBA-A15E-0CC4CD092E1C}" dt="2024-02-03T09:59:31.387" v="10" actId="931"/>
          <ac:picMkLst>
            <pc:docMk/>
            <pc:sldMk cId="2059665578" sldId="582"/>
            <ac:picMk id="4" creationId="{F770EC6C-471E-1C96-6BCB-422CCAABD8C3}"/>
          </ac:picMkLst>
        </pc:picChg>
      </pc:sldChg>
      <pc:sldChg chg="modSp del mod ord">
        <pc:chgData name="Simon Needle" userId="6d32c1f4-ebf5-4221-8ae4-1d04ac1e0461" providerId="ADAL" clId="{8B7605D8-526E-4CBA-A15E-0CC4CD092E1C}" dt="2024-02-03T10:54:14.311" v="323" actId="47"/>
        <pc:sldMkLst>
          <pc:docMk/>
          <pc:sldMk cId="2698484933" sldId="583"/>
        </pc:sldMkLst>
        <pc:graphicFrameChg chg="modGraphic">
          <ac:chgData name="Simon Needle" userId="6d32c1f4-ebf5-4221-8ae4-1d04ac1e0461" providerId="ADAL" clId="{8B7605D8-526E-4CBA-A15E-0CC4CD092E1C}" dt="2024-02-03T10:01:42.345" v="56" actId="20577"/>
          <ac:graphicFrameMkLst>
            <pc:docMk/>
            <pc:sldMk cId="2698484933" sldId="583"/>
            <ac:graphicFrameMk id="4" creationId="{5E182188-9030-CEF3-D197-BE5D32C3BBDC}"/>
          </ac:graphicFrameMkLst>
        </pc:graphicFrameChg>
      </pc:sldChg>
      <pc:sldChg chg="delSp modSp mod">
        <pc:chgData name="Simon Needle" userId="6d32c1f4-ebf5-4221-8ae4-1d04ac1e0461" providerId="ADAL" clId="{8B7605D8-526E-4CBA-A15E-0CC4CD092E1C}" dt="2024-02-03T11:02:03.967" v="353" actId="14100"/>
        <pc:sldMkLst>
          <pc:docMk/>
          <pc:sldMk cId="3880154534" sldId="585"/>
        </pc:sldMkLst>
        <pc:picChg chg="mod">
          <ac:chgData name="Simon Needle" userId="6d32c1f4-ebf5-4221-8ae4-1d04ac1e0461" providerId="ADAL" clId="{8B7605D8-526E-4CBA-A15E-0CC4CD092E1C}" dt="2024-02-03T11:01:59.071" v="352" actId="14100"/>
          <ac:picMkLst>
            <pc:docMk/>
            <pc:sldMk cId="3880154534" sldId="585"/>
            <ac:picMk id="3" creationId="{5AC4CB83-0D11-FA4F-5572-FAC6D7723A2E}"/>
          </ac:picMkLst>
        </pc:picChg>
        <pc:picChg chg="mod">
          <ac:chgData name="Simon Needle" userId="6d32c1f4-ebf5-4221-8ae4-1d04ac1e0461" providerId="ADAL" clId="{8B7605D8-526E-4CBA-A15E-0CC4CD092E1C}" dt="2024-02-03T11:02:03.967" v="353" actId="14100"/>
          <ac:picMkLst>
            <pc:docMk/>
            <pc:sldMk cId="3880154534" sldId="585"/>
            <ac:picMk id="5" creationId="{DD923FD1-74C6-1E46-7F0B-49F0F32C0DBE}"/>
          </ac:picMkLst>
        </pc:picChg>
        <pc:picChg chg="del">
          <ac:chgData name="Simon Needle" userId="6d32c1f4-ebf5-4221-8ae4-1d04ac1e0461" providerId="ADAL" clId="{8B7605D8-526E-4CBA-A15E-0CC4CD092E1C}" dt="2024-02-03T11:01:02.301" v="345" actId="478"/>
          <ac:picMkLst>
            <pc:docMk/>
            <pc:sldMk cId="3880154534" sldId="585"/>
            <ac:picMk id="7" creationId="{721A58D9-81E7-8B35-61DF-FC4E21480DDD}"/>
          </ac:picMkLst>
        </pc:picChg>
      </pc:sldChg>
      <pc:sldChg chg="addSp delSp mod">
        <pc:chgData name="Simon Needle" userId="6d32c1f4-ebf5-4221-8ae4-1d04ac1e0461" providerId="ADAL" clId="{8B7605D8-526E-4CBA-A15E-0CC4CD092E1C}" dt="2024-02-03T11:05:29.322" v="355" actId="22"/>
        <pc:sldMkLst>
          <pc:docMk/>
          <pc:sldMk cId="3396819261" sldId="587"/>
        </pc:sldMkLst>
        <pc:picChg chg="add">
          <ac:chgData name="Simon Needle" userId="6d32c1f4-ebf5-4221-8ae4-1d04ac1e0461" providerId="ADAL" clId="{8B7605D8-526E-4CBA-A15E-0CC4CD092E1C}" dt="2024-02-03T11:05:29.322" v="355" actId="22"/>
          <ac:picMkLst>
            <pc:docMk/>
            <pc:sldMk cId="3396819261" sldId="587"/>
            <ac:picMk id="3" creationId="{184151E3-7AED-E5EB-063D-508371C0C9DF}"/>
          </ac:picMkLst>
        </pc:picChg>
        <pc:picChg chg="del">
          <ac:chgData name="Simon Needle" userId="6d32c1f4-ebf5-4221-8ae4-1d04ac1e0461" providerId="ADAL" clId="{8B7605D8-526E-4CBA-A15E-0CC4CD092E1C}" dt="2024-02-03T11:05:26.093" v="354" actId="478"/>
          <ac:picMkLst>
            <pc:docMk/>
            <pc:sldMk cId="3396819261" sldId="587"/>
            <ac:picMk id="5" creationId="{CAD75018-D450-5402-703C-FFC3CE9CED89}"/>
          </ac:picMkLst>
        </pc:picChg>
      </pc:sldChg>
      <pc:sldChg chg="modSp add mod">
        <pc:chgData name="Simon Needle" userId="6d32c1f4-ebf5-4221-8ae4-1d04ac1e0461" providerId="ADAL" clId="{8B7605D8-526E-4CBA-A15E-0CC4CD092E1C}" dt="2024-02-03T11:39:55.688" v="742" actId="20577"/>
        <pc:sldMkLst>
          <pc:docMk/>
          <pc:sldMk cId="1847150355" sldId="588"/>
        </pc:sldMkLst>
        <pc:spChg chg="mod">
          <ac:chgData name="Simon Needle" userId="6d32c1f4-ebf5-4221-8ae4-1d04ac1e0461" providerId="ADAL" clId="{8B7605D8-526E-4CBA-A15E-0CC4CD092E1C}" dt="2024-02-03T11:39:55.688" v="742" actId="20577"/>
          <ac:spMkLst>
            <pc:docMk/>
            <pc:sldMk cId="1847150355" sldId="588"/>
            <ac:spMk id="2" creationId="{00000000-0000-0000-0000-000000000000}"/>
          </ac:spMkLst>
        </pc:spChg>
      </pc:sldChg>
      <pc:sldChg chg="addSp modSp new mod">
        <pc:chgData name="Simon Needle" userId="6d32c1f4-ebf5-4221-8ae4-1d04ac1e0461" providerId="ADAL" clId="{8B7605D8-526E-4CBA-A15E-0CC4CD092E1C}" dt="2024-02-03T12:23:19.975" v="4182" actId="20577"/>
        <pc:sldMkLst>
          <pc:docMk/>
          <pc:sldMk cId="739146121" sldId="589"/>
        </pc:sldMkLst>
        <pc:spChg chg="add mod">
          <ac:chgData name="Simon Needle" userId="6d32c1f4-ebf5-4221-8ae4-1d04ac1e0461" providerId="ADAL" clId="{8B7605D8-526E-4CBA-A15E-0CC4CD092E1C}" dt="2024-02-03T12:23:19.975" v="4182" actId="20577"/>
          <ac:spMkLst>
            <pc:docMk/>
            <pc:sldMk cId="739146121" sldId="589"/>
            <ac:spMk id="4" creationId="{AB910059-A84B-C29E-1DFB-BDB7883B3EA0}"/>
          </ac:spMkLst>
        </pc:spChg>
        <pc:spChg chg="add mod">
          <ac:chgData name="Simon Needle" userId="6d32c1f4-ebf5-4221-8ae4-1d04ac1e0461" providerId="ADAL" clId="{8B7605D8-526E-4CBA-A15E-0CC4CD092E1C}" dt="2024-02-03T12:07:50.590" v="3357" actId="20577"/>
          <ac:spMkLst>
            <pc:docMk/>
            <pc:sldMk cId="739146121" sldId="589"/>
            <ac:spMk id="5" creationId="{C4F34416-B7BE-A1B8-F3BE-86CF9821C66F}"/>
          </ac:spMkLst>
        </pc:spChg>
        <pc:cxnChg chg="add mod">
          <ac:chgData name="Simon Needle" userId="6d32c1f4-ebf5-4221-8ae4-1d04ac1e0461" providerId="ADAL" clId="{8B7605D8-526E-4CBA-A15E-0CC4CD092E1C}" dt="2024-02-03T11:19:16.951" v="527" actId="1582"/>
          <ac:cxnSpMkLst>
            <pc:docMk/>
            <pc:sldMk cId="739146121" sldId="589"/>
            <ac:cxnSpMk id="3" creationId="{FBCA6A88-9538-AFB2-CC5E-5389568A432E}"/>
          </ac:cxnSpMkLst>
        </pc:cxnChg>
      </pc:sldChg>
      <pc:sldChg chg="addSp modSp new mod">
        <pc:chgData name="Simon Needle" userId="6d32c1f4-ebf5-4221-8ae4-1d04ac1e0461" providerId="ADAL" clId="{8B7605D8-526E-4CBA-A15E-0CC4CD092E1C}" dt="2024-02-03T11:12:25.084" v="525" actId="122"/>
        <pc:sldMkLst>
          <pc:docMk/>
          <pc:sldMk cId="394903439" sldId="590"/>
        </pc:sldMkLst>
        <pc:spChg chg="add mod">
          <ac:chgData name="Simon Needle" userId="6d32c1f4-ebf5-4221-8ae4-1d04ac1e0461" providerId="ADAL" clId="{8B7605D8-526E-4CBA-A15E-0CC4CD092E1C}" dt="2024-02-03T11:10:58.791" v="482" actId="14100"/>
          <ac:spMkLst>
            <pc:docMk/>
            <pc:sldMk cId="394903439" sldId="590"/>
            <ac:spMk id="4" creationId="{05BCCCAF-9856-D7E8-12AA-CA2F807856F9}"/>
          </ac:spMkLst>
        </pc:spChg>
        <pc:spChg chg="add mod">
          <ac:chgData name="Simon Needle" userId="6d32c1f4-ebf5-4221-8ae4-1d04ac1e0461" providerId="ADAL" clId="{8B7605D8-526E-4CBA-A15E-0CC4CD092E1C}" dt="2024-02-03T11:11:42.578" v="492" actId="1038"/>
          <ac:spMkLst>
            <pc:docMk/>
            <pc:sldMk cId="394903439" sldId="590"/>
            <ac:spMk id="5" creationId="{A31EC8F7-3F66-A962-6F86-924041F3EA8F}"/>
          </ac:spMkLst>
        </pc:spChg>
        <pc:spChg chg="add mod">
          <ac:chgData name="Simon Needle" userId="6d32c1f4-ebf5-4221-8ae4-1d04ac1e0461" providerId="ADAL" clId="{8B7605D8-526E-4CBA-A15E-0CC4CD092E1C}" dt="2024-02-03T11:12:25.084" v="525" actId="122"/>
          <ac:spMkLst>
            <pc:docMk/>
            <pc:sldMk cId="394903439" sldId="590"/>
            <ac:spMk id="6" creationId="{907C0187-BC03-E10A-99A0-BA425D85D80E}"/>
          </ac:spMkLst>
        </pc:spChg>
        <pc:picChg chg="add mod">
          <ac:chgData name="Simon Needle" userId="6d32c1f4-ebf5-4221-8ae4-1d04ac1e0461" providerId="ADAL" clId="{8B7605D8-526E-4CBA-A15E-0CC4CD092E1C}" dt="2024-02-03T11:11:34.736" v="489" actId="1038"/>
          <ac:picMkLst>
            <pc:docMk/>
            <pc:sldMk cId="394903439" sldId="590"/>
            <ac:picMk id="3" creationId="{162BEB1D-7846-B0A0-B1DD-DD8B640E5F58}"/>
          </ac:picMkLst>
        </pc:picChg>
      </pc:sldChg>
      <pc:sldChg chg="addSp modSp new mod">
        <pc:chgData name="Simon Needle" userId="6d32c1f4-ebf5-4221-8ae4-1d04ac1e0461" providerId="ADAL" clId="{8B7605D8-526E-4CBA-A15E-0CC4CD092E1C}" dt="2024-02-03T12:30:47.378" v="4776" actId="1076"/>
        <pc:sldMkLst>
          <pc:docMk/>
          <pc:sldMk cId="576054185" sldId="591"/>
        </pc:sldMkLst>
        <pc:spChg chg="add mod">
          <ac:chgData name="Simon Needle" userId="6d32c1f4-ebf5-4221-8ae4-1d04ac1e0461" providerId="ADAL" clId="{8B7605D8-526E-4CBA-A15E-0CC4CD092E1C}" dt="2024-02-03T12:30:47.378" v="4776" actId="1076"/>
          <ac:spMkLst>
            <pc:docMk/>
            <pc:sldMk cId="576054185" sldId="591"/>
            <ac:spMk id="2" creationId="{77C5FA46-796C-C5F4-B2BE-8DB1DADC23F6}"/>
          </ac:spMkLst>
        </pc:spChg>
      </pc:sldChg>
      <pc:sldMasterChg chg="del delSldLayout">
        <pc:chgData name="Simon Needle" userId="6d32c1f4-ebf5-4221-8ae4-1d04ac1e0461" providerId="ADAL" clId="{8B7605D8-526E-4CBA-A15E-0CC4CD092E1C}" dt="2024-02-03T10:00:17.833" v="12" actId="47"/>
        <pc:sldMasterMkLst>
          <pc:docMk/>
          <pc:sldMasterMk cId="2098711122" sldId="2147483672"/>
        </pc:sldMasterMkLst>
        <pc:sldLayoutChg chg="del">
          <pc:chgData name="Simon Needle" userId="6d32c1f4-ebf5-4221-8ae4-1d04ac1e0461" providerId="ADAL" clId="{8B7605D8-526E-4CBA-A15E-0CC4CD092E1C}" dt="2024-02-03T10:00:17.833" v="12" actId="47"/>
          <pc:sldLayoutMkLst>
            <pc:docMk/>
            <pc:sldMasterMk cId="2098711122" sldId="2147483672"/>
            <pc:sldLayoutMk cId="1525980669" sldId="2147483673"/>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556021343" sldId="2147483674"/>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41262952" sldId="2147483675"/>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226615300" sldId="2147483676"/>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244832051" sldId="2147483677"/>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2818932641" sldId="2147483678"/>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795988069" sldId="2147483679"/>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381796505" sldId="2147483680"/>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685796916" sldId="2147483681"/>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807045544" sldId="2147483682"/>
          </pc:sldLayoutMkLst>
        </pc:sldLayoutChg>
        <pc:sldLayoutChg chg="del">
          <pc:chgData name="Simon Needle" userId="6d32c1f4-ebf5-4221-8ae4-1d04ac1e0461" providerId="ADAL" clId="{8B7605D8-526E-4CBA-A15E-0CC4CD092E1C}" dt="2024-02-03T10:00:17.833" v="12" actId="47"/>
          <pc:sldLayoutMkLst>
            <pc:docMk/>
            <pc:sldMasterMk cId="2098711122" sldId="2147483672"/>
            <pc:sldLayoutMk cId="3298852390" sldId="2147483683"/>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75FBD-F931-4381-BB5A-FBA9420BE3C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1AD4283-6DF9-4190-9913-A9BA846CCE2C}">
      <dgm:prSet/>
      <dgm:spPr/>
      <dgm:t>
        <a:bodyPr/>
        <a:lstStyle/>
        <a:p>
          <a:pPr>
            <a:defRPr cap="all"/>
          </a:pPr>
          <a:r>
            <a:rPr lang="en-GB"/>
            <a:t>While Birmingham’s parks  offer the biggest opportunity  for  benefiting  from net gain it is recognised that open spaces have multiple uses such as sporting provision or other recreational  activities.</a:t>
          </a:r>
          <a:endParaRPr lang="en-US"/>
        </a:p>
      </dgm:t>
    </dgm:pt>
    <dgm:pt modelId="{D2422ED1-79C1-49CD-A868-BF6CF67375BD}" type="parTrans" cxnId="{F4FDD14C-3977-4598-A7EB-2A42FE06EE83}">
      <dgm:prSet/>
      <dgm:spPr/>
      <dgm:t>
        <a:bodyPr/>
        <a:lstStyle/>
        <a:p>
          <a:endParaRPr lang="en-US"/>
        </a:p>
      </dgm:t>
    </dgm:pt>
    <dgm:pt modelId="{67860ED7-8453-401D-890C-79A0ADBAA3E1}" type="sibTrans" cxnId="{F4FDD14C-3977-4598-A7EB-2A42FE06EE83}">
      <dgm:prSet/>
      <dgm:spPr/>
      <dgm:t>
        <a:bodyPr/>
        <a:lstStyle/>
        <a:p>
          <a:endParaRPr lang="en-US"/>
        </a:p>
      </dgm:t>
    </dgm:pt>
    <dgm:pt modelId="{883FC66B-78D8-4343-B0D0-DD92CDDF398B}">
      <dgm:prSet/>
      <dgm:spPr/>
      <dgm:t>
        <a:bodyPr/>
        <a:lstStyle/>
        <a:p>
          <a:pPr>
            <a:defRPr cap="all"/>
          </a:pPr>
          <a:r>
            <a:rPr lang="en-GB"/>
            <a:t>It is not  the intention  to revert all parks or open space  to natural habitat but to ensure that the most appropriate  uses and opportunities can be realised in a complimentary manner.</a:t>
          </a:r>
          <a:endParaRPr lang="en-US"/>
        </a:p>
      </dgm:t>
    </dgm:pt>
    <dgm:pt modelId="{989D9EAA-783C-4C3D-ABB9-0F5395B29EE6}" type="parTrans" cxnId="{F6F905B5-4E79-4C34-A140-1506B9E796A2}">
      <dgm:prSet/>
      <dgm:spPr/>
      <dgm:t>
        <a:bodyPr/>
        <a:lstStyle/>
        <a:p>
          <a:endParaRPr lang="en-US"/>
        </a:p>
      </dgm:t>
    </dgm:pt>
    <dgm:pt modelId="{DCD56BFE-4946-4027-9487-8F78EA6CAFBC}" type="sibTrans" cxnId="{F6F905B5-4E79-4C34-A140-1506B9E796A2}">
      <dgm:prSet/>
      <dgm:spPr/>
      <dgm:t>
        <a:bodyPr/>
        <a:lstStyle/>
        <a:p>
          <a:endParaRPr lang="en-US"/>
        </a:p>
      </dgm:t>
    </dgm:pt>
    <dgm:pt modelId="{126075D1-13EB-4077-9CB2-AB97A7992275}" type="pres">
      <dgm:prSet presAssocID="{00E75FBD-F931-4381-BB5A-FBA9420BE3CE}" presName="root" presStyleCnt="0">
        <dgm:presLayoutVars>
          <dgm:dir/>
          <dgm:resizeHandles val="exact"/>
        </dgm:presLayoutVars>
      </dgm:prSet>
      <dgm:spPr/>
    </dgm:pt>
    <dgm:pt modelId="{D715B23E-92E1-4C06-B8F0-FD14ABAE1048}" type="pres">
      <dgm:prSet presAssocID="{61AD4283-6DF9-4190-9913-A9BA846CCE2C}" presName="compNode" presStyleCnt="0"/>
      <dgm:spPr/>
    </dgm:pt>
    <dgm:pt modelId="{141E8234-360B-4B5F-B89D-7AFB790D1727}" type="pres">
      <dgm:prSet presAssocID="{61AD4283-6DF9-4190-9913-A9BA846CCE2C}" presName="iconBgRect" presStyleLbl="bgShp" presStyleIdx="0" presStyleCnt="2"/>
      <dgm:spPr/>
    </dgm:pt>
    <dgm:pt modelId="{C9184BD9-AD06-4726-818D-0E73602F34AE}" type="pres">
      <dgm:prSet presAssocID="{61AD4283-6DF9-4190-9913-A9BA846CCE2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rk scene"/>
        </a:ext>
      </dgm:extLst>
    </dgm:pt>
    <dgm:pt modelId="{7558D24E-D61E-45E3-B4FF-109F451A2DB5}" type="pres">
      <dgm:prSet presAssocID="{61AD4283-6DF9-4190-9913-A9BA846CCE2C}" presName="spaceRect" presStyleCnt="0"/>
      <dgm:spPr/>
    </dgm:pt>
    <dgm:pt modelId="{6F2CA289-75DE-45FA-B473-B2B93CF44677}" type="pres">
      <dgm:prSet presAssocID="{61AD4283-6DF9-4190-9913-A9BA846CCE2C}" presName="textRect" presStyleLbl="revTx" presStyleIdx="0" presStyleCnt="2">
        <dgm:presLayoutVars>
          <dgm:chMax val="1"/>
          <dgm:chPref val="1"/>
        </dgm:presLayoutVars>
      </dgm:prSet>
      <dgm:spPr/>
    </dgm:pt>
    <dgm:pt modelId="{6AF19255-48EC-4D3C-AEEE-36F30E1211A3}" type="pres">
      <dgm:prSet presAssocID="{67860ED7-8453-401D-890C-79A0ADBAA3E1}" presName="sibTrans" presStyleCnt="0"/>
      <dgm:spPr/>
    </dgm:pt>
    <dgm:pt modelId="{2A0F58F8-F8F1-449E-82A7-632567A2A504}" type="pres">
      <dgm:prSet presAssocID="{883FC66B-78D8-4343-B0D0-DD92CDDF398B}" presName="compNode" presStyleCnt="0"/>
      <dgm:spPr/>
    </dgm:pt>
    <dgm:pt modelId="{2DF142F3-26B2-40BA-AAF2-FCC3C85A7873}" type="pres">
      <dgm:prSet presAssocID="{883FC66B-78D8-4343-B0D0-DD92CDDF398B}" presName="iconBgRect" presStyleLbl="bgShp" presStyleIdx="1" presStyleCnt="2"/>
      <dgm:spPr/>
    </dgm:pt>
    <dgm:pt modelId="{D1095CA8-62BE-475C-9F61-7F9B77D2C300}" type="pres">
      <dgm:prSet presAssocID="{883FC66B-78D8-4343-B0D0-DD92CDDF398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duous tree"/>
        </a:ext>
      </dgm:extLst>
    </dgm:pt>
    <dgm:pt modelId="{5D686648-E3FA-4DF2-B6A2-D33FE010FCF5}" type="pres">
      <dgm:prSet presAssocID="{883FC66B-78D8-4343-B0D0-DD92CDDF398B}" presName="spaceRect" presStyleCnt="0"/>
      <dgm:spPr/>
    </dgm:pt>
    <dgm:pt modelId="{03166846-FEDE-4FF5-A2B2-DE7FEE44B860}" type="pres">
      <dgm:prSet presAssocID="{883FC66B-78D8-4343-B0D0-DD92CDDF398B}" presName="textRect" presStyleLbl="revTx" presStyleIdx="1" presStyleCnt="2">
        <dgm:presLayoutVars>
          <dgm:chMax val="1"/>
          <dgm:chPref val="1"/>
        </dgm:presLayoutVars>
      </dgm:prSet>
      <dgm:spPr/>
    </dgm:pt>
  </dgm:ptLst>
  <dgm:cxnLst>
    <dgm:cxn modelId="{F4FDD14C-3977-4598-A7EB-2A42FE06EE83}" srcId="{00E75FBD-F931-4381-BB5A-FBA9420BE3CE}" destId="{61AD4283-6DF9-4190-9913-A9BA846CCE2C}" srcOrd="0" destOrd="0" parTransId="{D2422ED1-79C1-49CD-A868-BF6CF67375BD}" sibTransId="{67860ED7-8453-401D-890C-79A0ADBAA3E1}"/>
    <dgm:cxn modelId="{17A79975-337A-4EA5-8707-D154D405EAC9}" type="presOf" srcId="{00E75FBD-F931-4381-BB5A-FBA9420BE3CE}" destId="{126075D1-13EB-4077-9CB2-AB97A7992275}" srcOrd="0" destOrd="0" presId="urn:microsoft.com/office/officeart/2018/5/layout/IconCircleLabelList"/>
    <dgm:cxn modelId="{245BA578-7D3B-46C4-8FFA-9B3592A075E5}" type="presOf" srcId="{883FC66B-78D8-4343-B0D0-DD92CDDF398B}" destId="{03166846-FEDE-4FF5-A2B2-DE7FEE44B860}" srcOrd="0" destOrd="0" presId="urn:microsoft.com/office/officeart/2018/5/layout/IconCircleLabelList"/>
    <dgm:cxn modelId="{F6F905B5-4E79-4C34-A140-1506B9E796A2}" srcId="{00E75FBD-F931-4381-BB5A-FBA9420BE3CE}" destId="{883FC66B-78D8-4343-B0D0-DD92CDDF398B}" srcOrd="1" destOrd="0" parTransId="{989D9EAA-783C-4C3D-ABB9-0F5395B29EE6}" sibTransId="{DCD56BFE-4946-4027-9487-8F78EA6CAFBC}"/>
    <dgm:cxn modelId="{6978F0D6-B708-4ABA-A534-14D22DACA805}" type="presOf" srcId="{61AD4283-6DF9-4190-9913-A9BA846CCE2C}" destId="{6F2CA289-75DE-45FA-B473-B2B93CF44677}" srcOrd="0" destOrd="0" presId="urn:microsoft.com/office/officeart/2018/5/layout/IconCircleLabelList"/>
    <dgm:cxn modelId="{0BA101F0-C9E5-419E-B89D-44A474926DEE}" type="presParOf" srcId="{126075D1-13EB-4077-9CB2-AB97A7992275}" destId="{D715B23E-92E1-4C06-B8F0-FD14ABAE1048}" srcOrd="0" destOrd="0" presId="urn:microsoft.com/office/officeart/2018/5/layout/IconCircleLabelList"/>
    <dgm:cxn modelId="{4B7C2AFF-2292-4BD4-953F-618C97BED79A}" type="presParOf" srcId="{D715B23E-92E1-4C06-B8F0-FD14ABAE1048}" destId="{141E8234-360B-4B5F-B89D-7AFB790D1727}" srcOrd="0" destOrd="0" presId="urn:microsoft.com/office/officeart/2018/5/layout/IconCircleLabelList"/>
    <dgm:cxn modelId="{74174465-35FA-4FD5-8D73-9D373B9B1E36}" type="presParOf" srcId="{D715B23E-92E1-4C06-B8F0-FD14ABAE1048}" destId="{C9184BD9-AD06-4726-818D-0E73602F34AE}" srcOrd="1" destOrd="0" presId="urn:microsoft.com/office/officeart/2018/5/layout/IconCircleLabelList"/>
    <dgm:cxn modelId="{32F9B8C8-A8E7-44E7-9F08-B6F57CA80B8F}" type="presParOf" srcId="{D715B23E-92E1-4C06-B8F0-FD14ABAE1048}" destId="{7558D24E-D61E-45E3-B4FF-109F451A2DB5}" srcOrd="2" destOrd="0" presId="urn:microsoft.com/office/officeart/2018/5/layout/IconCircleLabelList"/>
    <dgm:cxn modelId="{6DA931BF-C813-4233-A8C7-75417CE96314}" type="presParOf" srcId="{D715B23E-92E1-4C06-B8F0-FD14ABAE1048}" destId="{6F2CA289-75DE-45FA-B473-B2B93CF44677}" srcOrd="3" destOrd="0" presId="urn:microsoft.com/office/officeart/2018/5/layout/IconCircleLabelList"/>
    <dgm:cxn modelId="{6112EA25-FCE8-4F39-A095-8B36CBBD340A}" type="presParOf" srcId="{126075D1-13EB-4077-9CB2-AB97A7992275}" destId="{6AF19255-48EC-4D3C-AEEE-36F30E1211A3}" srcOrd="1" destOrd="0" presId="urn:microsoft.com/office/officeart/2018/5/layout/IconCircleLabelList"/>
    <dgm:cxn modelId="{7F7C0CCA-87AF-4E2E-8901-B03F64999A98}" type="presParOf" srcId="{126075D1-13EB-4077-9CB2-AB97A7992275}" destId="{2A0F58F8-F8F1-449E-82A7-632567A2A504}" srcOrd="2" destOrd="0" presId="urn:microsoft.com/office/officeart/2018/5/layout/IconCircleLabelList"/>
    <dgm:cxn modelId="{25A52CDB-420D-4850-8BDF-377A27B24903}" type="presParOf" srcId="{2A0F58F8-F8F1-449E-82A7-632567A2A504}" destId="{2DF142F3-26B2-40BA-AAF2-FCC3C85A7873}" srcOrd="0" destOrd="0" presId="urn:microsoft.com/office/officeart/2018/5/layout/IconCircleLabelList"/>
    <dgm:cxn modelId="{F50EB598-21E7-4672-BFA5-DF15EB5FB6EF}" type="presParOf" srcId="{2A0F58F8-F8F1-449E-82A7-632567A2A504}" destId="{D1095CA8-62BE-475C-9F61-7F9B77D2C300}" srcOrd="1" destOrd="0" presId="urn:microsoft.com/office/officeart/2018/5/layout/IconCircleLabelList"/>
    <dgm:cxn modelId="{8E009A8B-4A5A-4778-98F2-5D6824213E49}" type="presParOf" srcId="{2A0F58F8-F8F1-449E-82A7-632567A2A504}" destId="{5D686648-E3FA-4DF2-B6A2-D33FE010FCF5}" srcOrd="2" destOrd="0" presId="urn:microsoft.com/office/officeart/2018/5/layout/IconCircleLabelList"/>
    <dgm:cxn modelId="{24389D49-654F-49B8-B805-0C80B1C4FAB8}" type="presParOf" srcId="{2A0F58F8-F8F1-449E-82A7-632567A2A504}" destId="{03166846-FEDE-4FF5-A2B2-DE7FEE44B86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E8234-360B-4B5F-B89D-7AFB790D1727}">
      <dsp:nvSpPr>
        <dsp:cNvPr id="0" name=""/>
        <dsp:cNvSpPr/>
      </dsp:nvSpPr>
      <dsp:spPr>
        <a:xfrm>
          <a:off x="1487373" y="8551"/>
          <a:ext cx="1784250" cy="178425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84BD9-AD06-4726-818D-0E73602F34AE}">
      <dsp:nvSpPr>
        <dsp:cNvPr id="0" name=""/>
        <dsp:cNvSpPr/>
      </dsp:nvSpPr>
      <dsp:spPr>
        <a:xfrm>
          <a:off x="1867623" y="388801"/>
          <a:ext cx="1023750" cy="1023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2CA289-75DE-45FA-B473-B2B93CF44677}">
      <dsp:nvSpPr>
        <dsp:cNvPr id="0" name=""/>
        <dsp:cNvSpPr/>
      </dsp:nvSpPr>
      <dsp:spPr>
        <a:xfrm>
          <a:off x="916998" y="2348552"/>
          <a:ext cx="2925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While Birmingham’s parks  offer the biggest opportunity  for  benefiting  from net gain it is recognised that open spaces have multiple uses such as sporting provision or other recreational  activities.</a:t>
          </a:r>
          <a:endParaRPr lang="en-US" sz="1100" kern="1200"/>
        </a:p>
      </dsp:txBody>
      <dsp:txXfrm>
        <a:off x="916998" y="2348552"/>
        <a:ext cx="2925000" cy="787500"/>
      </dsp:txXfrm>
    </dsp:sp>
    <dsp:sp modelId="{2DF142F3-26B2-40BA-AAF2-FCC3C85A7873}">
      <dsp:nvSpPr>
        <dsp:cNvPr id="0" name=""/>
        <dsp:cNvSpPr/>
      </dsp:nvSpPr>
      <dsp:spPr>
        <a:xfrm>
          <a:off x="4924248" y="8551"/>
          <a:ext cx="1784250" cy="178425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095CA8-62BE-475C-9F61-7F9B77D2C300}">
      <dsp:nvSpPr>
        <dsp:cNvPr id="0" name=""/>
        <dsp:cNvSpPr/>
      </dsp:nvSpPr>
      <dsp:spPr>
        <a:xfrm>
          <a:off x="5304498" y="388801"/>
          <a:ext cx="1023750" cy="10237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166846-FEDE-4FF5-A2B2-DE7FEE44B860}">
      <dsp:nvSpPr>
        <dsp:cNvPr id="0" name=""/>
        <dsp:cNvSpPr/>
      </dsp:nvSpPr>
      <dsp:spPr>
        <a:xfrm>
          <a:off x="4353873" y="2348552"/>
          <a:ext cx="2925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kern="1200"/>
            <a:t>It is not  the intention  to revert all parks or open space  to natural habitat but to ensure that the most appropriate  uses and opportunities can be realised in a complimentary manner.</a:t>
          </a:r>
          <a:endParaRPr lang="en-US" sz="1100" kern="1200"/>
        </a:p>
      </dsp:txBody>
      <dsp:txXfrm>
        <a:off x="4353873" y="2348552"/>
        <a:ext cx="2925000" cy="7875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304"/>
          </a:xfrm>
          <a:prstGeom prst="rect">
            <a:avLst/>
          </a:prstGeom>
        </p:spPr>
        <p:txBody>
          <a:bodyPr vert="horz" lIns="94768" tIns="47384" rIns="94768" bIns="47384"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4020506" y="0"/>
            <a:ext cx="3077137" cy="512304"/>
          </a:xfrm>
          <a:prstGeom prst="rect">
            <a:avLst/>
          </a:prstGeom>
        </p:spPr>
        <p:txBody>
          <a:bodyPr vert="horz" lIns="94768" tIns="47384" rIns="94768" bIns="47384" rtlCol="0"/>
          <a:lstStyle>
            <a:lvl1pPr algn="r" fontAlgn="auto">
              <a:spcBef>
                <a:spcPts val="0"/>
              </a:spcBef>
              <a:spcAft>
                <a:spcPts val="0"/>
              </a:spcAft>
              <a:defRPr sz="1200">
                <a:latin typeface="+mn-lt"/>
                <a:cs typeface="+mn-cs"/>
              </a:defRPr>
            </a:lvl1pPr>
          </a:lstStyle>
          <a:p>
            <a:pPr>
              <a:defRPr/>
            </a:pPr>
            <a:fld id="{C4C81B0D-F768-4CA9-8C3A-9E5991233D62}" type="datetimeFigureOut">
              <a:rPr lang="en-GB"/>
              <a:pPr>
                <a:defRPr/>
              </a:pPr>
              <a:t>04/08/2024</a:t>
            </a:fld>
            <a:endParaRPr lang="en-GB" dirty="0"/>
          </a:p>
        </p:txBody>
      </p:sp>
      <p:sp>
        <p:nvSpPr>
          <p:cNvPr id="4" name="Footer Placeholder 3"/>
          <p:cNvSpPr>
            <a:spLocks noGrp="1"/>
          </p:cNvSpPr>
          <p:nvPr>
            <p:ph type="ftr" sz="quarter" idx="2"/>
          </p:nvPr>
        </p:nvSpPr>
        <p:spPr>
          <a:xfrm>
            <a:off x="0" y="9720673"/>
            <a:ext cx="3077137" cy="512303"/>
          </a:xfrm>
          <a:prstGeom prst="rect">
            <a:avLst/>
          </a:prstGeom>
        </p:spPr>
        <p:txBody>
          <a:bodyPr vert="horz" lIns="94768" tIns="47384" rIns="94768" bIns="47384"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4020506" y="9720673"/>
            <a:ext cx="3077137" cy="512303"/>
          </a:xfrm>
          <a:prstGeom prst="rect">
            <a:avLst/>
          </a:prstGeom>
        </p:spPr>
        <p:txBody>
          <a:bodyPr vert="horz" lIns="94768" tIns="47384" rIns="94768" bIns="47384" rtlCol="0" anchor="b"/>
          <a:lstStyle>
            <a:lvl1pPr algn="r" fontAlgn="auto">
              <a:spcBef>
                <a:spcPts val="0"/>
              </a:spcBef>
              <a:spcAft>
                <a:spcPts val="0"/>
              </a:spcAft>
              <a:defRPr sz="1200">
                <a:latin typeface="+mn-lt"/>
                <a:cs typeface="+mn-cs"/>
              </a:defRPr>
            </a:lvl1pPr>
          </a:lstStyle>
          <a:p>
            <a:pPr>
              <a:defRPr/>
            </a:pPr>
            <a:fld id="{6D2BB9B0-9C7E-4FDE-BEF4-51B91FF0509B}" type="slidenum">
              <a:rPr lang="en-GB"/>
              <a:pPr>
                <a:defRPr/>
              </a:pPr>
              <a:t>‹#›</a:t>
            </a:fld>
            <a:endParaRPr lang="en-GB" dirty="0"/>
          </a:p>
        </p:txBody>
      </p:sp>
    </p:spTree>
    <p:extLst>
      <p:ext uri="{BB962C8B-B14F-4D97-AF65-F5344CB8AC3E}">
        <p14:creationId xmlns:p14="http://schemas.microsoft.com/office/powerpoint/2010/main" val="4273652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304"/>
          </a:xfrm>
          <a:prstGeom prst="rect">
            <a:avLst/>
          </a:prstGeom>
        </p:spPr>
        <p:txBody>
          <a:bodyPr vert="horz" lIns="94768" tIns="47384" rIns="94768" bIns="47384" rtlCol="0"/>
          <a:lstStyle>
            <a:lvl1pPr algn="l">
              <a:defRPr sz="1200">
                <a:cs typeface="Arial" charset="0"/>
              </a:defRPr>
            </a:lvl1pPr>
          </a:lstStyle>
          <a:p>
            <a:pPr>
              <a:defRPr/>
            </a:pPr>
            <a:endParaRPr lang="en-GB"/>
          </a:p>
        </p:txBody>
      </p:sp>
      <p:sp>
        <p:nvSpPr>
          <p:cNvPr id="3" name="Date Placeholder 2"/>
          <p:cNvSpPr>
            <a:spLocks noGrp="1"/>
          </p:cNvSpPr>
          <p:nvPr>
            <p:ph type="dt" idx="1"/>
          </p:nvPr>
        </p:nvSpPr>
        <p:spPr>
          <a:xfrm>
            <a:off x="4020506" y="0"/>
            <a:ext cx="3077137" cy="512304"/>
          </a:xfrm>
          <a:prstGeom prst="rect">
            <a:avLst/>
          </a:prstGeom>
        </p:spPr>
        <p:txBody>
          <a:bodyPr vert="horz" lIns="94768" tIns="47384" rIns="94768" bIns="47384" rtlCol="0"/>
          <a:lstStyle>
            <a:lvl1pPr algn="r">
              <a:defRPr sz="1200">
                <a:cs typeface="Arial" charset="0"/>
              </a:defRPr>
            </a:lvl1pPr>
          </a:lstStyle>
          <a:p>
            <a:pPr>
              <a:defRPr/>
            </a:pPr>
            <a:fld id="{B6C94CFF-2D9B-4656-B353-89B2DF353ECD}" type="datetimeFigureOut">
              <a:rPr lang="en-GB"/>
              <a:pPr>
                <a:defRPr/>
              </a:pPr>
              <a:t>04/08/2024</a:t>
            </a:fld>
            <a:endParaRPr lang="en-GB" dirty="0"/>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4768" tIns="47384" rIns="94768" bIns="47384" rtlCol="0" anchor="ctr"/>
          <a:lstStyle/>
          <a:p>
            <a:pPr lvl="0"/>
            <a:endParaRPr lang="en-GB" noProof="0" dirty="0"/>
          </a:p>
        </p:txBody>
      </p:sp>
      <p:sp>
        <p:nvSpPr>
          <p:cNvPr id="5" name="Notes Placeholder 4"/>
          <p:cNvSpPr>
            <a:spLocks noGrp="1"/>
          </p:cNvSpPr>
          <p:nvPr>
            <p:ph type="body" sz="quarter" idx="3"/>
          </p:nvPr>
        </p:nvSpPr>
        <p:spPr>
          <a:xfrm>
            <a:off x="709599" y="4861155"/>
            <a:ext cx="5680103" cy="4605821"/>
          </a:xfrm>
          <a:prstGeom prst="rect">
            <a:avLst/>
          </a:prstGeom>
        </p:spPr>
        <p:txBody>
          <a:bodyPr vert="horz" lIns="94768" tIns="47384" rIns="94768" bIns="473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720673"/>
            <a:ext cx="3077137" cy="512303"/>
          </a:xfrm>
          <a:prstGeom prst="rect">
            <a:avLst/>
          </a:prstGeom>
        </p:spPr>
        <p:txBody>
          <a:bodyPr vert="horz" lIns="94768" tIns="47384" rIns="94768" bIns="47384" rtlCol="0" anchor="b"/>
          <a:lstStyle>
            <a:lvl1pPr algn="l">
              <a:defRPr sz="1200">
                <a:cs typeface="Arial" charset="0"/>
              </a:defRPr>
            </a:lvl1pPr>
          </a:lstStyle>
          <a:p>
            <a:pPr>
              <a:defRPr/>
            </a:pPr>
            <a:endParaRPr lang="en-GB"/>
          </a:p>
        </p:txBody>
      </p:sp>
      <p:sp>
        <p:nvSpPr>
          <p:cNvPr id="7" name="Slide Number Placeholder 6"/>
          <p:cNvSpPr>
            <a:spLocks noGrp="1"/>
          </p:cNvSpPr>
          <p:nvPr>
            <p:ph type="sldNum" sz="quarter" idx="5"/>
          </p:nvPr>
        </p:nvSpPr>
        <p:spPr>
          <a:xfrm>
            <a:off x="4020506" y="9720673"/>
            <a:ext cx="3077137" cy="512303"/>
          </a:xfrm>
          <a:prstGeom prst="rect">
            <a:avLst/>
          </a:prstGeom>
        </p:spPr>
        <p:txBody>
          <a:bodyPr vert="horz" lIns="94768" tIns="47384" rIns="94768" bIns="47384" rtlCol="0" anchor="b"/>
          <a:lstStyle>
            <a:lvl1pPr algn="r">
              <a:defRPr sz="1200">
                <a:cs typeface="Arial" charset="0"/>
              </a:defRPr>
            </a:lvl1pPr>
          </a:lstStyle>
          <a:p>
            <a:pPr>
              <a:defRPr/>
            </a:pPr>
            <a:fld id="{81229179-47A0-48DA-9ED5-8148CF09F2A5}" type="slidenum">
              <a:rPr lang="en-GB"/>
              <a:pPr>
                <a:defRPr/>
              </a:pPr>
              <a:t>‹#›</a:t>
            </a:fld>
            <a:endParaRPr lang="en-GB" dirty="0"/>
          </a:p>
        </p:txBody>
      </p:sp>
    </p:spTree>
    <p:extLst>
      <p:ext uri="{BB962C8B-B14F-4D97-AF65-F5344CB8AC3E}">
        <p14:creationId xmlns:p14="http://schemas.microsoft.com/office/powerpoint/2010/main" val="40917891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v.uk/government/publications/25-year-environment-plan"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legislation.gov.uk/ukpga/2021/30/contents/enacte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9118D-7045-40F2-8D70-BB22CC582F4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91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69993" indent="-296151" eaLnBrk="0" hangingPunct="0">
              <a:defRPr>
                <a:solidFill>
                  <a:schemeClr val="tx1"/>
                </a:solidFill>
                <a:latin typeface="Calibri" pitchFamily="34" charset="0"/>
                <a:cs typeface="Arial" charset="0"/>
              </a:defRPr>
            </a:lvl2pPr>
            <a:lvl3pPr marL="1184605" indent="-236921" eaLnBrk="0" hangingPunct="0">
              <a:defRPr>
                <a:solidFill>
                  <a:schemeClr val="tx1"/>
                </a:solidFill>
                <a:latin typeface="Calibri" pitchFamily="34" charset="0"/>
                <a:cs typeface="Arial" charset="0"/>
              </a:defRPr>
            </a:lvl3pPr>
            <a:lvl4pPr marL="1658447" indent="-236921" eaLnBrk="0" hangingPunct="0">
              <a:defRPr>
                <a:solidFill>
                  <a:schemeClr val="tx1"/>
                </a:solidFill>
                <a:latin typeface="Calibri" pitchFamily="34" charset="0"/>
                <a:cs typeface="Arial" charset="0"/>
              </a:defRPr>
            </a:lvl4pPr>
            <a:lvl5pPr marL="2132289" indent="-236921" eaLnBrk="0" hangingPunct="0">
              <a:defRPr>
                <a:solidFill>
                  <a:schemeClr val="tx1"/>
                </a:solidFill>
                <a:latin typeface="Calibri" pitchFamily="34" charset="0"/>
                <a:cs typeface="Arial" charset="0"/>
              </a:defRPr>
            </a:lvl5pPr>
            <a:lvl6pPr marL="2606131" indent="-236921" eaLnBrk="0" fontAlgn="base" hangingPunct="0">
              <a:spcBef>
                <a:spcPct val="0"/>
              </a:spcBef>
              <a:spcAft>
                <a:spcPct val="0"/>
              </a:spcAft>
              <a:defRPr>
                <a:solidFill>
                  <a:schemeClr val="tx1"/>
                </a:solidFill>
                <a:latin typeface="Calibri" pitchFamily="34" charset="0"/>
                <a:cs typeface="Arial" charset="0"/>
              </a:defRPr>
            </a:lvl6pPr>
            <a:lvl7pPr marL="3079974" indent="-236921" eaLnBrk="0" fontAlgn="base" hangingPunct="0">
              <a:spcBef>
                <a:spcPct val="0"/>
              </a:spcBef>
              <a:spcAft>
                <a:spcPct val="0"/>
              </a:spcAft>
              <a:defRPr>
                <a:solidFill>
                  <a:schemeClr val="tx1"/>
                </a:solidFill>
                <a:latin typeface="Calibri" pitchFamily="34" charset="0"/>
                <a:cs typeface="Arial" charset="0"/>
              </a:defRPr>
            </a:lvl7pPr>
            <a:lvl8pPr marL="3553816" indent="-236921" eaLnBrk="0" fontAlgn="base" hangingPunct="0">
              <a:spcBef>
                <a:spcPct val="0"/>
              </a:spcBef>
              <a:spcAft>
                <a:spcPct val="0"/>
              </a:spcAft>
              <a:defRPr>
                <a:solidFill>
                  <a:schemeClr val="tx1"/>
                </a:solidFill>
                <a:latin typeface="Calibri" pitchFamily="34" charset="0"/>
                <a:cs typeface="Arial" charset="0"/>
              </a:defRPr>
            </a:lvl8pPr>
            <a:lvl9pPr marL="4027658" indent="-236921"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151CCB9C-5114-4AA9-B3DA-11602210CA84}" type="slidenum">
              <a:rPr lang="en-GB" altLang="en-US" smtClean="0"/>
              <a:pPr eaLnBrk="1" hangingPunct="1"/>
              <a:t>3</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464B51"/>
                </a:solidFill>
                <a:effectLst/>
                <a:uLnTx/>
                <a:uFillTx/>
                <a:latin typeface="Arial" panose="020B0604020202020204" pitchFamily="34" charset="0"/>
                <a:ea typeface="+mn-ea"/>
                <a:cs typeface="+mn-cs"/>
              </a:rPr>
              <a:t>The UK governments 25 Year Environment Plan sets out what the UK will do to improve the environment, within a generation. By 204, the ambition is to achieve high quality, accessible, natural spaces with increased biodiversity close to where people live and work,; with a focus around the equal distribution of environmental benefits and resources to all.</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6B352-36F1-40B2-8A00-356001FF9AD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0589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more better joined up wildlife rich places (a NRN) that will help recover species and restore ecosystem services to provide places that are more effective in functioning to provide benefits for us </a:t>
            </a:r>
            <a:endParaRPr lang="en-US"/>
          </a:p>
          <a:p>
            <a:r>
              <a:rPr lang="en-US" dirty="0"/>
              <a:t>  </a:t>
            </a:r>
            <a:endParaRPr lang="en-GB"/>
          </a:p>
        </p:txBody>
      </p:sp>
      <p:sp>
        <p:nvSpPr>
          <p:cNvPr id="4" name="Slide Number Placeholder 3"/>
          <p:cNvSpPr>
            <a:spLocks noGrp="1"/>
          </p:cNvSpPr>
          <p:nvPr>
            <p:ph type="sldNum" sz="quarter" idx="5"/>
          </p:nvPr>
        </p:nvSpPr>
        <p:spPr/>
        <p:txBody>
          <a:bodyPr/>
          <a:lstStyle/>
          <a:p>
            <a:fld id="{B572C1A0-6E75-451F-94A5-4FC1B64A0FE8}" type="slidenum">
              <a:rPr lang="en-GB" smtClean="0"/>
              <a:t>12</a:t>
            </a:fld>
            <a:endParaRPr lang="en-GB"/>
          </a:p>
        </p:txBody>
      </p:sp>
    </p:spTree>
    <p:extLst>
      <p:ext uri="{BB962C8B-B14F-4D97-AF65-F5344CB8AC3E}">
        <p14:creationId xmlns:p14="http://schemas.microsoft.com/office/powerpoint/2010/main" val="293758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464B51"/>
                </a:solidFill>
                <a:effectLst/>
                <a:latin typeface="Arial" panose="020B0604020202020204" pitchFamily="34" charset="0"/>
              </a:rPr>
              <a:t>The Nature Recovery Network is the biggest nature restoration project in our nation’s history. It will be a national network of wildlife-rich places.  The aim is to expand, improve and connect these places across our cities, towns, countryside and coast.  The Nature Recovery Network is a major commitment in the </a:t>
            </a:r>
            <a:r>
              <a:rPr lang="en-GB" b="1" i="0" u="none" strike="noStrike">
                <a:solidFill>
                  <a:srgbClr val="006699"/>
                </a:solidFill>
                <a:effectLst/>
                <a:latin typeface="Arial" panose="020B0604020202020204" pitchFamily="34" charset="0"/>
                <a:hlinkClick r:id="rId3"/>
              </a:rPr>
              <a:t>government’s 25 Year Environment Plan</a:t>
            </a:r>
            <a:r>
              <a:rPr lang="en-GB" b="0" i="0" u="sng">
                <a:solidFill>
                  <a:srgbClr val="464B51"/>
                </a:solidFill>
                <a:effectLst/>
                <a:latin typeface="Arial" panose="020B0604020202020204" pitchFamily="34" charset="0"/>
              </a:rPr>
              <a:t>,</a:t>
            </a:r>
            <a:r>
              <a:rPr lang="en-GB" b="0" i="0">
                <a:solidFill>
                  <a:srgbClr val="464B51"/>
                </a:solidFill>
                <a:effectLst/>
                <a:latin typeface="Arial" panose="020B0604020202020204" pitchFamily="34" charset="0"/>
              </a:rPr>
              <a:t> enacted by the </a:t>
            </a:r>
            <a:r>
              <a:rPr lang="en-GB" b="1" i="0" u="none" strike="noStrike">
                <a:solidFill>
                  <a:srgbClr val="006699"/>
                </a:solidFill>
                <a:effectLst/>
                <a:latin typeface="Arial" panose="020B0604020202020204" pitchFamily="34" charset="0"/>
                <a:hlinkClick r:id="rId4"/>
              </a:rPr>
              <a:t>Environment Act 2021</a:t>
            </a:r>
            <a:r>
              <a:rPr lang="en-GB" b="0" i="0">
                <a:solidFill>
                  <a:srgbClr val="464B51"/>
                </a:solidFill>
                <a:effectLst/>
                <a:latin typeface="Arial" panose="020B0604020202020204" pitchFamily="34" charset="0"/>
              </a:rPr>
              <a:t>.</a:t>
            </a:r>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726B578-42ED-4242-BA11-0FD7A68ECD1F}" type="slidenum">
              <a:rPr kumimoji="0" lang="en-GB" sz="1200" b="1" i="0" u="none" strike="noStrike" kern="1200" cap="none" spc="0" normalizeH="0" baseline="0" noProof="0" smtClean="0">
                <a:ln>
                  <a:noFill/>
                </a:ln>
                <a:solidFill>
                  <a:srgbClr val="44546A"/>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GB" sz="1200" b="1" i="0" u="none" strike="noStrike" kern="1200" cap="none" spc="0" normalizeH="0" baseline="0" noProof="0">
              <a:ln>
                <a:noFill/>
              </a:ln>
              <a:solidFill>
                <a:srgbClr val="44546A"/>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3974482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8235416-A35C-43AC-86FF-8F977C90BDEA}" type="datetimeFigureOut">
              <a:rPr lang="en-GB"/>
              <a:pPr>
                <a:defRPr/>
              </a:pPr>
              <a:t>04/08/2024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7107658-A651-4FE1-9417-36EE5B61B020}" type="slidenum">
              <a:rPr lang="en-GB"/>
              <a:pPr>
                <a:defRPr/>
              </a:pPr>
              <a:t>‹#›</a:t>
            </a:fld>
            <a:endParaRPr lang="en-GB" dirty="0"/>
          </a:p>
        </p:txBody>
      </p:sp>
    </p:spTree>
    <p:extLst>
      <p:ext uri="{BB962C8B-B14F-4D97-AF65-F5344CB8AC3E}">
        <p14:creationId xmlns:p14="http://schemas.microsoft.com/office/powerpoint/2010/main" val="24531321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D2078FD3-26F5-408C-BC1B-7BE14AA5A432}" type="datetimeFigureOut">
              <a:rPr lang="en-GB"/>
              <a:pPr>
                <a:defRPr/>
              </a:pPr>
              <a:t>04/08/2024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C656D3E-ECB4-475C-821E-D2AD9959821D}" type="slidenum">
              <a:rPr lang="en-GB"/>
              <a:pPr>
                <a:defRPr/>
              </a:pPr>
              <a:t>‹#›</a:t>
            </a:fld>
            <a:endParaRPr lang="en-GB" dirty="0"/>
          </a:p>
        </p:txBody>
      </p:sp>
    </p:spTree>
    <p:extLst>
      <p:ext uri="{BB962C8B-B14F-4D97-AF65-F5344CB8AC3E}">
        <p14:creationId xmlns:p14="http://schemas.microsoft.com/office/powerpoint/2010/main" val="2661708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2217E5F-5D3C-40A4-87D4-8CE0A825A3F4}" type="datetimeFigureOut">
              <a:rPr lang="en-GB"/>
              <a:pPr>
                <a:defRPr/>
              </a:pPr>
              <a:t>04/08/2024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BE2F53E-569D-4430-83E5-28630C04F8A1}" type="slidenum">
              <a:rPr lang="en-GB"/>
              <a:pPr>
                <a:defRPr/>
              </a:pPr>
              <a:t>‹#›</a:t>
            </a:fld>
            <a:endParaRPr lang="en-GB" dirty="0"/>
          </a:p>
        </p:txBody>
      </p:sp>
    </p:spTree>
    <p:extLst>
      <p:ext uri="{BB962C8B-B14F-4D97-AF65-F5344CB8AC3E}">
        <p14:creationId xmlns:p14="http://schemas.microsoft.com/office/powerpoint/2010/main" val="5670616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399D352C-8923-4824-A1B2-EE4B7160641C}" type="datetimeFigureOut">
              <a:rPr lang="en-GB"/>
              <a:pPr>
                <a:defRPr/>
              </a:pPr>
              <a:t>04/08/2024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6A41761-A5FE-4EFE-866B-A218E0B1EBB2}" type="slidenum">
              <a:rPr lang="en-GB"/>
              <a:pPr>
                <a:defRPr/>
              </a:pPr>
              <a:t>‹#›</a:t>
            </a:fld>
            <a:endParaRPr lang="en-GB" dirty="0"/>
          </a:p>
        </p:txBody>
      </p:sp>
    </p:spTree>
    <p:extLst>
      <p:ext uri="{BB962C8B-B14F-4D97-AF65-F5344CB8AC3E}">
        <p14:creationId xmlns:p14="http://schemas.microsoft.com/office/powerpoint/2010/main" val="14680792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57739DAF-A0B8-45CA-AE35-473AF62B9850}" type="datetimeFigureOut">
              <a:rPr lang="en-GB"/>
              <a:pPr>
                <a:defRPr/>
              </a:pPr>
              <a:t>04/08/2024</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9CE0D65-EF28-4F98-A781-FB0AB6E4A2CC}" type="slidenum">
              <a:rPr lang="en-GB"/>
              <a:pPr>
                <a:defRPr/>
              </a:pPr>
              <a:t>‹#›</a:t>
            </a:fld>
            <a:endParaRPr lang="en-GB" dirty="0"/>
          </a:p>
        </p:txBody>
      </p:sp>
    </p:spTree>
    <p:extLst>
      <p:ext uri="{BB962C8B-B14F-4D97-AF65-F5344CB8AC3E}">
        <p14:creationId xmlns:p14="http://schemas.microsoft.com/office/powerpoint/2010/main" val="22307239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4DA9003-7B0C-4611-9853-0AB1274261F3}" type="datetimeFigureOut">
              <a:rPr lang="en-GB"/>
              <a:pPr>
                <a:defRPr/>
              </a:pPr>
              <a:t>04/08/2024</a:t>
            </a:fld>
            <a:endParaRPr lang="en-GB" dirty="0"/>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153BEA2B-6771-4581-93A4-81728D7FB6B5}" type="slidenum">
              <a:rPr lang="en-GB"/>
              <a:pPr>
                <a:defRPr/>
              </a:pPr>
              <a:t>‹#›</a:t>
            </a:fld>
            <a:endParaRPr lang="en-GB" dirty="0"/>
          </a:p>
        </p:txBody>
      </p:sp>
    </p:spTree>
    <p:extLst>
      <p:ext uri="{BB962C8B-B14F-4D97-AF65-F5344CB8AC3E}">
        <p14:creationId xmlns:p14="http://schemas.microsoft.com/office/powerpoint/2010/main" val="28275585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A314A28-4E27-49D0-816C-66C28AA6E515}" type="datetimeFigureOut">
              <a:rPr lang="en-GB"/>
              <a:pPr>
                <a:defRPr/>
              </a:pPr>
              <a:t>04/08/2024</a:t>
            </a:fld>
            <a:endParaRPr lang="en-GB" dirty="0"/>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C710321-85E7-4C2E-9419-502C0C3D8BE2}" type="slidenum">
              <a:rPr lang="en-GB"/>
              <a:pPr>
                <a:defRPr/>
              </a:pPr>
              <a:t>‹#›</a:t>
            </a:fld>
            <a:endParaRPr lang="en-GB" dirty="0"/>
          </a:p>
        </p:txBody>
      </p:sp>
    </p:spTree>
    <p:extLst>
      <p:ext uri="{BB962C8B-B14F-4D97-AF65-F5344CB8AC3E}">
        <p14:creationId xmlns:p14="http://schemas.microsoft.com/office/powerpoint/2010/main" val="18063470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ABD6B37-D4C2-46C9-AAE5-292DC11548C1}" type="datetimeFigureOut">
              <a:rPr lang="en-GB"/>
              <a:pPr>
                <a:defRPr/>
              </a:pPr>
              <a:t>04/08/2024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5C922FE-B20D-4E16-B609-B80DBD8F9751}" type="slidenum">
              <a:rPr lang="en-GB"/>
              <a:pPr>
                <a:defRPr/>
              </a:pPr>
              <a:t>‹#›</a:t>
            </a:fld>
            <a:endParaRPr lang="en-GB" dirty="0"/>
          </a:p>
        </p:txBody>
      </p:sp>
    </p:spTree>
    <p:extLst>
      <p:ext uri="{BB962C8B-B14F-4D97-AF65-F5344CB8AC3E}">
        <p14:creationId xmlns:p14="http://schemas.microsoft.com/office/powerpoint/2010/main" val="31235228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E2888F-6D03-4474-BAB0-69EEA0D862DD}" type="datetimeFigureOut">
              <a:rPr lang="en-GB"/>
              <a:pPr>
                <a:defRPr/>
              </a:pPr>
              <a:t>04/08/2024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E1464D6-4B94-43CC-8DBB-69F68ED8A5DC}" type="slidenum">
              <a:rPr lang="en-GB"/>
              <a:pPr>
                <a:defRPr/>
              </a:pPr>
              <a:t>‹#›</a:t>
            </a:fld>
            <a:endParaRPr lang="en-GB" dirty="0"/>
          </a:p>
        </p:txBody>
      </p:sp>
    </p:spTree>
    <p:extLst>
      <p:ext uri="{BB962C8B-B14F-4D97-AF65-F5344CB8AC3E}">
        <p14:creationId xmlns:p14="http://schemas.microsoft.com/office/powerpoint/2010/main" val="1584489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62B9037E-94F7-4075-AB1A-2A2D373D6005}" type="datetimeFigureOut">
              <a:rPr lang="en-GB"/>
              <a:pPr>
                <a:defRPr/>
              </a:pPr>
              <a:t>04/08/2024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53CCF25-C98B-4CCB-A1AD-FB054A3D3908}" type="slidenum">
              <a:rPr lang="en-GB"/>
              <a:pPr>
                <a:defRPr/>
              </a:pPr>
              <a:t>‹#›</a:t>
            </a:fld>
            <a:endParaRPr lang="en-GB" dirty="0"/>
          </a:p>
        </p:txBody>
      </p:sp>
    </p:spTree>
    <p:extLst>
      <p:ext uri="{BB962C8B-B14F-4D97-AF65-F5344CB8AC3E}">
        <p14:creationId xmlns:p14="http://schemas.microsoft.com/office/powerpoint/2010/main" val="4120261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24E8C089-DDF9-4764-9390-C9651DEC3878}" type="datetimeFigureOut">
              <a:rPr lang="en-GB"/>
              <a:pPr>
                <a:defRPr/>
              </a:pPr>
              <a:t>04/08/2024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974F1C8-6D14-4526-AEDC-8DC48ED23427}" type="slidenum">
              <a:rPr lang="en-GB"/>
              <a:pPr>
                <a:defRPr/>
              </a:pPr>
              <a:t>‹#›</a:t>
            </a:fld>
            <a:endParaRPr lang="en-GB" dirty="0"/>
          </a:p>
        </p:txBody>
      </p:sp>
    </p:spTree>
    <p:extLst>
      <p:ext uri="{BB962C8B-B14F-4D97-AF65-F5344CB8AC3E}">
        <p14:creationId xmlns:p14="http://schemas.microsoft.com/office/powerpoint/2010/main" val="6358195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95F656A5-24FB-4BA3-BC5C-4123DA1EA0FE}"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C2FB403-BD05-4E15-9E59-73D9BE722935}"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3050813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9DEC822D-6B76-4B9E-A452-6197FB3418F6}"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1F49A87-0B2C-4874-8EF5-D6EBB92C983D}"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2881757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CC0D8A2-65FC-4F13-B2EC-95336161123B}"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6B977B0-EB71-4A50-AF7A-70FB8254FD1C}"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2156286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2D3941A8-C4B0-49E3-B628-609A0BB60779}"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BB6F025-C6B3-491F-B10D-3F96E1F78691}"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1479069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38A699DB-FEAA-4E85-8D11-60D04435944B}"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CD1BA5F-8CC5-4DDA-ABF3-2190EDF684AC}"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6187450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04AFBC04-34CA-4C53-A1AF-2C91F47AF80D}"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3B9024B-3EAA-4E01-822B-4DB8A0B4951D}"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3166085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D6CBF4-41AC-4D84-9F8A-BA4C1CFEC9E5}"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856217A-6684-47DD-8273-77416C16030B}"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0661157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4D2796F-8EFD-479C-93E1-D5D0B613D43F}"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92F8BAC-4353-4719-A70A-AD4E0A017628}"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6242149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8E7660E-3CAF-452B-BBA9-9042846DB9E0}"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E5040F7-B9B0-41FD-90BC-662B16F513C1}"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9686786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18FE32CF-94D9-436A-AEB9-8A4209717497}"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44784E5-0E45-4724-A137-CF18D8A351AE}"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2591403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F6E75642-F576-4201-897D-1EB3F62747CC}"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95BBFB-2A3E-44FA-B84A-D240B0DE9725}"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13650850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8/4/2024</a:t>
            </a:fld>
            <a:endParaRPr lang="en-US"/>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735403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CE7-208B-D7B7-A096-036B2AF99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6A510E-D622-E2F7-8149-E75B7A46FF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67589B-FCBC-DCC2-020F-59F9973251E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3E56ADCC-B873-ECCD-4854-A6F700EA0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A10A-A808-FC18-4620-77EEF070EA5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788017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1CCC-DA88-D247-4295-8E9ED61D6D3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029FFF-FFD4-EB79-5A25-9705C06894A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62966C-7396-71D3-D84D-BA90ECE6A31F}"/>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5669F1D4-C9B4-4AA6-77E7-A5FA896A9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3E2A0-7148-BE55-E9C2-8A4BCC81B149}"/>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42129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FD32-95AE-3B06-7150-DB48FE77D9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8A05F3-1D20-AC4E-3F2C-0397465E72DE}"/>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0F131-A9C2-045B-2903-9E5788A64BF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072257-2E8C-2B72-07B1-001E6E7A0E9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46894B66-DB81-BAF0-FAA7-2DE10D573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76CA9-B3EB-8E9A-6050-58CCED6EFF20}"/>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50132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E4BC-EE5E-6D81-5E78-B0330B4429A9}"/>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E0F272-613C-DEA6-64B1-E6C852A1E3D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A2E05D3-34D9-A82E-DFAE-D97E5F2BABD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48902-5758-FADE-01D8-24836309EF9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99DB5FF-B627-D79E-197B-7BDDD7570C1B}"/>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516276-AF92-59FF-7214-2F56F1C42ECA}"/>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8" name="Footer Placeholder 7">
            <a:extLst>
              <a:ext uri="{FF2B5EF4-FFF2-40B4-BE49-F238E27FC236}">
                <a16:creationId xmlns:a16="http://schemas.microsoft.com/office/drawing/2014/main" id="{13B8C50E-80DC-5E14-E304-64CC8EDD35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655A0-ABA7-BA78-2D84-BAF2321543EF}"/>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30570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1E5F-9800-D726-2196-8664EF4DB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718CA-C32B-89F0-E5F2-FA3135C6D424}"/>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4" name="Footer Placeholder 3">
            <a:extLst>
              <a:ext uri="{FF2B5EF4-FFF2-40B4-BE49-F238E27FC236}">
                <a16:creationId xmlns:a16="http://schemas.microsoft.com/office/drawing/2014/main" id="{754CB75E-FEE9-ABB2-AA4D-44E9D781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32FA5-F59C-1875-D0B7-8F1AFD9252E4}"/>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45901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F95CA-AF45-3110-18F0-DDF80E0B577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3" name="Footer Placeholder 2">
            <a:extLst>
              <a:ext uri="{FF2B5EF4-FFF2-40B4-BE49-F238E27FC236}">
                <a16:creationId xmlns:a16="http://schemas.microsoft.com/office/drawing/2014/main" id="{2F3CF7AC-27A1-6D06-021A-58C69BBA6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AE19B7-4F42-3B26-0B69-B2E0AB85D985}"/>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66268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14B-206A-2909-B3BC-89910E4AE62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DC523-1058-5F8C-633D-86AD55CC9B8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556BD3-E480-D440-1EE9-C75D7953CF6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DF9A168-0296-2B02-ED06-82E2936A431C}"/>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A5741030-F4FA-6030-9F1A-E9785458D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5FF13-F81E-4F66-D41A-A0D2939F797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87368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0D44-F56C-1498-1CB6-CC360B60241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EE1216-B5FB-B754-29A3-497CCA64360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28DF9832-29C0-89FB-D390-FA0ED2863B3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C4DB024-E0A6-29C5-487C-5B796365837E}"/>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02BE9994-0BC0-5D92-B8EC-1F69C2AAA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C3F50-3200-9B68-3F0B-CD68FEE813E7}"/>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66360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5D68-BA8A-233C-F30B-5F12689920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4C1A8-D89B-8331-E8BC-04A239919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97D5ED-632F-84ED-C493-56DC5F847E17}"/>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147E38DB-0CFC-6AC0-0E67-73FE87F62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D4F3-AADB-EB79-383B-986AAD69CFF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61524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D96AF-2B88-D3C4-5F6F-2D354E759115}"/>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3C4A17-B489-4E1B-1433-466311F601C0}"/>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D3F75A-96D8-C4DF-DC5F-CCAD9269A51A}"/>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28941887-66B8-875F-2149-6E3C16D8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37944-D705-C176-52B8-9D3202E31B6A}"/>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0398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62198D2-21DE-430B-A6F7-9A89FB2E34FB}" type="datetimeFigureOut">
              <a:rPr lang="en-GB"/>
              <a:pPr>
                <a:defRPr/>
              </a:pPr>
              <a:t>04/08/2024</a:t>
            </a:fld>
            <a:endParaRPr lang="en-GB"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CE9EF61-6EBD-436C-A499-C058C39200B7}" type="slidenum">
              <a:rPr lang="en-GB"/>
              <a:pPr>
                <a:defRPr/>
              </a:pPr>
              <a:t>‹#›</a:t>
            </a:fld>
            <a:endParaRPr lang="en-GB" dirty="0"/>
          </a:p>
        </p:txBody>
      </p:sp>
      <p:sp>
        <p:nvSpPr>
          <p:cNvPr id="3" name="TextBox 2">
            <a:extLst>
              <a:ext uri="{FF2B5EF4-FFF2-40B4-BE49-F238E27FC236}">
                <a16:creationId xmlns:a16="http://schemas.microsoft.com/office/drawing/2014/main" id="{2C2FEDA0-7081-B61C-3C98-6686849EB028}"/>
              </a:ext>
            </a:extLst>
          </p:cNvPr>
          <p:cNvSpPr txBox="1"/>
          <p:nvPr userDrawn="1">
            <p:extLst>
              <p:ext uri="{1162E1C5-73C7-4A58-AE30-91384D911F3F}">
                <p184:classification xmlns:p184="http://schemas.microsoft.com/office/powerpoint/2018/4/main" val="ftr"/>
              </p:ext>
            </p:extLst>
          </p:nvPr>
        </p:nvSpPr>
        <p:spPr>
          <a:xfrm>
            <a:off x="4341813" y="4927600"/>
            <a:ext cx="4889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OFFICIAL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614ADFD-2B5D-4710-B650-EB80FB76D513}" type="datetimeFigureOut">
              <a:rPr lang="en-GB">
                <a:solidFill>
                  <a:prstClr val="black">
                    <a:tint val="75000"/>
                  </a:prstClr>
                </a:solidFill>
              </a:rPr>
              <a:pPr>
                <a:defRPr/>
              </a:pPr>
              <a:t>04/08/2024</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EE46E9D-AE8A-4EAB-B1B3-DA3F5A27DA3C}" type="slidenum">
              <a:rPr lang="en-GB">
                <a:solidFill>
                  <a:prstClr val="black">
                    <a:tint val="75000"/>
                  </a:prstClr>
                </a:solidFill>
              </a:rPr>
              <a:pPr>
                <a:defRPr/>
              </a:pPr>
              <a:t>‹#›</a:t>
            </a:fld>
            <a:endParaRPr lang="en-GB" dirty="0">
              <a:solidFill>
                <a:prstClr val="black">
                  <a:tint val="75000"/>
                </a:prstClr>
              </a:solidFill>
            </a:endParaRPr>
          </a:p>
        </p:txBody>
      </p:sp>
      <p:sp>
        <p:nvSpPr>
          <p:cNvPr id="3" name="TextBox 2">
            <a:extLst>
              <a:ext uri="{FF2B5EF4-FFF2-40B4-BE49-F238E27FC236}">
                <a16:creationId xmlns:a16="http://schemas.microsoft.com/office/drawing/2014/main" id="{08B41AE7-F81E-650B-7B66-2C3DC585B350}"/>
              </a:ext>
            </a:extLst>
          </p:cNvPr>
          <p:cNvSpPr txBox="1"/>
          <p:nvPr userDrawn="1">
            <p:extLst>
              <p:ext uri="{1162E1C5-73C7-4A58-AE30-91384D911F3F}">
                <p184:classification xmlns:p184="http://schemas.microsoft.com/office/powerpoint/2018/4/main" val="ftr"/>
              </p:ext>
            </p:extLst>
          </p:nvPr>
        </p:nvSpPr>
        <p:spPr>
          <a:xfrm>
            <a:off x="4341813" y="4927600"/>
            <a:ext cx="48895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404688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8D2B2-2E20-32EB-CE83-DC06FF3927D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DF370E-C8E0-91FA-2CA8-7286C4D0E71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DFAAF-5F84-02B1-9C60-8DC6E86C3BF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449AA12-8195-4182-A7AC-2E7E59DFBDAF}" type="datetimeFigureOut">
              <a:rPr lang="en-US" smtClean="0"/>
              <a:pPr/>
              <a:t>8/4/2024</a:t>
            </a:fld>
            <a:endParaRPr lang="en-US"/>
          </a:p>
        </p:txBody>
      </p:sp>
      <p:sp>
        <p:nvSpPr>
          <p:cNvPr id="5" name="Footer Placeholder 4">
            <a:extLst>
              <a:ext uri="{FF2B5EF4-FFF2-40B4-BE49-F238E27FC236}">
                <a16:creationId xmlns:a16="http://schemas.microsoft.com/office/drawing/2014/main" id="{77DFBCF1-EFBC-2276-31AA-B6BD8A8AA8A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7D1167-6D8F-4785-77B4-269961FE3C3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3000528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emf"/></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862" y="443785"/>
            <a:ext cx="2396398" cy="1084880"/>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6021911" y="4405184"/>
            <a:ext cx="2536059" cy="351043"/>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3862" y="3823928"/>
            <a:ext cx="3784928" cy="932298"/>
          </a:xfrm>
          <a:prstGeom prst="rect">
            <a:avLst/>
          </a:prstGeom>
        </p:spPr>
      </p:pic>
      <p:pic>
        <p:nvPicPr>
          <p:cNvPr id="8" name="Picture 7">
            <a:extLst>
              <a:ext uri="{FF2B5EF4-FFF2-40B4-BE49-F238E27FC236}">
                <a16:creationId xmlns:a16="http://schemas.microsoft.com/office/drawing/2014/main" id="{3D326567-1499-2112-D70A-03FB1E5AD300}"/>
              </a:ext>
            </a:extLst>
          </p:cNvPr>
          <p:cNvPicPr>
            <a:picLocks noChangeAspect="1"/>
          </p:cNvPicPr>
          <p:nvPr/>
        </p:nvPicPr>
        <p:blipFill>
          <a:blip r:embed="rId6"/>
          <a:stretch>
            <a:fillRect/>
          </a:stretch>
        </p:blipFill>
        <p:spPr>
          <a:xfrm>
            <a:off x="3052235" y="80378"/>
            <a:ext cx="4886082" cy="1811693"/>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480448" y="2131265"/>
            <a:ext cx="8183105" cy="1806977"/>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br>
              <a:rPr lang="en-GB" sz="3300" dirty="0">
                <a:solidFill>
                  <a:prstClr val="black"/>
                </a:solidFill>
                <a:latin typeface="Calibri Light" panose="020F0302020204030204"/>
              </a:rPr>
            </a:br>
            <a:r>
              <a:rPr lang="en-GB" sz="6825" b="1" dirty="0">
                <a:solidFill>
                  <a:srgbClr val="70AD47">
                    <a:lumMod val="75000"/>
                  </a:srgbClr>
                </a:solidFill>
                <a:latin typeface="Calibri Light" panose="020F0302020204030204"/>
              </a:rPr>
              <a:t>City of Nature Alliance Pilot Project</a:t>
            </a:r>
          </a:p>
          <a:p>
            <a:pPr defTabSz="685800" fontAlgn="auto">
              <a:spcAft>
                <a:spcPts val="0"/>
              </a:spcAft>
            </a:pPr>
            <a:endParaRPr lang="en-GB" sz="6825" dirty="0">
              <a:solidFill>
                <a:srgbClr val="70AD47">
                  <a:lumMod val="75000"/>
                </a:srgbClr>
              </a:solidFill>
              <a:latin typeface="Calibri Light" panose="020F0302020204030204"/>
            </a:endParaRPr>
          </a:p>
          <a:p>
            <a:pPr defTabSz="685800" fontAlgn="auto">
              <a:spcAft>
                <a:spcPts val="0"/>
              </a:spcAft>
            </a:pPr>
            <a:r>
              <a:rPr lang="en-GB" sz="6825" dirty="0">
                <a:solidFill>
                  <a:srgbClr val="70AD47">
                    <a:lumMod val="75000"/>
                  </a:srgbClr>
                </a:solidFill>
                <a:latin typeface="Calibri Light" panose="020F0302020204030204"/>
              </a:rPr>
              <a:t>Finance Workshop – Biodiversity Net Gain</a:t>
            </a:r>
            <a:br>
              <a:rPr lang="en-GB" sz="3300" dirty="0">
                <a:solidFill>
                  <a:srgbClr val="0070C0"/>
                </a:solidFill>
                <a:latin typeface="Calibri Light" panose="020F0302020204030204"/>
              </a:rPr>
            </a:br>
            <a:endParaRPr lang="en-GB" sz="3300" dirty="0">
              <a:solidFill>
                <a:srgbClr val="0070C0"/>
              </a:solidFill>
              <a:latin typeface="Calibri Light" panose="020F0302020204030204"/>
            </a:endParaRPr>
          </a:p>
        </p:txBody>
      </p:sp>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53D1A1E-1E3E-AD6D-76D6-CC2E5EF2A6C8}"/>
              </a:ext>
            </a:extLst>
          </p:cNvPr>
          <p:cNvSpPr txBox="1"/>
          <p:nvPr/>
        </p:nvSpPr>
        <p:spPr>
          <a:xfrm>
            <a:off x="539552" y="3003798"/>
            <a:ext cx="4681333" cy="923330"/>
          </a:xfrm>
          <a:prstGeom prst="rect">
            <a:avLst/>
          </a:prstGeom>
          <a:noFill/>
        </p:spPr>
        <p:txBody>
          <a:bodyPr wrap="square" rtlCol="0">
            <a:spAutoFit/>
          </a:bodyPr>
          <a:lstStyle/>
          <a:p>
            <a:pPr defTabSz="685800" fontAlgn="auto">
              <a:spcBef>
                <a:spcPts val="0"/>
              </a:spcBef>
              <a:spcAft>
                <a:spcPts val="0"/>
              </a:spcAft>
            </a:pPr>
            <a:r>
              <a:rPr lang="en-GB" b="1" dirty="0">
                <a:solidFill>
                  <a:prstClr val="black"/>
                </a:solidFill>
                <a:latin typeface="Calibri" panose="020F0502020204030204"/>
                <a:cs typeface="+mn-cs"/>
              </a:rPr>
              <a:t>Simon Needle</a:t>
            </a:r>
          </a:p>
          <a:p>
            <a:pPr defTabSz="685800" fontAlgn="auto">
              <a:spcBef>
                <a:spcPts val="0"/>
              </a:spcBef>
              <a:spcAft>
                <a:spcPts val="0"/>
              </a:spcAft>
            </a:pPr>
            <a:r>
              <a:rPr lang="en-GB" dirty="0">
                <a:solidFill>
                  <a:prstClr val="black"/>
                </a:solidFill>
                <a:latin typeface="Calibri" panose="020F0502020204030204"/>
                <a:cs typeface="+mn-cs"/>
              </a:rPr>
              <a:t>Urban Nature and Forestry Lead Officer</a:t>
            </a:r>
          </a:p>
          <a:p>
            <a:pPr defTabSz="685800" fontAlgn="auto">
              <a:spcBef>
                <a:spcPts val="0"/>
              </a:spcBef>
              <a:spcAft>
                <a:spcPts val="0"/>
              </a:spcAft>
            </a:pPr>
            <a:r>
              <a:rPr lang="en-GB" dirty="0">
                <a:solidFill>
                  <a:prstClr val="black"/>
                </a:solidFill>
                <a:latin typeface="Calibri" panose="020F0502020204030204"/>
                <a:cs typeface="+mn-cs"/>
              </a:rPr>
              <a:t>Birmingham City Council</a:t>
            </a:r>
          </a:p>
        </p:txBody>
      </p:sp>
      <p:pic>
        <p:nvPicPr>
          <p:cNvPr id="17" name="Picture 16">
            <a:extLst>
              <a:ext uri="{FF2B5EF4-FFF2-40B4-BE49-F238E27FC236}">
                <a16:creationId xmlns:a16="http://schemas.microsoft.com/office/drawing/2014/main" id="{BD68782F-A1F7-89D5-8EAE-BAACCAA5EBC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2484"/>
          <a:stretch/>
        </p:blipFill>
        <p:spPr>
          <a:xfrm>
            <a:off x="5290757" y="4245696"/>
            <a:ext cx="1720023" cy="723682"/>
          </a:xfrm>
          <a:prstGeom prst="rect">
            <a:avLst/>
          </a:prstGeom>
        </p:spPr>
      </p:pic>
      <p:pic>
        <p:nvPicPr>
          <p:cNvPr id="4" name="Picture 3">
            <a:extLst>
              <a:ext uri="{FF2B5EF4-FFF2-40B4-BE49-F238E27FC236}">
                <a16:creationId xmlns:a16="http://schemas.microsoft.com/office/drawing/2014/main" id="{3B33A941-F906-D3E5-3223-35C7F5DF6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71423" y="4461558"/>
            <a:ext cx="1035359" cy="507819"/>
          </a:xfrm>
          <a:prstGeom prst="rect">
            <a:avLst/>
          </a:prstGeom>
        </p:spPr>
      </p:pic>
      <p:pic>
        <p:nvPicPr>
          <p:cNvPr id="2" name="Picture 1">
            <a:extLst>
              <a:ext uri="{FF2B5EF4-FFF2-40B4-BE49-F238E27FC236}">
                <a16:creationId xmlns:a16="http://schemas.microsoft.com/office/drawing/2014/main" id="{5B44618F-86FE-0F75-8515-3A80C6F207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4723" y="4166380"/>
            <a:ext cx="2918774" cy="718949"/>
          </a:xfrm>
          <a:prstGeom prst="rect">
            <a:avLst/>
          </a:prstGeom>
        </p:spPr>
      </p:pic>
      <p:pic>
        <p:nvPicPr>
          <p:cNvPr id="5" name="Picture 4">
            <a:extLst>
              <a:ext uri="{FF2B5EF4-FFF2-40B4-BE49-F238E27FC236}">
                <a16:creationId xmlns:a16="http://schemas.microsoft.com/office/drawing/2014/main" id="{B45B76B3-5CCE-9477-3F94-8C0F0135F1FF}"/>
              </a:ext>
            </a:extLst>
          </p:cNvPr>
          <p:cNvPicPr>
            <a:picLocks noChangeAspect="1"/>
          </p:cNvPicPr>
          <p:nvPr/>
        </p:nvPicPr>
        <p:blipFill>
          <a:blip r:embed="rId5"/>
          <a:stretch>
            <a:fillRect/>
          </a:stretch>
        </p:blipFill>
        <p:spPr>
          <a:xfrm>
            <a:off x="5639642" y="705934"/>
            <a:ext cx="2742276" cy="2786506"/>
          </a:xfrm>
          <a:prstGeom prst="rect">
            <a:avLst/>
          </a:prstGeom>
        </p:spPr>
      </p:pic>
      <p:pic>
        <p:nvPicPr>
          <p:cNvPr id="7" name="Picture 6">
            <a:extLst>
              <a:ext uri="{FF2B5EF4-FFF2-40B4-BE49-F238E27FC236}">
                <a16:creationId xmlns:a16="http://schemas.microsoft.com/office/drawing/2014/main" id="{5A85E65F-8DCA-3ED6-D53E-1F1FD3BA0D79}"/>
              </a:ext>
            </a:extLst>
          </p:cNvPr>
          <p:cNvPicPr>
            <a:picLocks noChangeAspect="1"/>
          </p:cNvPicPr>
          <p:nvPr/>
        </p:nvPicPr>
        <p:blipFill rotWithShape="1">
          <a:blip r:embed="rId6"/>
          <a:srcRect t="7341"/>
          <a:stretch/>
        </p:blipFill>
        <p:spPr>
          <a:xfrm>
            <a:off x="611560" y="627534"/>
            <a:ext cx="1634326" cy="2299230"/>
          </a:xfrm>
          <a:prstGeom prst="rect">
            <a:avLst/>
          </a:prstGeom>
        </p:spPr>
      </p:pic>
    </p:spTree>
    <p:extLst>
      <p:ext uri="{BB962C8B-B14F-4D97-AF65-F5344CB8AC3E}">
        <p14:creationId xmlns:p14="http://schemas.microsoft.com/office/powerpoint/2010/main" val="261661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l="-10000" r="-10000"/>
          </a:stretch>
        </a:blipFill>
        <a:effectLst/>
      </p:bgPr>
    </p:bg>
    <p:spTree>
      <p:nvGrpSpPr>
        <p:cNvPr id="1" name=""/>
        <p:cNvGrpSpPr/>
        <p:nvPr/>
      </p:nvGrpSpPr>
      <p:grpSpPr>
        <a:xfrm>
          <a:off x="0" y="0"/>
          <a:ext cx="0" cy="0"/>
          <a:chOff x="0" y="0"/>
          <a:chExt cx="0" cy="0"/>
        </a:xfrm>
      </p:grpSpPr>
      <p:sp>
        <p:nvSpPr>
          <p:cNvPr id="6" name="Rectangle 5"/>
          <p:cNvSpPr/>
          <p:nvPr/>
        </p:nvSpPr>
        <p:spPr bwMode="auto">
          <a:xfrm>
            <a:off x="-23934" y="4083919"/>
            <a:ext cx="9204445" cy="105958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
          <p:cNvSpPr txBox="1">
            <a:spLocks noChangeArrowheads="1"/>
          </p:cNvSpPr>
          <p:nvPr/>
        </p:nvSpPr>
        <p:spPr bwMode="auto">
          <a:xfrm>
            <a:off x="482601" y="482600"/>
            <a:ext cx="3465438" cy="3425353"/>
          </a:xfrm>
          <a:prstGeom prst="rect">
            <a:avLst/>
          </a:prstGeom>
        </p:spPr>
        <p:txBody>
          <a:bodyPr vert="horz" lIns="91440" tIns="45720" rIns="91440" bIns="45720" rtlCol="0" anchor="b">
            <a:normAutofit/>
          </a:bodyPr>
          <a:lstStyle>
            <a:lvl1pPr marL="3619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90000"/>
              </a:lnSpc>
              <a:spcAft>
                <a:spcPts val="600"/>
              </a:spcAft>
            </a:pPr>
            <a:r>
              <a:rPr lang="en-US" sz="3300" b="1">
                <a:latin typeface="+mj-lt"/>
                <a:ea typeface="+mj-ea"/>
                <a:cs typeface="+mj-cs"/>
              </a:rPr>
              <a:t>Statutory Legislation and Planning Policy in relation to Biodiversity </a:t>
            </a:r>
          </a:p>
        </p:txBody>
      </p:sp>
      <p:pic>
        <p:nvPicPr>
          <p:cNvPr id="4" name="Picture 3" descr="Pen placed on top of a signature line">
            <a:extLst>
              <a:ext uri="{FF2B5EF4-FFF2-40B4-BE49-F238E27FC236}">
                <a16:creationId xmlns:a16="http://schemas.microsoft.com/office/drawing/2014/main" id="{E70A5372-3CA7-E17E-CCD3-C2B3550D3197}"/>
              </a:ext>
            </a:extLst>
          </p:cNvPr>
          <p:cNvPicPr>
            <a:picLocks noChangeAspect="1"/>
          </p:cNvPicPr>
          <p:nvPr/>
        </p:nvPicPr>
        <p:blipFill>
          <a:blip r:embed="rId2"/>
          <a:srcRect l="41963"/>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603132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500" y="51470"/>
            <a:ext cx="8568952" cy="400110"/>
          </a:xfrm>
          <a:prstGeom prst="rect">
            <a:avLst/>
          </a:prstGeom>
          <a:noFill/>
        </p:spPr>
        <p:txBody>
          <a:bodyPr wrap="square" rtlCol="0">
            <a:spAutoFit/>
          </a:bodyPr>
          <a:lstStyle/>
          <a:p>
            <a:pPr eaLnBrk="1" hangingPunct="1">
              <a:defRPr/>
            </a:pPr>
            <a:r>
              <a:rPr lang="en-GB" altLang="en-US" sz="2000" b="1" dirty="0">
                <a:solidFill>
                  <a:schemeClr val="bg1"/>
                </a:solidFill>
                <a:latin typeface="Arial" panose="020B0604020202020204" pitchFamily="34" charset="0"/>
                <a:cs typeface="Arial" panose="020B0604020202020204" pitchFamily="34" charset="0"/>
              </a:rPr>
              <a:t>Legislation and policy overview</a:t>
            </a:r>
          </a:p>
        </p:txBody>
      </p:sp>
      <p:pic>
        <p:nvPicPr>
          <p:cNvPr id="2" name="Picture 1">
            <a:extLst>
              <a:ext uri="{FF2B5EF4-FFF2-40B4-BE49-F238E27FC236}">
                <a16:creationId xmlns:a16="http://schemas.microsoft.com/office/drawing/2014/main" id="{D6343197-636C-433C-89AE-B37105CC5E5E}"/>
              </a:ext>
            </a:extLst>
          </p:cNvPr>
          <p:cNvPicPr>
            <a:picLocks noChangeAspect="1"/>
          </p:cNvPicPr>
          <p:nvPr/>
        </p:nvPicPr>
        <p:blipFill>
          <a:blip r:embed="rId2"/>
          <a:stretch>
            <a:fillRect/>
          </a:stretch>
        </p:blipFill>
        <p:spPr>
          <a:xfrm>
            <a:off x="6948264" y="555526"/>
            <a:ext cx="2160240" cy="3053480"/>
          </a:xfrm>
          <a:prstGeom prst="rect">
            <a:avLst/>
          </a:prstGeom>
          <a:ln w="19050">
            <a:solidFill>
              <a:schemeClr val="tx1"/>
            </a:solidFill>
          </a:ln>
        </p:spPr>
      </p:pic>
      <p:pic>
        <p:nvPicPr>
          <p:cNvPr id="3" name="Picture 2">
            <a:extLst>
              <a:ext uri="{FF2B5EF4-FFF2-40B4-BE49-F238E27FC236}">
                <a16:creationId xmlns:a16="http://schemas.microsoft.com/office/drawing/2014/main" id="{E1E01A99-84DA-4DE7-84BD-81F478DB1132}"/>
              </a:ext>
            </a:extLst>
          </p:cNvPr>
          <p:cNvPicPr>
            <a:picLocks noChangeAspect="1"/>
          </p:cNvPicPr>
          <p:nvPr/>
        </p:nvPicPr>
        <p:blipFill>
          <a:blip r:embed="rId3"/>
          <a:stretch>
            <a:fillRect/>
          </a:stretch>
        </p:blipFill>
        <p:spPr>
          <a:xfrm>
            <a:off x="1356648" y="527631"/>
            <a:ext cx="2097048" cy="2948024"/>
          </a:xfrm>
          <a:prstGeom prst="rect">
            <a:avLst/>
          </a:prstGeom>
          <a:ln w="19050">
            <a:solidFill>
              <a:schemeClr val="tx1"/>
            </a:solidFill>
          </a:ln>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926241"/>
            <a:ext cx="2028644" cy="289806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577593"/>
            <a:ext cx="2053401" cy="289806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a:extLst>
              <a:ext uri="{FF2B5EF4-FFF2-40B4-BE49-F238E27FC236}">
                <a16:creationId xmlns:a16="http://schemas.microsoft.com/office/drawing/2014/main" id="{53D8F00B-9E3E-9336-7890-F5B8F8359D60}"/>
              </a:ext>
            </a:extLst>
          </p:cNvPr>
          <p:cNvPicPr>
            <a:picLocks noChangeAspect="1"/>
          </p:cNvPicPr>
          <p:nvPr/>
        </p:nvPicPr>
        <p:blipFill>
          <a:blip r:embed="rId6"/>
          <a:stretch>
            <a:fillRect/>
          </a:stretch>
        </p:blipFill>
        <p:spPr>
          <a:xfrm>
            <a:off x="2808413" y="1945381"/>
            <a:ext cx="2000541" cy="2859781"/>
          </a:xfrm>
          <a:prstGeom prst="rect">
            <a:avLst/>
          </a:prstGeom>
          <a:ln w="19050">
            <a:solidFill>
              <a:schemeClr val="tx1"/>
            </a:solidFill>
          </a:ln>
        </p:spPr>
      </p:pic>
      <p:pic>
        <p:nvPicPr>
          <p:cNvPr id="9" name="Picture 8">
            <a:extLst>
              <a:ext uri="{FF2B5EF4-FFF2-40B4-BE49-F238E27FC236}">
                <a16:creationId xmlns:a16="http://schemas.microsoft.com/office/drawing/2014/main" id="{2F579ED7-E2BE-3077-0BE7-D5FF1CFAF93B}"/>
              </a:ext>
            </a:extLst>
          </p:cNvPr>
          <p:cNvPicPr>
            <a:picLocks noChangeAspect="1"/>
          </p:cNvPicPr>
          <p:nvPr/>
        </p:nvPicPr>
        <p:blipFill>
          <a:blip r:embed="rId7"/>
          <a:stretch>
            <a:fillRect/>
          </a:stretch>
        </p:blipFill>
        <p:spPr>
          <a:xfrm>
            <a:off x="6084168" y="1909376"/>
            <a:ext cx="2158328" cy="2931790"/>
          </a:xfrm>
          <a:prstGeom prst="rect">
            <a:avLst/>
          </a:prstGeom>
          <a:ln w="19050">
            <a:solidFill>
              <a:schemeClr val="tx1"/>
            </a:solidFill>
          </a:ln>
        </p:spPr>
      </p:pic>
    </p:spTree>
    <p:extLst>
      <p:ext uri="{BB962C8B-B14F-4D97-AF65-F5344CB8AC3E}">
        <p14:creationId xmlns:p14="http://schemas.microsoft.com/office/powerpoint/2010/main" val="15523555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4943452" y="67665"/>
            <a:ext cx="4021035" cy="958660"/>
          </a:xfrm>
          <a:prstGeom prst="rect">
            <a:avLst/>
          </a:prstGeom>
          <a:noFill/>
          <a:ln>
            <a:solidFill>
              <a:schemeClr val="tx1"/>
            </a:solid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50000"/>
              </a:lnSpc>
              <a:spcBef>
                <a:spcPts val="0"/>
              </a:spcBef>
              <a:spcAft>
                <a:spcPts val="0"/>
              </a:spcAft>
              <a:defRPr/>
            </a:pPr>
            <a:r>
              <a:rPr lang="en-GB" altLang="en-US" sz="2000" dirty="0">
                <a:solidFill>
                  <a:schemeClr val="bg1"/>
                </a:solidFill>
                <a:latin typeface="Arial" panose="020B0604020202020204" pitchFamily="34" charset="0"/>
                <a:cs typeface="Arial" panose="020B0604020202020204" pitchFamily="34" charset="0"/>
              </a:rPr>
              <a:t>Local planning policy and process</a:t>
            </a:r>
          </a:p>
          <a:p>
            <a:pPr marL="571500" indent="-571500" eaLnBrk="1" hangingPunct="1">
              <a:lnSpc>
                <a:spcPct val="150000"/>
              </a:lnSpc>
              <a:spcBef>
                <a:spcPts val="0"/>
              </a:spcBef>
              <a:spcAft>
                <a:spcPts val="0"/>
              </a:spcAft>
              <a:buFont typeface="Arial" panose="020B0604020202020204" pitchFamily="34" charset="0"/>
              <a:buChar char="•"/>
              <a:defRPr/>
            </a:pPr>
            <a:endParaRPr lang="en-GB" altLang="en-US" sz="2000" dirty="0">
              <a:solidFill>
                <a:schemeClr val="bg1"/>
              </a:solidFill>
              <a:latin typeface="Arial" panose="020B0604020202020204" pitchFamily="34" charset="0"/>
              <a:cs typeface="Arial" panose="020B0604020202020204" pitchFamily="34" charset="0"/>
            </a:endParaRP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096" y="208564"/>
            <a:ext cx="1881397" cy="267285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128" y="1267199"/>
            <a:ext cx="1837128" cy="2600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1647" y="1740803"/>
            <a:ext cx="1926623" cy="276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9872" y="2325798"/>
            <a:ext cx="1926624" cy="2694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C3CE0ED2-2B4A-42C3-8073-C75570E8B586}"/>
              </a:ext>
            </a:extLst>
          </p:cNvPr>
          <p:cNvPicPr>
            <a:picLocks noChangeAspect="1"/>
          </p:cNvPicPr>
          <p:nvPr/>
        </p:nvPicPr>
        <p:blipFill>
          <a:blip r:embed="rId6"/>
          <a:stretch>
            <a:fillRect/>
          </a:stretch>
        </p:blipFill>
        <p:spPr>
          <a:xfrm>
            <a:off x="2589761" y="200858"/>
            <a:ext cx="1881397" cy="2688273"/>
          </a:xfrm>
          <a:prstGeom prst="rect">
            <a:avLst/>
          </a:prstGeom>
        </p:spPr>
      </p:pic>
      <p:pic>
        <p:nvPicPr>
          <p:cNvPr id="5" name="Picture 4">
            <a:extLst>
              <a:ext uri="{FF2B5EF4-FFF2-40B4-BE49-F238E27FC236}">
                <a16:creationId xmlns:a16="http://schemas.microsoft.com/office/drawing/2014/main" id="{DEC0E024-EEF7-4439-A90F-73605D747EE6}"/>
              </a:ext>
            </a:extLst>
          </p:cNvPr>
          <p:cNvPicPr>
            <a:picLocks noChangeAspect="1"/>
          </p:cNvPicPr>
          <p:nvPr/>
        </p:nvPicPr>
        <p:blipFill>
          <a:blip r:embed="rId7"/>
          <a:stretch>
            <a:fillRect/>
          </a:stretch>
        </p:blipFill>
        <p:spPr>
          <a:xfrm>
            <a:off x="125555" y="3363838"/>
            <a:ext cx="1810945" cy="1261052"/>
          </a:xfrm>
          <a:prstGeom prst="rect">
            <a:avLst/>
          </a:prstGeom>
        </p:spPr>
      </p:pic>
      <p:pic>
        <p:nvPicPr>
          <p:cNvPr id="7" name="Picture 6">
            <a:extLst>
              <a:ext uri="{FF2B5EF4-FFF2-40B4-BE49-F238E27FC236}">
                <a16:creationId xmlns:a16="http://schemas.microsoft.com/office/drawing/2014/main" id="{E7114402-6C5B-2017-5A00-0CE4D2298AD0}"/>
              </a:ext>
            </a:extLst>
          </p:cNvPr>
          <p:cNvPicPr>
            <a:picLocks noChangeAspect="1"/>
          </p:cNvPicPr>
          <p:nvPr/>
        </p:nvPicPr>
        <p:blipFill>
          <a:blip r:embed="rId8"/>
          <a:stretch>
            <a:fillRect/>
          </a:stretch>
        </p:blipFill>
        <p:spPr>
          <a:xfrm>
            <a:off x="3032396" y="3036339"/>
            <a:ext cx="1911057" cy="1906303"/>
          </a:xfrm>
          <a:prstGeom prst="rect">
            <a:avLst/>
          </a:prstGeom>
        </p:spPr>
      </p:pic>
      <p:pic>
        <p:nvPicPr>
          <p:cNvPr id="9" name="Picture 8">
            <a:extLst>
              <a:ext uri="{FF2B5EF4-FFF2-40B4-BE49-F238E27FC236}">
                <a16:creationId xmlns:a16="http://schemas.microsoft.com/office/drawing/2014/main" id="{7F122B63-C563-3DF2-35EF-57857C61B603}"/>
              </a:ext>
            </a:extLst>
          </p:cNvPr>
          <p:cNvPicPr>
            <a:picLocks noChangeAspect="1"/>
          </p:cNvPicPr>
          <p:nvPr/>
        </p:nvPicPr>
        <p:blipFill>
          <a:blip r:embed="rId9"/>
          <a:stretch>
            <a:fillRect/>
          </a:stretch>
        </p:blipFill>
        <p:spPr>
          <a:xfrm>
            <a:off x="2072405" y="3190351"/>
            <a:ext cx="1829671" cy="1829671"/>
          </a:xfrm>
          <a:prstGeom prst="rect">
            <a:avLst/>
          </a:prstGeom>
        </p:spPr>
      </p:pic>
    </p:spTree>
    <p:extLst>
      <p:ext uri="{BB962C8B-B14F-4D97-AF65-F5344CB8AC3E}">
        <p14:creationId xmlns:p14="http://schemas.microsoft.com/office/powerpoint/2010/main" val="916330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23478"/>
            <a:ext cx="2304255" cy="3104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123478"/>
            <a:ext cx="3968745" cy="248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2499742"/>
            <a:ext cx="2382268" cy="2551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6096" y="2499742"/>
            <a:ext cx="3565165" cy="2520835"/>
          </a:xfrm>
          <a:prstGeom prst="rect">
            <a:avLst/>
          </a:prstGeom>
        </p:spPr>
      </p:pic>
    </p:spTree>
    <p:extLst>
      <p:ext uri="{BB962C8B-B14F-4D97-AF65-F5344CB8AC3E}">
        <p14:creationId xmlns:p14="http://schemas.microsoft.com/office/powerpoint/2010/main" val="22731188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3968" y="26986"/>
            <a:ext cx="4623492" cy="958660"/>
          </a:xfrm>
          <a:prstGeom prst="rect">
            <a:avLst/>
          </a:prstGeom>
        </p:spPr>
        <p:txBody>
          <a:bodyPr wrap="square">
            <a:spAutoFit/>
          </a:bodyPr>
          <a:lstStyle/>
          <a:p>
            <a:pPr eaLnBrk="1" hangingPunct="1">
              <a:lnSpc>
                <a:spcPct val="150000"/>
              </a:lnSpc>
              <a:spcBef>
                <a:spcPts val="0"/>
              </a:spcBef>
              <a:spcAft>
                <a:spcPts val="0"/>
              </a:spcAft>
              <a:defRPr/>
            </a:pPr>
            <a:r>
              <a:rPr lang="en-GB" altLang="en-US" sz="2000" dirty="0">
                <a:solidFill>
                  <a:schemeClr val="bg1"/>
                </a:solidFill>
                <a:latin typeface="Arial" panose="020B0604020202020204" pitchFamily="34" charset="0"/>
                <a:cs typeface="Arial" panose="020B0604020202020204" pitchFamily="34" charset="0"/>
              </a:rPr>
              <a:t>Biodiversity policy and good practice guidance</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827" y="139293"/>
            <a:ext cx="1557563" cy="2208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9A17D533-8EF7-4B4A-96AD-97C84390B165}"/>
              </a:ext>
            </a:extLst>
          </p:cNvPr>
          <p:cNvPicPr>
            <a:picLocks noChangeAspect="1"/>
          </p:cNvPicPr>
          <p:nvPr/>
        </p:nvPicPr>
        <p:blipFill>
          <a:blip r:embed="rId3"/>
          <a:stretch>
            <a:fillRect/>
          </a:stretch>
        </p:blipFill>
        <p:spPr>
          <a:xfrm>
            <a:off x="2184535" y="163517"/>
            <a:ext cx="1701717" cy="2408233"/>
          </a:xfrm>
          <a:prstGeom prst="rect">
            <a:avLst/>
          </a:prstGeom>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014" y="1550856"/>
            <a:ext cx="1627322" cy="2281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5673" y="1358149"/>
            <a:ext cx="1801555" cy="2545054"/>
          </a:xfrm>
          <a:prstGeom prst="rect">
            <a:avLst/>
          </a:prstGeom>
          <a:noFill/>
          <a:ln w="6350">
            <a:solidFill>
              <a:srgbClr val="13100D"/>
            </a:solidFill>
            <a:miter lim="800000"/>
            <a:headEnd/>
            <a:tailEnd/>
            <a:extLst>
              <a:ext uri="{C807C97D-BFC1-408E-A445-0C87EB9F89A2}">
                <ask:lineSketchStyleProps xmlns:ask="http://schemas.microsoft.com/office/drawing/2018/sketchyshapes">
                  <ask:type>
                    <ask:lineSketchNone/>
                  </ask:type>
                </ask:lineSketchStyleProps>
              </a:ext>
            </a:extLst>
          </a:ln>
          <a:extLst>
            <a:ext uri="{909E8E84-426E-40DD-AFC4-6F175D3DCCD1}">
              <a14:hiddenFill xmlns:a14="http://schemas.microsoft.com/office/drawing/2010/main">
                <a:solidFill>
                  <a:schemeClr val="accent1"/>
                </a:solidFill>
              </a14:hiddenFill>
            </a:ext>
          </a:extLst>
        </p:spPr>
      </p:pic>
      <p:pic>
        <p:nvPicPr>
          <p:cNvPr id="8" name="Picture 7">
            <a:extLst>
              <a:ext uri="{FF2B5EF4-FFF2-40B4-BE49-F238E27FC236}">
                <a16:creationId xmlns:a16="http://schemas.microsoft.com/office/drawing/2014/main" id="{50FEB916-CFCC-5AEC-68AC-FCB7F5060E72}"/>
              </a:ext>
            </a:extLst>
          </p:cNvPr>
          <p:cNvPicPr>
            <a:picLocks noChangeAspect="1"/>
          </p:cNvPicPr>
          <p:nvPr/>
        </p:nvPicPr>
        <p:blipFill>
          <a:blip r:embed="rId6"/>
          <a:stretch>
            <a:fillRect/>
          </a:stretch>
        </p:blipFill>
        <p:spPr>
          <a:xfrm>
            <a:off x="3635896" y="2931790"/>
            <a:ext cx="3255340" cy="1377644"/>
          </a:xfrm>
          <a:prstGeom prst="rect">
            <a:avLst/>
          </a:prstGeom>
        </p:spPr>
      </p:pic>
      <p:pic>
        <p:nvPicPr>
          <p:cNvPr id="5"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09345" y="2759578"/>
            <a:ext cx="1627322" cy="2304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947F6E88-4AB4-00BB-4BC7-478B49A50A40}"/>
              </a:ext>
            </a:extLst>
          </p:cNvPr>
          <p:cNvPicPr>
            <a:picLocks noChangeAspect="1"/>
          </p:cNvPicPr>
          <p:nvPr/>
        </p:nvPicPr>
        <p:blipFill>
          <a:blip r:embed="rId8"/>
          <a:stretch>
            <a:fillRect/>
          </a:stretch>
        </p:blipFill>
        <p:spPr>
          <a:xfrm>
            <a:off x="6444208" y="1358149"/>
            <a:ext cx="2136043" cy="3050766"/>
          </a:xfrm>
          <a:prstGeom prst="rect">
            <a:avLst/>
          </a:prstGeom>
        </p:spPr>
      </p:pic>
    </p:spTree>
    <p:extLst>
      <p:ext uri="{BB962C8B-B14F-4D97-AF65-F5344CB8AC3E}">
        <p14:creationId xmlns:p14="http://schemas.microsoft.com/office/powerpoint/2010/main" val="27008579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
          <p:cNvSpPr txBox="1">
            <a:spLocks noChangeArrowheads="1"/>
          </p:cNvSpPr>
          <p:nvPr/>
        </p:nvSpPr>
        <p:spPr bwMode="auto">
          <a:xfrm>
            <a:off x="628650" y="1749972"/>
            <a:ext cx="3464715" cy="2882750"/>
          </a:xfrm>
          <a:prstGeom prst="rect">
            <a:avLst/>
          </a:prstGeom>
        </p:spPr>
        <p:txBody>
          <a:bodyPr vert="horz" lIns="91440" tIns="45720" rIns="91440" bIns="45720" rtlCol="0">
            <a:normAutofit/>
          </a:bodyPr>
          <a:lstStyle>
            <a:lvl1pPr marL="3619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indent="-228600" eaLnBrk="1" hangingPunct="1">
              <a:lnSpc>
                <a:spcPct val="90000"/>
              </a:lnSpc>
              <a:spcAft>
                <a:spcPts val="600"/>
              </a:spcAft>
              <a:buFont typeface="Arial" panose="020B0604020202020204" pitchFamily="34" charset="0"/>
              <a:buChar char="•"/>
            </a:pPr>
            <a:r>
              <a:rPr lang="en-US" sz="1500" b="1">
                <a:latin typeface="+mn-lt"/>
                <a:cs typeface="+mn-cs"/>
              </a:rPr>
              <a:t>The  Environment  Act 2021 and  New Duties</a:t>
            </a:r>
          </a:p>
          <a:p>
            <a:pPr indent="-228600" eaLnBrk="1" hangingPunct="1">
              <a:lnSpc>
                <a:spcPct val="90000"/>
              </a:lnSpc>
              <a:spcAft>
                <a:spcPts val="600"/>
              </a:spcAft>
              <a:buFont typeface="Arial" panose="020B0604020202020204" pitchFamily="34" charset="0"/>
              <a:buChar char="•"/>
            </a:pPr>
            <a:r>
              <a:rPr lang="en-US" sz="1500" b="1">
                <a:latin typeface="+mn-lt"/>
                <a:cs typeface="+mn-cs"/>
              </a:rPr>
              <a:t>Biodiversity  Net Gain and  NERC  Act.</a:t>
            </a:r>
          </a:p>
        </p:txBody>
      </p:sp>
      <p:pic>
        <p:nvPicPr>
          <p:cNvPr id="4" name="Picture 3" descr="Plant growing in a concrete crack">
            <a:extLst>
              <a:ext uri="{FF2B5EF4-FFF2-40B4-BE49-F238E27FC236}">
                <a16:creationId xmlns:a16="http://schemas.microsoft.com/office/drawing/2014/main" id="{58E1D50B-4CCB-2AA5-F0C6-43DC35E3B568}"/>
              </a:ext>
            </a:extLst>
          </p:cNvPr>
          <p:cNvPicPr>
            <a:picLocks noChangeAspect="1"/>
          </p:cNvPicPr>
          <p:nvPr/>
        </p:nvPicPr>
        <p:blipFill>
          <a:blip r:embed="rId2"/>
          <a:srcRect l="11664" r="30299"/>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694409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21EE5-D842-43C5-A1D4-16EDAF27B0DA}"/>
              </a:ext>
            </a:extLst>
          </p:cNvPr>
          <p:cNvSpPr>
            <a:spLocks noGrp="1"/>
          </p:cNvSpPr>
          <p:nvPr>
            <p:ph type="title"/>
          </p:nvPr>
        </p:nvSpPr>
        <p:spPr>
          <a:xfrm>
            <a:off x="69568" y="15112"/>
            <a:ext cx="6381550" cy="881120"/>
          </a:xfrm>
        </p:spPr>
        <p:txBody>
          <a:bodyPr/>
          <a:lstStyle/>
          <a:p>
            <a:r>
              <a:rPr lang="en-GB" sz="2700" dirty="0">
                <a:solidFill>
                  <a:schemeClr val="bg1"/>
                </a:solidFill>
              </a:rPr>
              <a:t>New  Duties  -  Background &amp; Policy Context</a:t>
            </a:r>
          </a:p>
        </p:txBody>
      </p:sp>
      <p:sp>
        <p:nvSpPr>
          <p:cNvPr id="8" name="Content Placeholder 6">
            <a:extLst>
              <a:ext uri="{FF2B5EF4-FFF2-40B4-BE49-F238E27FC236}">
                <a16:creationId xmlns:a16="http://schemas.microsoft.com/office/drawing/2014/main" id="{A677B9B1-4209-496C-B905-5B2CE15BA22B}"/>
              </a:ext>
            </a:extLst>
          </p:cNvPr>
          <p:cNvSpPr txBox="1">
            <a:spLocks/>
          </p:cNvSpPr>
          <p:nvPr/>
        </p:nvSpPr>
        <p:spPr>
          <a:xfrm>
            <a:off x="1043608" y="1131590"/>
            <a:ext cx="4839648" cy="3302327"/>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defRPr/>
            </a:pPr>
            <a:r>
              <a:rPr lang="en-GB" altLang="en-US" sz="1350" b="1" dirty="0">
                <a:solidFill>
                  <a:schemeClr val="bg1"/>
                </a:solidFill>
                <a:latin typeface="Arial" panose="020B0604020202020204" pitchFamily="34" charset="0"/>
                <a:cs typeface="Arial" panose="020B0604020202020204" pitchFamily="34" charset="0"/>
              </a:rPr>
              <a:t>Lawton Report ‘Make Space for Nature’ </a:t>
            </a:r>
            <a:r>
              <a:rPr lang="en-GB" altLang="en-US" sz="1350" dirty="0">
                <a:solidFill>
                  <a:schemeClr val="bg1"/>
                </a:solidFill>
                <a:latin typeface="Arial" panose="020B0604020202020204" pitchFamily="34" charset="0"/>
                <a:cs typeface="Arial" panose="020B0604020202020204" pitchFamily="34" charset="0"/>
              </a:rPr>
              <a:t>(2010) - ‘</a:t>
            </a:r>
            <a:r>
              <a:rPr lang="en-GB" altLang="en-US" sz="1350" i="1" dirty="0">
                <a:solidFill>
                  <a:schemeClr val="bg1"/>
                </a:solidFill>
                <a:latin typeface="Arial" panose="020B0604020202020204" pitchFamily="34" charset="0"/>
                <a:cs typeface="Arial" panose="020B0604020202020204" pitchFamily="34" charset="0"/>
              </a:rPr>
              <a:t>Bigger, Better, More Joined up</a:t>
            </a:r>
            <a:r>
              <a:rPr lang="en-GB" altLang="en-US" sz="1350" dirty="0">
                <a:solidFill>
                  <a:schemeClr val="bg1"/>
                </a:solidFill>
                <a:latin typeface="Arial" panose="020B0604020202020204" pitchFamily="34" charset="0"/>
                <a:cs typeface="Arial" panose="020B0604020202020204" pitchFamily="34" charset="0"/>
              </a:rPr>
              <a:t>’ </a:t>
            </a:r>
          </a:p>
          <a:p>
            <a:pPr marL="0" indent="0" defTabSz="685800" fontAlgn="auto">
              <a:spcBef>
                <a:spcPts val="750"/>
              </a:spcBef>
              <a:spcAft>
                <a:spcPts val="0"/>
              </a:spcAft>
              <a:buNone/>
              <a:defRPr/>
            </a:pPr>
            <a:endParaRPr lang="en-GB" altLang="en-US" sz="1350"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r>
              <a:rPr lang="en-GB" altLang="en-US" sz="1350" b="1" dirty="0">
                <a:solidFill>
                  <a:schemeClr val="bg1"/>
                </a:solidFill>
                <a:latin typeface="Arial" panose="020B0604020202020204" pitchFamily="34" charset="0"/>
                <a:cs typeface="Arial" panose="020B0604020202020204" pitchFamily="34" charset="0"/>
              </a:rPr>
              <a:t>25 Year Environment Plan </a:t>
            </a:r>
            <a:r>
              <a:rPr lang="en-GB" altLang="en-US" sz="1350" dirty="0">
                <a:solidFill>
                  <a:schemeClr val="bg1"/>
                </a:solidFill>
                <a:latin typeface="Arial" panose="020B0604020202020204" pitchFamily="34" charset="0"/>
                <a:cs typeface="Arial" panose="020B0604020202020204" pitchFamily="34" charset="0"/>
              </a:rPr>
              <a:t>(2018) - </a:t>
            </a:r>
          </a:p>
          <a:p>
            <a:pPr marL="0" indent="0" defTabSz="685800" fontAlgn="auto">
              <a:spcBef>
                <a:spcPts val="750"/>
              </a:spcBef>
              <a:spcAft>
                <a:spcPts val="0"/>
              </a:spcAft>
              <a:buNone/>
              <a:defRPr/>
            </a:pPr>
            <a:r>
              <a:rPr lang="en-GB" altLang="en-US" sz="1350" dirty="0">
                <a:solidFill>
                  <a:schemeClr val="bg1"/>
                </a:solidFill>
                <a:latin typeface="Arial" panose="020B0604020202020204" pitchFamily="34" charset="0"/>
                <a:cs typeface="Arial" panose="020B0604020202020204" pitchFamily="34" charset="0"/>
              </a:rPr>
              <a:t>‘</a:t>
            </a:r>
            <a:r>
              <a:rPr lang="en-GB" altLang="en-US" sz="1350" i="1" dirty="0">
                <a:solidFill>
                  <a:schemeClr val="bg1"/>
                </a:solidFill>
                <a:latin typeface="Arial" panose="020B0604020202020204" pitchFamily="34" charset="0"/>
                <a:cs typeface="Arial" panose="020B0604020202020204" pitchFamily="34" charset="0"/>
              </a:rPr>
              <a:t>Be the first generation to leave the environment in a better state than we found it’. Develop a Nature Recovery Network </a:t>
            </a:r>
            <a:endParaRPr lang="en-GB" altLang="en-US" sz="1350"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endParaRPr lang="en-GB" altLang="en-US" sz="1350"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endParaRPr lang="en-GB" altLang="en-US" sz="1350" b="1"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r>
              <a:rPr lang="en-GB" altLang="en-US" sz="1350" b="1" dirty="0">
                <a:solidFill>
                  <a:schemeClr val="bg1"/>
                </a:solidFill>
                <a:latin typeface="Arial" panose="020B0604020202020204" pitchFamily="34" charset="0"/>
                <a:cs typeface="Arial" panose="020B0604020202020204" pitchFamily="34" charset="0"/>
              </a:rPr>
              <a:t>Agriculture Act </a:t>
            </a:r>
            <a:r>
              <a:rPr lang="en-GB" altLang="en-US" sz="1350" dirty="0">
                <a:solidFill>
                  <a:schemeClr val="bg1"/>
                </a:solidFill>
                <a:latin typeface="Arial" panose="020B0604020202020204" pitchFamily="34" charset="0"/>
                <a:cs typeface="Arial" panose="020B0604020202020204" pitchFamily="34" charset="0"/>
              </a:rPr>
              <a:t>(2020) – </a:t>
            </a:r>
            <a:r>
              <a:rPr lang="en-GB" altLang="en-US" sz="1350" i="1" dirty="0">
                <a:solidFill>
                  <a:schemeClr val="bg1"/>
                </a:solidFill>
                <a:latin typeface="Arial" panose="020B0604020202020204" pitchFamily="34" charset="0"/>
                <a:cs typeface="Arial" panose="020B0604020202020204" pitchFamily="34" charset="0"/>
              </a:rPr>
              <a:t>public money for public goods</a:t>
            </a:r>
            <a:endParaRPr lang="en-GB" altLang="en-US" sz="1350"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r>
              <a:rPr lang="en-GB" altLang="en-US" sz="1350" b="1" dirty="0">
                <a:solidFill>
                  <a:schemeClr val="bg1"/>
                </a:solidFill>
                <a:latin typeface="Arial" panose="020B0604020202020204" pitchFamily="34" charset="0"/>
                <a:cs typeface="Arial" panose="020B0604020202020204" pitchFamily="34" charset="0"/>
              </a:rPr>
              <a:t>Environment Act </a:t>
            </a:r>
            <a:r>
              <a:rPr lang="en-GB" altLang="en-US" sz="1350" dirty="0">
                <a:solidFill>
                  <a:schemeClr val="bg1"/>
                </a:solidFill>
                <a:latin typeface="Arial" panose="020B0604020202020204" pitchFamily="34" charset="0"/>
                <a:cs typeface="Arial" panose="020B0604020202020204" pitchFamily="34" charset="0"/>
              </a:rPr>
              <a:t>(2021) – </a:t>
            </a:r>
            <a:r>
              <a:rPr lang="en-GB" altLang="en-US" sz="1350" i="1" dirty="0">
                <a:solidFill>
                  <a:schemeClr val="bg1"/>
                </a:solidFill>
                <a:latin typeface="Arial" panose="020B0604020202020204" pitchFamily="34" charset="0"/>
                <a:cs typeface="Arial" panose="020B0604020202020204" pitchFamily="34" charset="0"/>
              </a:rPr>
              <a:t>species and habitat targets, mandatory 10% BNG for developments </a:t>
            </a:r>
            <a:endParaRPr lang="en-GB" altLang="en-US" sz="1350" b="1" dirty="0">
              <a:solidFill>
                <a:schemeClr val="bg1"/>
              </a:solidFill>
              <a:latin typeface="Arial" panose="020B0604020202020204" pitchFamily="34" charset="0"/>
              <a:cs typeface="Arial" panose="020B0604020202020204" pitchFamily="34" charset="0"/>
            </a:endParaRPr>
          </a:p>
          <a:p>
            <a:pPr marL="0" indent="0" defTabSz="685800" fontAlgn="auto">
              <a:spcBef>
                <a:spcPts val="750"/>
              </a:spcBef>
              <a:spcAft>
                <a:spcPts val="0"/>
              </a:spcAft>
              <a:buNone/>
              <a:defRPr/>
            </a:pPr>
            <a:r>
              <a:rPr lang="en-GB" altLang="en-US" sz="1350" b="1" dirty="0">
                <a:solidFill>
                  <a:schemeClr val="bg1"/>
                </a:solidFill>
                <a:latin typeface="Arial" panose="020B0604020202020204" pitchFamily="34" charset="0"/>
                <a:cs typeface="Arial" panose="020B0604020202020204" pitchFamily="34" charset="0"/>
              </a:rPr>
              <a:t>30 by 30 Pledge </a:t>
            </a:r>
            <a:r>
              <a:rPr lang="en-GB" altLang="en-US" sz="1350" dirty="0">
                <a:solidFill>
                  <a:schemeClr val="bg1"/>
                </a:solidFill>
                <a:latin typeface="Arial" panose="020B0604020202020204" pitchFamily="34" charset="0"/>
                <a:cs typeface="Arial" panose="020B0604020202020204" pitchFamily="34" charset="0"/>
              </a:rPr>
              <a:t>(2020) – </a:t>
            </a:r>
            <a:r>
              <a:rPr lang="en-GB" altLang="en-US" sz="1350" i="1" dirty="0">
                <a:solidFill>
                  <a:schemeClr val="bg1"/>
                </a:solidFill>
                <a:latin typeface="Arial" panose="020B0604020202020204" pitchFamily="34" charset="0"/>
                <a:cs typeface="Arial" panose="020B0604020202020204" pitchFamily="34" charset="0"/>
              </a:rPr>
              <a:t>protect 30% of land/sea by 2030</a:t>
            </a:r>
          </a:p>
          <a:p>
            <a:pPr marL="0" indent="0" defTabSz="685800" fontAlgn="auto">
              <a:spcBef>
                <a:spcPts val="750"/>
              </a:spcBef>
              <a:spcAft>
                <a:spcPts val="0"/>
              </a:spcAft>
              <a:buNone/>
              <a:defRPr/>
            </a:pPr>
            <a:r>
              <a:rPr lang="en-GB" altLang="en-US" sz="1350" dirty="0">
                <a:solidFill>
                  <a:schemeClr val="bg1"/>
                </a:solidFill>
                <a:latin typeface="Arial" panose="020B0604020202020204" pitchFamily="34" charset="0"/>
                <a:cs typeface="Arial" panose="020B0604020202020204" pitchFamily="34" charset="0"/>
              </a:rPr>
              <a:t>Environment Improvement Plan  February 2023</a:t>
            </a:r>
          </a:p>
          <a:p>
            <a:pPr marL="0" indent="0" defTabSz="685800" fontAlgn="auto">
              <a:spcBef>
                <a:spcPts val="750"/>
              </a:spcBef>
              <a:spcAft>
                <a:spcPts val="0"/>
              </a:spcAft>
              <a:buNone/>
              <a:defRPr/>
            </a:pPr>
            <a:r>
              <a:rPr lang="en-GB" altLang="en-US" sz="1350" dirty="0">
                <a:solidFill>
                  <a:schemeClr val="bg1"/>
                </a:solidFill>
                <a:latin typeface="Arial" panose="020B0604020202020204" pitchFamily="34" charset="0"/>
                <a:cs typeface="Arial" panose="020B0604020202020204" pitchFamily="34" charset="0"/>
              </a:rPr>
              <a:t>Third National Adaptation Plan (NAP3) </a:t>
            </a:r>
          </a:p>
        </p:txBody>
      </p:sp>
      <p:sp>
        <p:nvSpPr>
          <p:cNvPr id="9" name="Down Arrow 7">
            <a:extLst>
              <a:ext uri="{FF2B5EF4-FFF2-40B4-BE49-F238E27FC236}">
                <a16:creationId xmlns:a16="http://schemas.microsoft.com/office/drawing/2014/main" id="{7601F86D-75B8-44AF-93A6-85B689385CBE}"/>
              </a:ext>
            </a:extLst>
          </p:cNvPr>
          <p:cNvSpPr/>
          <p:nvPr/>
        </p:nvSpPr>
        <p:spPr>
          <a:xfrm>
            <a:off x="3078773" y="1416231"/>
            <a:ext cx="363140" cy="349814"/>
          </a:xfrm>
          <a:prstGeom prst="downArrow">
            <a:avLst/>
          </a:prstGeom>
          <a:solidFill>
            <a:srgbClr val="4472C4"/>
          </a:solidFill>
          <a:ln w="12700" cap="flat" cmpd="sng" algn="ctr">
            <a:solidFill>
              <a:srgbClr val="4472C4">
                <a:shade val="50000"/>
              </a:srgbClr>
            </a:solidFill>
            <a:prstDash val="solid"/>
            <a:miter lim="800000"/>
          </a:ln>
          <a:effectLst/>
        </p:spPr>
        <p:txBody>
          <a:bodyPr anchor="ctr"/>
          <a:lstStyle/>
          <a:p>
            <a:pPr algn="ctr" defTabSz="685800" eaLnBrk="0" hangingPunct="0">
              <a:defRPr/>
            </a:pPr>
            <a:endParaRPr lang="en-GB" kern="0">
              <a:solidFill>
                <a:srgbClr val="FFFFFF"/>
              </a:solidFill>
              <a:latin typeface="Calibri" panose="020F0502020204030204"/>
              <a:cs typeface="+mn-cs"/>
            </a:endParaRPr>
          </a:p>
        </p:txBody>
      </p:sp>
      <p:sp>
        <p:nvSpPr>
          <p:cNvPr id="10" name="Down Arrow 7">
            <a:extLst>
              <a:ext uri="{FF2B5EF4-FFF2-40B4-BE49-F238E27FC236}">
                <a16:creationId xmlns:a16="http://schemas.microsoft.com/office/drawing/2014/main" id="{6FB25CB8-4659-4F97-835B-5ED11193517C}"/>
              </a:ext>
            </a:extLst>
          </p:cNvPr>
          <p:cNvSpPr/>
          <p:nvPr/>
        </p:nvSpPr>
        <p:spPr>
          <a:xfrm>
            <a:off x="3078773" y="2441963"/>
            <a:ext cx="363140" cy="349814"/>
          </a:xfrm>
          <a:prstGeom prst="downArrow">
            <a:avLst/>
          </a:prstGeom>
          <a:solidFill>
            <a:srgbClr val="4472C4"/>
          </a:solidFill>
          <a:ln w="12700" cap="flat" cmpd="sng" algn="ctr">
            <a:solidFill>
              <a:srgbClr val="4472C4">
                <a:shade val="50000"/>
              </a:srgbClr>
            </a:solidFill>
            <a:prstDash val="solid"/>
            <a:miter lim="800000"/>
          </a:ln>
          <a:effectLst/>
        </p:spPr>
        <p:txBody>
          <a:bodyPr anchor="ctr"/>
          <a:lstStyle/>
          <a:p>
            <a:pPr algn="ctr" defTabSz="685800" eaLnBrk="0" hangingPunct="0">
              <a:defRPr/>
            </a:pPr>
            <a:endParaRPr lang="en-GB" kern="0">
              <a:solidFill>
                <a:srgbClr val="FFFFFF"/>
              </a:solidFill>
              <a:latin typeface="Calibri" panose="020F0502020204030204"/>
              <a:cs typeface="+mn-cs"/>
            </a:endParaRPr>
          </a:p>
        </p:txBody>
      </p:sp>
      <p:pic>
        <p:nvPicPr>
          <p:cNvPr id="11" name="Picture 10">
            <a:extLst>
              <a:ext uri="{FF2B5EF4-FFF2-40B4-BE49-F238E27FC236}">
                <a16:creationId xmlns:a16="http://schemas.microsoft.com/office/drawing/2014/main" id="{80E51D1C-E0B6-4FC5-A893-E052163F87D4}"/>
              </a:ext>
            </a:extLst>
          </p:cNvPr>
          <p:cNvPicPr>
            <a:picLocks noChangeAspect="1"/>
          </p:cNvPicPr>
          <p:nvPr/>
        </p:nvPicPr>
        <p:blipFill>
          <a:blip r:embed="rId3"/>
          <a:stretch>
            <a:fillRect/>
          </a:stretch>
        </p:blipFill>
        <p:spPr>
          <a:xfrm>
            <a:off x="6413308" y="1591138"/>
            <a:ext cx="1883072" cy="2708804"/>
          </a:xfrm>
          <a:prstGeom prst="rect">
            <a:avLst/>
          </a:prstGeom>
        </p:spPr>
      </p:pic>
    </p:spTree>
    <p:extLst>
      <p:ext uri="{BB962C8B-B14F-4D97-AF65-F5344CB8AC3E}">
        <p14:creationId xmlns:p14="http://schemas.microsoft.com/office/powerpoint/2010/main" val="25403723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440FD-54C0-4514-9FA6-A2FD0B28201C}"/>
              </a:ext>
            </a:extLst>
          </p:cNvPr>
          <p:cNvSpPr>
            <a:spLocks noGrp="1"/>
          </p:cNvSpPr>
          <p:nvPr>
            <p:ph type="title"/>
          </p:nvPr>
        </p:nvSpPr>
        <p:spPr>
          <a:xfrm>
            <a:off x="179512" y="116676"/>
            <a:ext cx="6258827" cy="432197"/>
          </a:xfrm>
        </p:spPr>
        <p:txBody>
          <a:bodyPr/>
          <a:lstStyle/>
          <a:p>
            <a:pPr algn="l"/>
            <a:r>
              <a:rPr lang="en-GB" sz="3000" dirty="0">
                <a:solidFill>
                  <a:schemeClr val="bg1"/>
                </a:solidFill>
              </a:rPr>
              <a:t>Environment Act New Duties</a:t>
            </a:r>
          </a:p>
        </p:txBody>
      </p:sp>
      <p:sp>
        <p:nvSpPr>
          <p:cNvPr id="3" name="Content Placeholder 2">
            <a:extLst>
              <a:ext uri="{FF2B5EF4-FFF2-40B4-BE49-F238E27FC236}">
                <a16:creationId xmlns:a16="http://schemas.microsoft.com/office/drawing/2014/main" id="{CEC10820-2CB4-4E16-991A-9C9FF87C5259}"/>
              </a:ext>
            </a:extLst>
          </p:cNvPr>
          <p:cNvSpPr>
            <a:spLocks noGrp="1"/>
          </p:cNvSpPr>
          <p:nvPr>
            <p:ph sz="half" idx="1"/>
          </p:nvPr>
        </p:nvSpPr>
        <p:spPr>
          <a:xfrm>
            <a:off x="539263" y="1162251"/>
            <a:ext cx="4802758" cy="3432376"/>
          </a:xfrm>
        </p:spPr>
        <p:txBody>
          <a:bodyPr/>
          <a:lstStyle/>
          <a:p>
            <a:r>
              <a:rPr lang="en-GB" sz="1500" dirty="0">
                <a:solidFill>
                  <a:schemeClr val="bg1"/>
                </a:solidFill>
                <a:latin typeface="+mj-lt"/>
              </a:rPr>
              <a:t>All planning permissions granted in England (with a few exemptions) must </a:t>
            </a:r>
            <a:r>
              <a:rPr lang="en-GB" sz="1500" b="1" u="sng" dirty="0">
                <a:solidFill>
                  <a:schemeClr val="bg1"/>
                </a:solidFill>
                <a:latin typeface="+mj-lt"/>
              </a:rPr>
              <a:t>deliver at least 10% </a:t>
            </a:r>
            <a:r>
              <a:rPr lang="en-GB" sz="1500" dirty="0">
                <a:solidFill>
                  <a:schemeClr val="bg1"/>
                </a:solidFill>
                <a:latin typeface="+mj-lt"/>
              </a:rPr>
              <a:t>biodiversity net gain from February 2024 (majors) 2</a:t>
            </a:r>
            <a:r>
              <a:rPr lang="en-GB" sz="1500" baseline="30000" dirty="0">
                <a:solidFill>
                  <a:schemeClr val="bg1"/>
                </a:solidFill>
                <a:latin typeface="+mj-lt"/>
              </a:rPr>
              <a:t>nd</a:t>
            </a:r>
            <a:r>
              <a:rPr lang="en-GB" sz="1500" dirty="0">
                <a:solidFill>
                  <a:schemeClr val="bg1"/>
                </a:solidFill>
                <a:latin typeface="+mj-lt"/>
              </a:rPr>
              <a:t> April (minors) (S98-101).</a:t>
            </a:r>
          </a:p>
          <a:p>
            <a:pPr fontAlgn="auto">
              <a:spcBef>
                <a:spcPts val="750"/>
              </a:spcBef>
              <a:spcAft>
                <a:spcPts val="0"/>
              </a:spcAft>
              <a:defRPr/>
            </a:pPr>
            <a:r>
              <a:rPr lang="en-GB" sz="1500" dirty="0">
                <a:solidFill>
                  <a:schemeClr val="bg1"/>
                </a:solidFill>
                <a:latin typeface="+mj-lt"/>
                <a:ea typeface="Calibri" panose="020F0502020204030204" pitchFamily="34" charset="0"/>
                <a:cs typeface="Times New Roman" panose="02020603050405020304" pitchFamily="18" charset="0"/>
              </a:rPr>
              <a:t>Enhanced duty for LAs to </a:t>
            </a:r>
            <a:r>
              <a:rPr lang="en-GB" sz="1500" b="1" u="sng" dirty="0">
                <a:solidFill>
                  <a:schemeClr val="bg1"/>
                </a:solidFill>
                <a:latin typeface="+mj-lt"/>
                <a:ea typeface="Calibri" panose="020F0502020204030204" pitchFamily="34" charset="0"/>
                <a:cs typeface="Times New Roman" panose="02020603050405020304" pitchFamily="18" charset="0"/>
              </a:rPr>
              <a:t>conserve and enhance </a:t>
            </a:r>
            <a:r>
              <a:rPr lang="en-GB" sz="1500" dirty="0">
                <a:solidFill>
                  <a:schemeClr val="bg1"/>
                </a:solidFill>
                <a:latin typeface="+mj-lt"/>
                <a:ea typeface="Calibri" panose="020F0502020204030204" pitchFamily="34" charset="0"/>
                <a:cs typeface="Times New Roman" panose="02020603050405020304" pitchFamily="18" charset="0"/>
              </a:rPr>
              <a:t>biodiversity (S102) </a:t>
            </a:r>
            <a:r>
              <a:rPr lang="en-GB" sz="1500" b="1" u="sng" dirty="0">
                <a:solidFill>
                  <a:schemeClr val="bg1"/>
                </a:solidFill>
                <a:latin typeface="+mj-lt"/>
                <a:ea typeface="Calibri" panose="020F0502020204030204" pitchFamily="34" charset="0"/>
                <a:cs typeface="Times New Roman" panose="02020603050405020304" pitchFamily="18" charset="0"/>
              </a:rPr>
              <a:t>and report on their actions </a:t>
            </a:r>
            <a:r>
              <a:rPr lang="en-GB" sz="1500" dirty="0">
                <a:solidFill>
                  <a:schemeClr val="bg1"/>
                </a:solidFill>
                <a:latin typeface="+mj-lt"/>
                <a:ea typeface="Calibri" panose="020F0502020204030204" pitchFamily="34" charset="0"/>
                <a:cs typeface="Times New Roman" panose="02020603050405020304" pitchFamily="18" charset="0"/>
              </a:rPr>
              <a:t>(S103) in place January 2023.</a:t>
            </a:r>
          </a:p>
          <a:p>
            <a:pPr fontAlgn="auto">
              <a:spcBef>
                <a:spcPts val="750"/>
              </a:spcBef>
              <a:spcAft>
                <a:spcPts val="0"/>
              </a:spcAft>
              <a:defRPr/>
            </a:pPr>
            <a:r>
              <a:rPr lang="en-GB" sz="1500" dirty="0">
                <a:solidFill>
                  <a:schemeClr val="bg1"/>
                </a:solidFill>
                <a:latin typeface="+mj-lt"/>
                <a:ea typeface="Calibri" panose="020F0502020204030204" pitchFamily="34" charset="0"/>
                <a:cs typeface="Times New Roman" panose="02020603050405020304" pitchFamily="18" charset="0"/>
              </a:rPr>
              <a:t>LPAs will need to comply with the above duty and have regard to the Local Nature Recovery Strategy in local planning policy and decisions (S102).</a:t>
            </a:r>
          </a:p>
          <a:p>
            <a:pPr fontAlgn="auto">
              <a:spcBef>
                <a:spcPts val="750"/>
              </a:spcBef>
              <a:spcAft>
                <a:spcPts val="600"/>
              </a:spcAft>
              <a:defRPr/>
            </a:pPr>
            <a:r>
              <a:rPr lang="en-GB" sz="1500" dirty="0">
                <a:solidFill>
                  <a:schemeClr val="bg1"/>
                </a:solidFill>
                <a:latin typeface="+mj-lt"/>
                <a:ea typeface="Calibri" panose="020F0502020204030204" pitchFamily="34" charset="0"/>
                <a:cs typeface="Times New Roman" panose="02020603050405020304" pitchFamily="18" charset="0"/>
              </a:rPr>
              <a:t>Responsible authorities appointed by the Secretary of State (S105) to lead the Local Nature Recovery Strategy (LNRS), working with a broad range of stakeholders.  </a:t>
            </a:r>
            <a:endParaRPr lang="en-GB" sz="1500" dirty="0">
              <a:solidFill>
                <a:schemeClr val="bg1"/>
              </a:solidFill>
              <a:latin typeface="+mj-lt"/>
            </a:endParaRPr>
          </a:p>
          <a:p>
            <a:pPr algn="l">
              <a:buFont typeface="Arial" panose="020B0604020202020204" pitchFamily="34" charset="0"/>
              <a:buChar char="•"/>
            </a:pPr>
            <a:endParaRPr lang="en-GB" sz="1500" dirty="0">
              <a:solidFill>
                <a:schemeClr val="bg1"/>
              </a:solidFill>
              <a:latin typeface="+mj-lt"/>
            </a:endParaRPr>
          </a:p>
          <a:p>
            <a:endParaRPr lang="en-GB" sz="1500" dirty="0">
              <a:solidFill>
                <a:schemeClr val="bg1"/>
              </a:solidFill>
              <a:latin typeface="+mj-lt"/>
            </a:endParaRPr>
          </a:p>
        </p:txBody>
      </p:sp>
      <p:pic>
        <p:nvPicPr>
          <p:cNvPr id="7" name="Picture 6">
            <a:extLst>
              <a:ext uri="{FF2B5EF4-FFF2-40B4-BE49-F238E27FC236}">
                <a16:creationId xmlns:a16="http://schemas.microsoft.com/office/drawing/2014/main" id="{47953ABB-72C8-4BBB-96A8-713BEB4C57FF}"/>
              </a:ext>
            </a:extLst>
          </p:cNvPr>
          <p:cNvPicPr>
            <a:picLocks noChangeAspect="1"/>
          </p:cNvPicPr>
          <p:nvPr/>
        </p:nvPicPr>
        <p:blipFill>
          <a:blip r:embed="rId2"/>
          <a:stretch>
            <a:fillRect/>
          </a:stretch>
        </p:blipFill>
        <p:spPr>
          <a:xfrm>
            <a:off x="5780200" y="1635602"/>
            <a:ext cx="2999492" cy="2103302"/>
          </a:xfrm>
          <a:prstGeom prst="rect">
            <a:avLst/>
          </a:prstGeom>
        </p:spPr>
      </p:pic>
    </p:spTree>
    <p:extLst>
      <p:ext uri="{BB962C8B-B14F-4D97-AF65-F5344CB8AC3E}">
        <p14:creationId xmlns:p14="http://schemas.microsoft.com/office/powerpoint/2010/main" val="8446364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01C0A-7630-4FF0-BCCE-850678E3EDF5}"/>
              </a:ext>
            </a:extLst>
          </p:cNvPr>
          <p:cNvSpPr>
            <a:spLocks noGrp="1"/>
          </p:cNvSpPr>
          <p:nvPr>
            <p:ph type="title"/>
          </p:nvPr>
        </p:nvSpPr>
        <p:spPr>
          <a:xfrm>
            <a:off x="628650" y="273843"/>
            <a:ext cx="3938487" cy="1355479"/>
          </a:xfrm>
        </p:spPr>
        <p:txBody>
          <a:bodyPr vert="horz" lIns="91440" tIns="45720" rIns="91440" bIns="45720" numCol="1" rtlCol="0" anchor="ctr" anchorCtr="0" compatLnSpc="1">
            <a:prstTxWarp prst="textNoShape">
              <a:avLst/>
            </a:prstTxWarp>
            <a:normAutofit/>
          </a:bodyPr>
          <a:lstStyle/>
          <a:p>
            <a:pPr algn="l" eaLnBrk="1" hangingPunct="1">
              <a:lnSpc>
                <a:spcPct val="90000"/>
              </a:lnSpc>
            </a:pPr>
            <a:r>
              <a:rPr lang="en-US" sz="2400"/>
              <a:t>Biodiversity Net Gain (BNG) and Nature Recovery – what are they?</a:t>
            </a:r>
          </a:p>
        </p:txBody>
      </p:sp>
      <p:sp>
        <p:nvSpPr>
          <p:cNvPr id="4" name="Content Placeholder 2">
            <a:extLst>
              <a:ext uri="{FF2B5EF4-FFF2-40B4-BE49-F238E27FC236}">
                <a16:creationId xmlns:a16="http://schemas.microsoft.com/office/drawing/2014/main" id="{091A3003-69DC-4734-9520-1F48BB44B823}"/>
              </a:ext>
            </a:extLst>
          </p:cNvPr>
          <p:cNvSpPr txBox="1">
            <a:spLocks noChangeArrowheads="1"/>
          </p:cNvSpPr>
          <p:nvPr/>
        </p:nvSpPr>
        <p:spPr bwMode="auto">
          <a:xfrm>
            <a:off x="628650" y="1749972"/>
            <a:ext cx="3464715" cy="288275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lIns="91440" tIns="45720" rIns="91440" bIns="45720" numCol="1" rtlCol="0" anchorCtr="0" compatLnSpc="1">
            <a:prstTxWarp prst="textNoShape">
              <a:avLst/>
            </a:prstTxWarp>
            <a:normAutofit/>
          </a:bodyPr>
          <a:lstStyle>
            <a:lvl1pPr marL="420688" indent="-420688" algn="l" rtl="0" eaLnBrk="1" fontAlgn="base" hangingPunct="1">
              <a:spcBef>
                <a:spcPct val="20000"/>
              </a:spcBef>
              <a:spcAft>
                <a:spcPct val="0"/>
              </a:spcAft>
              <a:buChar char="•"/>
              <a:defRPr sz="3900">
                <a:solidFill>
                  <a:schemeClr val="tx1"/>
                </a:solidFill>
                <a:latin typeface="+mn-lt"/>
                <a:ea typeface="+mn-ea"/>
                <a:cs typeface="ＭＳ Ｐゴシック" charset="0"/>
              </a:defRPr>
            </a:lvl1pPr>
            <a:lvl2pPr marL="914400" indent="-350838" algn="l" rtl="0" eaLnBrk="1" fontAlgn="base" hangingPunct="1">
              <a:spcBef>
                <a:spcPct val="20000"/>
              </a:spcBef>
              <a:spcAft>
                <a:spcPct val="0"/>
              </a:spcAft>
              <a:buChar char="–"/>
              <a:defRPr sz="3400">
                <a:solidFill>
                  <a:schemeClr val="tx1"/>
                </a:solidFill>
                <a:latin typeface="+mn-lt"/>
                <a:ea typeface="+mn-ea"/>
              </a:defRPr>
            </a:lvl2pPr>
            <a:lvl3pPr marL="1406525" indent="-280988" algn="l" rtl="0" eaLnBrk="1" fontAlgn="base" hangingPunct="1">
              <a:spcBef>
                <a:spcPct val="20000"/>
              </a:spcBef>
              <a:spcAft>
                <a:spcPct val="0"/>
              </a:spcAft>
              <a:buChar char="•"/>
              <a:defRPr sz="2900">
                <a:solidFill>
                  <a:schemeClr val="tx1"/>
                </a:solidFill>
                <a:latin typeface="+mn-lt"/>
                <a:ea typeface="+mn-ea"/>
              </a:defRPr>
            </a:lvl3pPr>
            <a:lvl4pPr marL="1968500" indent="-280988" algn="l" rtl="0" eaLnBrk="1" fontAlgn="base" hangingPunct="1">
              <a:spcBef>
                <a:spcPct val="20000"/>
              </a:spcBef>
              <a:spcAft>
                <a:spcPct val="0"/>
              </a:spcAft>
              <a:buChar char="–"/>
              <a:defRPr sz="2400">
                <a:solidFill>
                  <a:schemeClr val="tx1"/>
                </a:solidFill>
                <a:latin typeface="+mn-lt"/>
                <a:ea typeface="+mn-ea"/>
              </a:defRPr>
            </a:lvl4pPr>
            <a:lvl5pPr marL="2532063" indent="-280988" algn="l" rtl="0" eaLnBrk="1" fontAlgn="base" hangingPunct="1">
              <a:spcBef>
                <a:spcPct val="20000"/>
              </a:spcBef>
              <a:spcAft>
                <a:spcPct val="0"/>
              </a:spcAft>
              <a:buChar char="»"/>
              <a:defRPr sz="2400">
                <a:solidFill>
                  <a:schemeClr val="tx1"/>
                </a:solidFill>
                <a:latin typeface="+mn-lt"/>
                <a:ea typeface="+mn-ea"/>
              </a:defRPr>
            </a:lvl5pPr>
            <a:lvl6pPr marL="3094970" indent="-281361" algn="l" rtl="0" eaLnBrk="1" fontAlgn="base" hangingPunct="1">
              <a:spcBef>
                <a:spcPct val="20000"/>
              </a:spcBef>
              <a:spcAft>
                <a:spcPct val="0"/>
              </a:spcAft>
              <a:buChar char="»"/>
              <a:defRPr sz="2462">
                <a:solidFill>
                  <a:schemeClr val="tx1"/>
                </a:solidFill>
                <a:latin typeface="+mn-lt"/>
                <a:ea typeface="+mn-ea"/>
              </a:defRPr>
            </a:lvl6pPr>
            <a:lvl7pPr marL="3657691" indent="-281361" algn="l" rtl="0" eaLnBrk="1" fontAlgn="base" hangingPunct="1">
              <a:spcBef>
                <a:spcPct val="20000"/>
              </a:spcBef>
              <a:spcAft>
                <a:spcPct val="0"/>
              </a:spcAft>
              <a:buChar char="»"/>
              <a:defRPr sz="2462">
                <a:solidFill>
                  <a:schemeClr val="tx1"/>
                </a:solidFill>
                <a:latin typeface="+mn-lt"/>
                <a:ea typeface="+mn-ea"/>
              </a:defRPr>
            </a:lvl7pPr>
            <a:lvl8pPr marL="4220413" indent="-281361" algn="l" rtl="0" eaLnBrk="1" fontAlgn="base" hangingPunct="1">
              <a:spcBef>
                <a:spcPct val="20000"/>
              </a:spcBef>
              <a:spcAft>
                <a:spcPct val="0"/>
              </a:spcAft>
              <a:buChar char="»"/>
              <a:defRPr sz="2462">
                <a:solidFill>
                  <a:schemeClr val="tx1"/>
                </a:solidFill>
                <a:latin typeface="+mn-lt"/>
                <a:ea typeface="+mn-ea"/>
              </a:defRPr>
            </a:lvl8pPr>
            <a:lvl9pPr marL="4783135" indent="-281361" algn="l" rtl="0" eaLnBrk="1" fontAlgn="base" hangingPunct="1">
              <a:spcBef>
                <a:spcPct val="20000"/>
              </a:spcBef>
              <a:spcAft>
                <a:spcPct val="0"/>
              </a:spcAft>
              <a:buChar char="»"/>
              <a:defRPr sz="2462">
                <a:solidFill>
                  <a:schemeClr val="tx1"/>
                </a:solidFill>
                <a:latin typeface="+mn-lt"/>
                <a:ea typeface="+mn-ea"/>
              </a:defRPr>
            </a:lvl9pPr>
          </a:lstStyle>
          <a:p>
            <a:pPr marL="0" indent="-228600">
              <a:lnSpc>
                <a:spcPct val="90000"/>
              </a:lnSpc>
              <a:buFont typeface="Arial" panose="020B0604020202020204" pitchFamily="34" charset="0"/>
              <a:buChar char="•"/>
              <a:defRPr/>
            </a:pPr>
            <a:r>
              <a:rPr lang="en-US" altLang="en-US" sz="1500">
                <a:cs typeface="+mn-cs"/>
              </a:rPr>
              <a:t>Net gain is an approach to development that aims to leave the natural environment in a </a:t>
            </a:r>
            <a:r>
              <a:rPr lang="en-US" altLang="en-US" sz="1500" u="sng">
                <a:cs typeface="+mn-cs"/>
              </a:rPr>
              <a:t>measurably</a:t>
            </a:r>
            <a:r>
              <a:rPr lang="en-US" altLang="en-US" sz="1500">
                <a:cs typeface="+mn-cs"/>
              </a:rPr>
              <a:t> better state than it was beforehand. </a:t>
            </a:r>
          </a:p>
          <a:p>
            <a:pPr marL="0" indent="-228600">
              <a:lnSpc>
                <a:spcPct val="90000"/>
              </a:lnSpc>
              <a:buFont typeface="Arial" panose="020B0604020202020204" pitchFamily="34" charset="0"/>
              <a:buChar char="•"/>
              <a:defRPr/>
            </a:pPr>
            <a:endParaRPr lang="en-US" altLang="en-US" sz="1500">
              <a:cs typeface="+mn-cs"/>
            </a:endParaRPr>
          </a:p>
          <a:p>
            <a:pPr marL="0" indent="-228600">
              <a:lnSpc>
                <a:spcPct val="90000"/>
              </a:lnSpc>
              <a:buFont typeface="Arial" panose="020B0604020202020204" pitchFamily="34" charset="0"/>
              <a:buChar char="•"/>
              <a:defRPr/>
            </a:pPr>
            <a:r>
              <a:rPr lang="en-US" sz="1500">
                <a:cs typeface="+mn-cs"/>
              </a:rPr>
              <a:t>Nature recovery is about stepping beyond conservation into </a:t>
            </a:r>
            <a:r>
              <a:rPr lang="en-US" sz="1500" u="sng">
                <a:cs typeface="+mn-cs"/>
              </a:rPr>
              <a:t>active restoration</a:t>
            </a:r>
            <a:r>
              <a:rPr lang="en-US" sz="1500">
                <a:cs typeface="+mn-cs"/>
              </a:rPr>
              <a:t> of the natural world and halting the decline in species abundance by 2030. </a:t>
            </a:r>
          </a:p>
          <a:p>
            <a:pPr marL="0" indent="-228600">
              <a:lnSpc>
                <a:spcPct val="90000"/>
              </a:lnSpc>
              <a:buFont typeface="Arial" panose="020B0604020202020204" pitchFamily="34" charset="0"/>
              <a:buChar char="•"/>
              <a:defRPr/>
            </a:pPr>
            <a:endParaRPr lang="en-US" altLang="en-US" sz="1500">
              <a:cs typeface="+mn-cs"/>
            </a:endParaRPr>
          </a:p>
        </p:txBody>
      </p:sp>
      <p:pic>
        <p:nvPicPr>
          <p:cNvPr id="5" name="Picture 2">
            <a:extLst>
              <a:ext uri="{FF2B5EF4-FFF2-40B4-BE49-F238E27FC236}">
                <a16:creationId xmlns:a16="http://schemas.microsoft.com/office/drawing/2014/main" id="{4ED4ECB0-23B7-4EC2-87DB-35A0E2A09E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47" r="33245"/>
          <a:stretch/>
        </p:blipFill>
        <p:spPr bwMode="auto">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3553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4EF402-278B-0AA1-EC59-C4C07D4E2EDF}"/>
              </a:ext>
            </a:extLst>
          </p:cNvPr>
          <p:cNvPicPr>
            <a:picLocks noChangeAspect="1"/>
          </p:cNvPicPr>
          <p:nvPr/>
        </p:nvPicPr>
        <p:blipFill>
          <a:blip r:embed="rId2"/>
          <a:stretch>
            <a:fillRect/>
          </a:stretch>
        </p:blipFill>
        <p:spPr>
          <a:xfrm>
            <a:off x="755576" y="767177"/>
            <a:ext cx="7913294" cy="3609145"/>
          </a:xfrm>
          <a:prstGeom prst="rect">
            <a:avLst/>
          </a:prstGeom>
        </p:spPr>
      </p:pic>
      <p:sp>
        <p:nvSpPr>
          <p:cNvPr id="3" name="TextBox 2">
            <a:extLst>
              <a:ext uri="{FF2B5EF4-FFF2-40B4-BE49-F238E27FC236}">
                <a16:creationId xmlns:a16="http://schemas.microsoft.com/office/drawing/2014/main" id="{592CDC6B-BCF3-6A26-09F7-A80A7B550F4D}"/>
              </a:ext>
            </a:extLst>
          </p:cNvPr>
          <p:cNvSpPr txBox="1"/>
          <p:nvPr/>
        </p:nvSpPr>
        <p:spPr>
          <a:xfrm>
            <a:off x="2987824" y="195486"/>
            <a:ext cx="2448272" cy="369332"/>
          </a:xfrm>
          <a:prstGeom prst="rect">
            <a:avLst/>
          </a:prstGeom>
          <a:noFill/>
        </p:spPr>
        <p:txBody>
          <a:bodyPr wrap="square" rtlCol="0">
            <a:spAutoFit/>
          </a:bodyPr>
          <a:lstStyle/>
          <a:p>
            <a:r>
              <a:rPr lang="en-GB" dirty="0">
                <a:solidFill>
                  <a:schemeClr val="bg1"/>
                </a:solidFill>
              </a:rPr>
              <a:t>BNG and Habitat Units</a:t>
            </a:r>
          </a:p>
        </p:txBody>
      </p:sp>
    </p:spTree>
    <p:extLst>
      <p:ext uri="{BB962C8B-B14F-4D97-AF65-F5344CB8AC3E}">
        <p14:creationId xmlns:p14="http://schemas.microsoft.com/office/powerpoint/2010/main" val="20150799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4CC4C-64D9-6C44-A704-6DA297342ACD}"/>
              </a:ext>
            </a:extLst>
          </p:cNvPr>
          <p:cNvSpPr>
            <a:spLocks noGrp="1"/>
          </p:cNvSpPr>
          <p:nvPr>
            <p:ph type="title"/>
          </p:nvPr>
        </p:nvSpPr>
        <p:spPr>
          <a:xfrm>
            <a:off x="627509" y="542923"/>
            <a:ext cx="4501582" cy="1121569"/>
          </a:xfrm>
        </p:spPr>
        <p:txBody>
          <a:bodyPr vert="horz" lIns="91440" tIns="45720" rIns="91440" bIns="45720" numCol="1" rtlCol="0" anchor="ctr" anchorCtr="0" compatLnSpc="1">
            <a:prstTxWarp prst="textNoShape">
              <a:avLst/>
            </a:prstTxWarp>
            <a:normAutofit/>
          </a:bodyPr>
          <a:lstStyle/>
          <a:p>
            <a:pPr algn="l" eaLnBrk="1" hangingPunct="1">
              <a:lnSpc>
                <a:spcPct val="90000"/>
              </a:lnSpc>
            </a:pPr>
            <a:r>
              <a:rPr lang="en-US" altLang="en-US" sz="3000" dirty="0"/>
              <a:t>What is the Nature Recovery Network? </a:t>
            </a:r>
            <a:endParaRPr lang="en-US" sz="3000" dirty="0"/>
          </a:p>
        </p:txBody>
      </p:sp>
      <p:sp>
        <p:nvSpPr>
          <p:cNvPr id="6" name="Content Placeholder 2">
            <a:extLst>
              <a:ext uri="{FF2B5EF4-FFF2-40B4-BE49-F238E27FC236}">
                <a16:creationId xmlns:a16="http://schemas.microsoft.com/office/drawing/2014/main" id="{5BF996EB-3942-40BA-99BF-3519720C3E37}"/>
              </a:ext>
            </a:extLst>
          </p:cNvPr>
          <p:cNvSpPr txBox="1">
            <a:spLocks/>
          </p:cNvSpPr>
          <p:nvPr/>
        </p:nvSpPr>
        <p:spPr bwMode="auto">
          <a:xfrm>
            <a:off x="627510" y="1803800"/>
            <a:ext cx="4501582" cy="2796775"/>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Bef>
                <a:spcPct val="20000"/>
              </a:spcBef>
              <a:defRPr/>
            </a:pPr>
            <a:r>
              <a:rPr lang="en-US" sz="1500" b="1"/>
              <a:t>The Nature Recovery Network (NRN): </a:t>
            </a:r>
          </a:p>
          <a:p>
            <a:pPr marL="171450">
              <a:spcBef>
                <a:spcPct val="20000"/>
              </a:spcBef>
              <a:defRPr/>
            </a:pPr>
            <a:r>
              <a:rPr lang="en-US" sz="1500"/>
              <a:t>A national network of wildlife-rich places (made up of many  local networks) </a:t>
            </a:r>
          </a:p>
          <a:p>
            <a:pPr marL="171450">
              <a:spcBef>
                <a:spcPct val="20000"/>
              </a:spcBef>
              <a:defRPr/>
            </a:pPr>
            <a:r>
              <a:rPr lang="en-US" sz="1500"/>
              <a:t> It will expand, improve and connect across towns, cities, countryside and coast</a:t>
            </a:r>
          </a:p>
          <a:p>
            <a:pPr marL="171450">
              <a:spcBef>
                <a:spcPct val="20000"/>
              </a:spcBef>
              <a:defRPr/>
            </a:pPr>
            <a:r>
              <a:rPr lang="en-US" sz="1500"/>
              <a:t>Assist recovery of nature across England at scale</a:t>
            </a:r>
          </a:p>
          <a:p>
            <a:pPr marL="171450">
              <a:spcBef>
                <a:spcPct val="20000"/>
              </a:spcBef>
              <a:defRPr/>
            </a:pPr>
            <a:r>
              <a:rPr lang="en-US" sz="1500"/>
              <a:t>Tackles crises of biodiversity loss and climate change and improve public health and wellbeing </a:t>
            </a:r>
          </a:p>
          <a:p>
            <a:pPr marL="171450">
              <a:spcBef>
                <a:spcPct val="20000"/>
              </a:spcBef>
              <a:defRPr/>
            </a:pPr>
            <a:r>
              <a:rPr lang="en-US" sz="1500"/>
              <a:t>There will be a Local Nature Recovery Network covering the  WMCA area which  includes Birmingham.</a:t>
            </a:r>
          </a:p>
        </p:txBody>
      </p:sp>
      <p:pic>
        <p:nvPicPr>
          <p:cNvPr id="8" name="Picture 7" descr="Map&#10;&#10;Description automatically generated">
            <a:extLst>
              <a:ext uri="{FF2B5EF4-FFF2-40B4-BE49-F238E27FC236}">
                <a16:creationId xmlns:a16="http://schemas.microsoft.com/office/drawing/2014/main" id="{03E1E49A-1EC8-4B1E-9759-1488775502EB}"/>
              </a:ext>
            </a:extLst>
          </p:cNvPr>
          <p:cNvPicPr>
            <a:picLocks noChangeAspect="1"/>
          </p:cNvPicPr>
          <p:nvPr/>
        </p:nvPicPr>
        <p:blipFill>
          <a:blip r:embed="rId3" cstate="print">
            <a:extLst>
              <a:ext uri="{28A0092B-C50C-407E-A947-70E740481C1C}">
                <a14:useLocalDpi xmlns:a14="http://schemas.microsoft.com/office/drawing/2010/main" val="0"/>
              </a:ext>
            </a:extLst>
          </a:blip>
          <a:srcRect l="6966" r="2" b="2"/>
          <a:stretch/>
        </p:blipFill>
        <p:spPr>
          <a:xfrm>
            <a:off x="5399580" y="10"/>
            <a:ext cx="3744420" cy="5143490"/>
          </a:xfrm>
          <a:prstGeom prst="rect">
            <a:avLst/>
          </a:prstGeom>
          <a:noFill/>
          <a:effectLst/>
        </p:spPr>
      </p:pic>
    </p:spTree>
    <p:extLst>
      <p:ext uri="{BB962C8B-B14F-4D97-AF65-F5344CB8AC3E}">
        <p14:creationId xmlns:p14="http://schemas.microsoft.com/office/powerpoint/2010/main" val="25398801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77091A-9D45-94D4-CA4B-961E37DC4F2F}"/>
              </a:ext>
            </a:extLst>
          </p:cNvPr>
          <p:cNvSpPr txBox="1"/>
          <p:nvPr/>
        </p:nvSpPr>
        <p:spPr>
          <a:xfrm>
            <a:off x="294957" y="195486"/>
            <a:ext cx="8554086" cy="2723823"/>
          </a:xfrm>
          <a:prstGeom prst="rect">
            <a:avLst/>
          </a:prstGeom>
          <a:noFill/>
        </p:spPr>
        <p:txBody>
          <a:bodyPr wrap="square" rtlCol="0">
            <a:spAutoFit/>
          </a:bodyPr>
          <a:lstStyle/>
          <a:p>
            <a:pPr fontAlgn="auto">
              <a:spcBef>
                <a:spcPts val="0"/>
              </a:spcBef>
              <a:spcAft>
                <a:spcPts val="0"/>
              </a:spcAft>
            </a:pPr>
            <a:r>
              <a:rPr lang="en-GB" sz="1400" dirty="0">
                <a:solidFill>
                  <a:schemeClr val="bg1"/>
                </a:solidFill>
                <a:latin typeface="Corbel" panose="020B0503020204020204"/>
                <a:cs typeface="+mn-cs"/>
              </a:rPr>
              <a:t>Delivery of  Biodiversity Net Gain, management  and  monitoring</a:t>
            </a:r>
          </a:p>
          <a:p>
            <a:pPr algn="ctr" fontAlgn="auto">
              <a:spcBef>
                <a:spcPts val="0"/>
              </a:spcBef>
              <a:spcAft>
                <a:spcPts val="0"/>
              </a:spcAft>
            </a:pPr>
            <a:endParaRPr lang="en-GB" sz="14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It is expected that the delivery of BNG will be primarily be or via:</a:t>
            </a:r>
          </a:p>
          <a:p>
            <a:pPr marL="285750" indent="-285750" fontAlgn="auto">
              <a:spcBef>
                <a:spcPts val="0"/>
              </a:spcBef>
              <a:spcAft>
                <a:spcPts val="0"/>
              </a:spcAft>
              <a:buFont typeface="Arial" panose="020B0604020202020204" pitchFamily="34" charset="0"/>
              <a:buChar char="•"/>
            </a:pPr>
            <a:r>
              <a:rPr lang="en-GB" sz="1100" dirty="0">
                <a:solidFill>
                  <a:schemeClr val="bg1"/>
                </a:solidFill>
                <a:latin typeface="Corbel" panose="020B0503020204020204"/>
                <a:cs typeface="+mn-cs"/>
              </a:rPr>
              <a:t>On site creation (within a development boundary)</a:t>
            </a:r>
          </a:p>
          <a:p>
            <a:pPr marL="285750" indent="-285750" fontAlgn="auto">
              <a:spcBef>
                <a:spcPts val="0"/>
              </a:spcBef>
              <a:spcAft>
                <a:spcPts val="0"/>
              </a:spcAft>
              <a:buFont typeface="Arial" panose="020B0604020202020204" pitchFamily="34" charset="0"/>
              <a:buChar char="•"/>
            </a:pPr>
            <a:r>
              <a:rPr lang="en-GB" sz="1100" dirty="0">
                <a:solidFill>
                  <a:schemeClr val="bg1"/>
                </a:solidFill>
                <a:latin typeface="Corbel" panose="020B0503020204020204"/>
                <a:cs typeface="+mn-cs"/>
              </a:rPr>
              <a:t>Off site as close  to site  as possible and in a strategically identified location (as defined by the LNRS)</a:t>
            </a:r>
          </a:p>
          <a:p>
            <a:pPr marL="285750" indent="-285750" fontAlgn="auto">
              <a:spcBef>
                <a:spcPts val="0"/>
              </a:spcBef>
              <a:spcAft>
                <a:spcPts val="0"/>
              </a:spcAft>
              <a:buFont typeface="Arial" panose="020B0604020202020204" pitchFamily="34" charset="0"/>
              <a:buChar char="•"/>
            </a:pPr>
            <a:r>
              <a:rPr lang="en-GB" sz="1100" dirty="0">
                <a:solidFill>
                  <a:schemeClr val="bg1"/>
                </a:solidFill>
                <a:latin typeface="Corbel" panose="020B0503020204020204"/>
                <a:cs typeface="+mn-cs"/>
              </a:rPr>
              <a:t>Off site as close  as possible but in an opportunity  area</a:t>
            </a:r>
          </a:p>
          <a:p>
            <a:pPr marL="285750" indent="-285750" fontAlgn="auto">
              <a:spcBef>
                <a:spcPts val="0"/>
              </a:spcBef>
              <a:spcAft>
                <a:spcPts val="0"/>
              </a:spcAft>
              <a:buFont typeface="Arial" panose="020B0604020202020204" pitchFamily="34" charset="0"/>
              <a:buChar char="•"/>
            </a:pPr>
            <a:r>
              <a:rPr lang="en-GB" sz="1100" dirty="0">
                <a:solidFill>
                  <a:schemeClr val="bg1"/>
                </a:solidFill>
                <a:latin typeface="Corbel" panose="020B0503020204020204"/>
                <a:cs typeface="+mn-cs"/>
              </a:rPr>
              <a:t>Off site  elsewhere (but ideally  within the LNRS  area)</a:t>
            </a:r>
          </a:p>
          <a:p>
            <a:pPr marL="285750" indent="-285750" fontAlgn="auto">
              <a:spcBef>
                <a:spcPts val="0"/>
              </a:spcBef>
              <a:spcAft>
                <a:spcPts val="0"/>
              </a:spcAft>
              <a:buFont typeface="Arial" panose="020B0604020202020204" pitchFamily="34" charset="0"/>
              <a:buChar char="•"/>
            </a:pPr>
            <a:r>
              <a:rPr lang="en-GB" sz="1100" dirty="0">
                <a:solidFill>
                  <a:schemeClr val="bg1"/>
                </a:solidFill>
                <a:latin typeface="Corbel" panose="020B0503020204020204"/>
                <a:cs typeface="+mn-cs"/>
              </a:rPr>
              <a:t>Purchase  Statutory  Biodiversity  Credit  from the Government. </a:t>
            </a:r>
          </a:p>
          <a:p>
            <a:pPr fontAlgn="auto">
              <a:spcBef>
                <a:spcPts val="0"/>
              </a:spcBef>
              <a:spcAft>
                <a:spcPts val="0"/>
              </a:spcAft>
            </a:pPr>
            <a:endParaRPr lang="en-GB" sz="11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Habitat created as mitigation (including any net gain)  will need to have management  secured and funded  for a minimum of  30 years.</a:t>
            </a:r>
          </a:p>
          <a:p>
            <a:pPr fontAlgn="auto">
              <a:spcBef>
                <a:spcPts val="0"/>
              </a:spcBef>
              <a:spcAft>
                <a:spcPts val="0"/>
              </a:spcAft>
            </a:pPr>
            <a:r>
              <a:rPr lang="en-GB" sz="1100" dirty="0">
                <a:solidFill>
                  <a:schemeClr val="bg1"/>
                </a:solidFill>
                <a:latin typeface="Corbel" panose="020B0503020204020204"/>
                <a:cs typeface="+mn-cs"/>
              </a:rPr>
              <a:t>Sites (such as parks) where off-site net gain  is delivered must be registered on the governments database. </a:t>
            </a:r>
          </a:p>
          <a:p>
            <a:pPr fontAlgn="auto">
              <a:spcBef>
                <a:spcPts val="0"/>
              </a:spcBef>
              <a:spcAft>
                <a:spcPts val="0"/>
              </a:spcAft>
            </a:pPr>
            <a:endParaRPr lang="en-GB" sz="11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Regular  monitoring of habitats – for  both  on and off-site  delivery – is required  and  the LPA  is  tasked with  reporting on this  (to  government) as part of  the net gain process.   </a:t>
            </a:r>
          </a:p>
          <a:p>
            <a:pPr fontAlgn="auto">
              <a:spcBef>
                <a:spcPts val="0"/>
              </a:spcBef>
              <a:spcAft>
                <a:spcPts val="0"/>
              </a:spcAft>
            </a:pPr>
            <a:endParaRPr lang="en-GB" sz="1100" dirty="0">
              <a:solidFill>
                <a:schemeClr val="bg1"/>
              </a:solidFill>
              <a:latin typeface="Corbel" panose="020B0503020204020204"/>
              <a:cs typeface="+mn-cs"/>
            </a:endParaRPr>
          </a:p>
        </p:txBody>
      </p:sp>
      <p:pic>
        <p:nvPicPr>
          <p:cNvPr id="4" name="Picture 3">
            <a:extLst>
              <a:ext uri="{FF2B5EF4-FFF2-40B4-BE49-F238E27FC236}">
                <a16:creationId xmlns:a16="http://schemas.microsoft.com/office/drawing/2014/main" id="{689CEDDE-2327-D446-1FA4-8EF9524F27DA}"/>
              </a:ext>
            </a:extLst>
          </p:cNvPr>
          <p:cNvPicPr>
            <a:picLocks noChangeAspect="1"/>
          </p:cNvPicPr>
          <p:nvPr/>
        </p:nvPicPr>
        <p:blipFill>
          <a:blip r:embed="rId2"/>
          <a:stretch>
            <a:fillRect/>
          </a:stretch>
        </p:blipFill>
        <p:spPr>
          <a:xfrm>
            <a:off x="0" y="3333416"/>
            <a:ext cx="9144000" cy="1819656"/>
          </a:xfrm>
          <a:prstGeom prst="rect">
            <a:avLst/>
          </a:prstGeom>
        </p:spPr>
      </p:pic>
    </p:spTree>
    <p:extLst>
      <p:ext uri="{BB962C8B-B14F-4D97-AF65-F5344CB8AC3E}">
        <p14:creationId xmlns:p14="http://schemas.microsoft.com/office/powerpoint/2010/main" val="34125819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
          <p:cNvSpPr txBox="1">
            <a:spLocks noChangeArrowheads="1"/>
          </p:cNvSpPr>
          <p:nvPr/>
        </p:nvSpPr>
        <p:spPr bwMode="auto">
          <a:xfrm>
            <a:off x="628650" y="1749972"/>
            <a:ext cx="3464715" cy="2882750"/>
          </a:xfrm>
          <a:prstGeom prst="rect">
            <a:avLst/>
          </a:prstGeom>
        </p:spPr>
        <p:txBody>
          <a:bodyPr vert="horz" lIns="91440" tIns="45720" rIns="91440" bIns="45720" rtlCol="0">
            <a:normAutofit/>
          </a:bodyPr>
          <a:lstStyle>
            <a:lvl1pPr marL="3619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133350" eaLnBrk="1" hangingPunct="1">
              <a:lnSpc>
                <a:spcPct val="90000"/>
              </a:lnSpc>
              <a:spcAft>
                <a:spcPts val="600"/>
              </a:spcAft>
            </a:pPr>
            <a:r>
              <a:rPr lang="en-US" sz="1500" b="1" dirty="0">
                <a:latin typeface="+mn-lt"/>
                <a:cs typeface="+mn-cs"/>
              </a:rPr>
              <a:t>Local  Nature Recovery Network</a:t>
            </a:r>
          </a:p>
          <a:p>
            <a:pPr marL="133350" eaLnBrk="1" hangingPunct="1">
              <a:lnSpc>
                <a:spcPct val="90000"/>
              </a:lnSpc>
              <a:spcAft>
                <a:spcPts val="600"/>
              </a:spcAft>
            </a:pPr>
            <a:r>
              <a:rPr lang="en-US" sz="1500" b="1" dirty="0">
                <a:latin typeface="+mn-lt"/>
                <a:cs typeface="+mn-cs"/>
              </a:rPr>
              <a:t>(Birmingham)</a:t>
            </a:r>
          </a:p>
        </p:txBody>
      </p:sp>
      <p:pic>
        <p:nvPicPr>
          <p:cNvPr id="4" name="Picture 3" descr="Spider web on a branch">
            <a:extLst>
              <a:ext uri="{FF2B5EF4-FFF2-40B4-BE49-F238E27FC236}">
                <a16:creationId xmlns:a16="http://schemas.microsoft.com/office/drawing/2014/main" id="{B7A119B3-E56E-5845-2EDC-34E6D1617AB2}"/>
              </a:ext>
            </a:extLst>
          </p:cNvPr>
          <p:cNvPicPr>
            <a:picLocks noChangeAspect="1"/>
          </p:cNvPicPr>
          <p:nvPr/>
        </p:nvPicPr>
        <p:blipFill>
          <a:blip r:embed="rId2"/>
          <a:srcRect l="3326" r="38637"/>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264075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8DAA9-707D-4C3D-BF45-868C4C224B58}"/>
              </a:ext>
            </a:extLst>
          </p:cNvPr>
          <p:cNvSpPr>
            <a:spLocks noGrp="1"/>
          </p:cNvSpPr>
          <p:nvPr>
            <p:ph type="title"/>
          </p:nvPr>
        </p:nvSpPr>
        <p:spPr>
          <a:xfrm>
            <a:off x="35496" y="195486"/>
            <a:ext cx="9108504" cy="432197"/>
          </a:xfrm>
        </p:spPr>
        <p:txBody>
          <a:bodyPr/>
          <a:lstStyle/>
          <a:p>
            <a:pPr algn="l"/>
            <a:r>
              <a:rPr lang="en-GB" sz="2400" dirty="0">
                <a:solidFill>
                  <a:schemeClr val="bg1"/>
                </a:solidFill>
              </a:rPr>
              <a:t>What is the local authority role in BNG and nature recovery?</a:t>
            </a:r>
          </a:p>
        </p:txBody>
      </p:sp>
      <p:sp>
        <p:nvSpPr>
          <p:cNvPr id="3" name="Content Placeholder 2">
            <a:extLst>
              <a:ext uri="{FF2B5EF4-FFF2-40B4-BE49-F238E27FC236}">
                <a16:creationId xmlns:a16="http://schemas.microsoft.com/office/drawing/2014/main" id="{E72A6E7C-853B-42BE-839B-AC0A8235144A}"/>
              </a:ext>
            </a:extLst>
          </p:cNvPr>
          <p:cNvSpPr>
            <a:spLocks noGrp="1"/>
          </p:cNvSpPr>
          <p:nvPr>
            <p:ph idx="1"/>
          </p:nvPr>
        </p:nvSpPr>
        <p:spPr>
          <a:xfrm>
            <a:off x="179513" y="843558"/>
            <a:ext cx="4608512" cy="3384376"/>
          </a:xfrm>
        </p:spPr>
        <p:txBody>
          <a:bodyPr/>
          <a:lstStyle/>
          <a:p>
            <a:r>
              <a:rPr lang="en-GB" sz="1500" dirty="0">
                <a:solidFill>
                  <a:schemeClr val="bg1"/>
                </a:solidFill>
              </a:rPr>
              <a:t>Planning decisions and Local Plan policies</a:t>
            </a:r>
          </a:p>
          <a:p>
            <a:r>
              <a:rPr lang="en-GB" sz="1500" dirty="0">
                <a:solidFill>
                  <a:schemeClr val="bg1"/>
                </a:solidFill>
              </a:rPr>
              <a:t>Setting strategy, linking to overarching council strategy and objectives:</a:t>
            </a:r>
          </a:p>
          <a:p>
            <a:pPr lvl="1"/>
            <a:r>
              <a:rPr lang="en-GB" sz="1500" dirty="0">
                <a:solidFill>
                  <a:schemeClr val="bg1"/>
                </a:solidFill>
              </a:rPr>
              <a:t>Local Nature Recovery Strategy</a:t>
            </a:r>
          </a:p>
          <a:p>
            <a:pPr lvl="1"/>
            <a:r>
              <a:rPr lang="en-GB" sz="1500" dirty="0">
                <a:solidFill>
                  <a:schemeClr val="bg1"/>
                </a:solidFill>
              </a:rPr>
              <a:t>Climate emergency</a:t>
            </a:r>
          </a:p>
          <a:p>
            <a:pPr lvl="1"/>
            <a:r>
              <a:rPr lang="en-GB" sz="1500" dirty="0">
                <a:solidFill>
                  <a:schemeClr val="bg1"/>
                </a:solidFill>
              </a:rPr>
              <a:t>Place making &amp; infrastructure</a:t>
            </a:r>
          </a:p>
          <a:p>
            <a:pPr lvl="1"/>
            <a:r>
              <a:rPr lang="en-GB" sz="1500" dirty="0">
                <a:solidFill>
                  <a:schemeClr val="bg1"/>
                </a:solidFill>
              </a:rPr>
              <a:t>Natural capital and ecosystem services</a:t>
            </a:r>
          </a:p>
          <a:p>
            <a:r>
              <a:rPr lang="en-GB" sz="1500" dirty="0">
                <a:solidFill>
                  <a:schemeClr val="bg1"/>
                </a:solidFill>
              </a:rPr>
              <a:t>Embedding and joining up across council services, including estates</a:t>
            </a:r>
          </a:p>
          <a:p>
            <a:r>
              <a:rPr lang="en-GB" sz="1500" dirty="0">
                <a:solidFill>
                  <a:schemeClr val="bg1"/>
                </a:solidFill>
              </a:rPr>
              <a:t>Mapping, evidence and data</a:t>
            </a:r>
          </a:p>
          <a:p>
            <a:r>
              <a:rPr lang="en-GB" sz="1500" dirty="0">
                <a:solidFill>
                  <a:schemeClr val="bg1"/>
                </a:solidFill>
              </a:rPr>
              <a:t>Working in partnership</a:t>
            </a:r>
          </a:p>
          <a:p>
            <a:r>
              <a:rPr lang="en-GB" sz="1500" dirty="0">
                <a:solidFill>
                  <a:schemeClr val="bg1"/>
                </a:solidFill>
              </a:rPr>
              <a:t>Securing funding</a:t>
            </a:r>
          </a:p>
          <a:p>
            <a:r>
              <a:rPr lang="en-GB" sz="1500" dirty="0">
                <a:solidFill>
                  <a:schemeClr val="bg1"/>
                </a:solidFill>
              </a:rPr>
              <a:t>Delivering nature recovery on the ground</a:t>
            </a:r>
          </a:p>
          <a:p>
            <a:r>
              <a:rPr lang="en-GB" sz="1500" dirty="0">
                <a:solidFill>
                  <a:schemeClr val="bg1"/>
                </a:solidFill>
              </a:rPr>
              <a:t>Engage local communities, farmers and landowners</a:t>
            </a:r>
          </a:p>
          <a:p>
            <a:endParaRPr lang="en-GB" dirty="0">
              <a:solidFill>
                <a:schemeClr val="bg1"/>
              </a:solidFill>
            </a:endParaRPr>
          </a:p>
        </p:txBody>
      </p:sp>
      <p:pic>
        <p:nvPicPr>
          <p:cNvPr id="7" name="Picture 6">
            <a:extLst>
              <a:ext uri="{FF2B5EF4-FFF2-40B4-BE49-F238E27FC236}">
                <a16:creationId xmlns:a16="http://schemas.microsoft.com/office/drawing/2014/main" id="{3AD1AC0A-7E3C-477B-BBC4-5AC922598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9856" y="1131590"/>
            <a:ext cx="4234631" cy="3467783"/>
          </a:xfrm>
          <a:prstGeom prst="rect">
            <a:avLst/>
          </a:prstGeom>
        </p:spPr>
      </p:pic>
    </p:spTree>
    <p:extLst>
      <p:ext uri="{BB962C8B-B14F-4D97-AF65-F5344CB8AC3E}">
        <p14:creationId xmlns:p14="http://schemas.microsoft.com/office/powerpoint/2010/main" val="33362068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0E0A79D2-BB3F-5CFD-D6A5-89BD8F861DA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3869"/>
          <a:stretch/>
        </p:blipFill>
        <p:spPr>
          <a:xfrm>
            <a:off x="971600" y="-7704"/>
            <a:ext cx="6264696" cy="5143500"/>
          </a:xfrm>
          <a:prstGeom prst="rect">
            <a:avLst/>
          </a:prstGeom>
        </p:spPr>
      </p:pic>
    </p:spTree>
    <p:extLst>
      <p:ext uri="{BB962C8B-B14F-4D97-AF65-F5344CB8AC3E}">
        <p14:creationId xmlns:p14="http://schemas.microsoft.com/office/powerpoint/2010/main" val="5912648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802938-9095-E73A-FFD3-41ADA0F8FADE}"/>
              </a:ext>
            </a:extLst>
          </p:cNvPr>
          <p:cNvPicPr>
            <a:picLocks noChangeAspect="1"/>
          </p:cNvPicPr>
          <p:nvPr/>
        </p:nvPicPr>
        <p:blipFill>
          <a:blip r:embed="rId2"/>
          <a:stretch>
            <a:fillRect/>
          </a:stretch>
        </p:blipFill>
        <p:spPr>
          <a:xfrm>
            <a:off x="35496" y="107357"/>
            <a:ext cx="8682228" cy="4928786"/>
          </a:xfrm>
          <a:prstGeom prst="rect">
            <a:avLst/>
          </a:prstGeom>
        </p:spPr>
      </p:pic>
      <p:sp>
        <p:nvSpPr>
          <p:cNvPr id="4" name="TextBox 3">
            <a:extLst>
              <a:ext uri="{FF2B5EF4-FFF2-40B4-BE49-F238E27FC236}">
                <a16:creationId xmlns:a16="http://schemas.microsoft.com/office/drawing/2014/main" id="{C4FE261E-16D1-BFC1-8465-6405723A4CC2}"/>
              </a:ext>
            </a:extLst>
          </p:cNvPr>
          <p:cNvSpPr txBox="1"/>
          <p:nvPr/>
        </p:nvSpPr>
        <p:spPr>
          <a:xfrm>
            <a:off x="5245609" y="107357"/>
            <a:ext cx="3828107" cy="4928785"/>
          </a:xfrm>
          <a:prstGeom prst="rect">
            <a:avLst/>
          </a:prstGeom>
          <a:solidFill>
            <a:schemeClr val="bg1"/>
          </a:solidFill>
        </p:spPr>
        <p:txBody>
          <a:bodyPr wrap="square" rtlCol="0">
            <a:spAutoFit/>
          </a:bodyPr>
          <a:lstStyle/>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NRN Core Habitat Zone:</a:t>
            </a:r>
            <a:r>
              <a:rPr lang="en-GB" sz="850" dirty="0">
                <a:solidFill>
                  <a:prstClr val="black"/>
                </a:solidFill>
                <a:ea typeface="Calibri" panose="020F0502020204030204" pitchFamily="34" charset="0"/>
                <a:cs typeface="Times New Roman" panose="02020603050405020304" pitchFamily="18" charset="0"/>
              </a:rPr>
              <a:t> These are the areas that contain the most valuable habitat.</a:t>
            </a:r>
          </a:p>
          <a:p>
            <a:pPr fontAlgn="auto">
              <a:lnSpc>
                <a:spcPct val="107000"/>
              </a:lnSpc>
              <a:spcBef>
                <a:spcPts val="0"/>
              </a:spcBef>
              <a:spcAft>
                <a:spcPts val="800"/>
              </a:spcAft>
            </a:pPr>
            <a:r>
              <a:rPr lang="en-GB" sz="850" b="1" i="1" dirty="0">
                <a:solidFill>
                  <a:prstClr val="black"/>
                </a:solidFill>
                <a:ea typeface="Calibri" panose="020F0502020204030204" pitchFamily="34" charset="0"/>
                <a:cs typeface="Times New Roman" panose="02020603050405020304" pitchFamily="18" charset="0"/>
              </a:rPr>
              <a:t>The strategic objectives for these areas are Protection, Restoration, Enhancement</a:t>
            </a:r>
            <a:endParaRPr lang="en-GB" sz="850" dirty="0">
              <a:solidFill>
                <a:prstClr val="black"/>
              </a:solidFill>
              <a:ea typeface="Calibri" panose="020F0502020204030204" pitchFamily="34" charset="0"/>
              <a:cs typeface="Times New Roman" panose="02020603050405020304" pitchFamily="18" charset="0"/>
            </a:endParaRP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NRN Core Expansion Zones:</a:t>
            </a:r>
            <a:r>
              <a:rPr lang="en-GB" sz="850" dirty="0">
                <a:solidFill>
                  <a:prstClr val="black"/>
                </a:solidFill>
                <a:ea typeface="Calibri" panose="020F0502020204030204" pitchFamily="34" charset="0"/>
                <a:cs typeface="Times New Roman" panose="02020603050405020304" pitchFamily="18" charset="0"/>
              </a:rPr>
              <a:t> The purpose of these areas is to make the core areas bigger and better connected. Within this category, two zone are identified as follows:</a:t>
            </a: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Core Expansion Zone 1:</a:t>
            </a:r>
            <a:r>
              <a:rPr lang="en-GB" sz="850" dirty="0">
                <a:solidFill>
                  <a:prstClr val="black"/>
                </a:solidFill>
                <a:ea typeface="Calibri" panose="020F0502020204030204" pitchFamily="34" charset="0"/>
                <a:cs typeface="Times New Roman" panose="02020603050405020304" pitchFamily="18" charset="0"/>
              </a:rPr>
              <a:t> Comprises those land parcels that are of lower ecological value than those in the Core Habitat Zone but due to inherent value or location have the most potential to contribute to a coherent ecological network.</a:t>
            </a: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Core Expansion Zone 2:</a:t>
            </a:r>
            <a:r>
              <a:rPr lang="en-GB" sz="850" dirty="0">
                <a:solidFill>
                  <a:prstClr val="black"/>
                </a:solidFill>
                <a:ea typeface="Calibri" panose="020F0502020204030204" pitchFamily="34" charset="0"/>
                <a:cs typeface="Times New Roman" panose="02020603050405020304" pitchFamily="18" charset="0"/>
              </a:rPr>
              <a:t> Comprises all areas of green space that do not meet the criteria for inclusion in Zone 1. These provide an opportunity for the restoration and creation of new habitats but investment in these areas is a lower ecological priority than those areas in Zone 1 but may be higher priority from an environmental justice point of view.</a:t>
            </a:r>
          </a:p>
          <a:p>
            <a:pPr fontAlgn="auto">
              <a:lnSpc>
                <a:spcPct val="107000"/>
              </a:lnSpc>
              <a:spcBef>
                <a:spcPts val="0"/>
              </a:spcBef>
              <a:spcAft>
                <a:spcPts val="800"/>
              </a:spcAft>
            </a:pPr>
            <a:r>
              <a:rPr lang="en-GB" sz="850" b="1" i="1" dirty="0">
                <a:solidFill>
                  <a:prstClr val="black"/>
                </a:solidFill>
                <a:ea typeface="Calibri" panose="020F0502020204030204" pitchFamily="34" charset="0"/>
                <a:cs typeface="Times New Roman" panose="02020603050405020304" pitchFamily="18" charset="0"/>
              </a:rPr>
              <a:t>The strategic objectives for these areas are Restoration, Enhancement, Creation</a:t>
            </a:r>
            <a:endParaRPr lang="en-GB" sz="850" dirty="0">
              <a:solidFill>
                <a:prstClr val="black"/>
              </a:solidFill>
              <a:ea typeface="Calibri" panose="020F0502020204030204" pitchFamily="34" charset="0"/>
              <a:cs typeface="Times New Roman" panose="02020603050405020304" pitchFamily="18" charset="0"/>
            </a:endParaRP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NRN Urban Matrix Recovery Zones: </a:t>
            </a:r>
            <a:r>
              <a:rPr lang="en-GB" sz="850" dirty="0">
                <a:solidFill>
                  <a:prstClr val="black"/>
                </a:solidFill>
                <a:ea typeface="Calibri" panose="020F0502020204030204" pitchFamily="34" charset="0"/>
                <a:cs typeface="Times New Roman" panose="02020603050405020304" pitchFamily="18" charset="0"/>
              </a:rPr>
              <a:t> The remaining areas of the Urban Landscape Matrix form part of this category. Within this category, two zones were identified as follows:</a:t>
            </a: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Urban Matrix Recovery Zone 1: </a:t>
            </a:r>
            <a:r>
              <a:rPr lang="en-GB" sz="850" dirty="0">
                <a:solidFill>
                  <a:prstClr val="black"/>
                </a:solidFill>
                <a:ea typeface="Calibri" panose="020F0502020204030204" pitchFamily="34" charset="0"/>
                <a:cs typeface="Times New Roman" panose="02020603050405020304" pitchFamily="18" charset="0"/>
              </a:rPr>
              <a:t>Comprises all features of the built environment within 100 meters of the Core Habitat Zones and may include residential and commercial properties, gardens, road verges, street trees and minor water courses.</a:t>
            </a:r>
          </a:p>
          <a:p>
            <a:pPr fontAlgn="auto">
              <a:lnSpc>
                <a:spcPct val="107000"/>
              </a:lnSpc>
              <a:spcBef>
                <a:spcPts val="0"/>
              </a:spcBef>
              <a:spcAft>
                <a:spcPts val="800"/>
              </a:spcAft>
            </a:pPr>
            <a:r>
              <a:rPr lang="en-GB" sz="850" b="1" i="1" dirty="0">
                <a:solidFill>
                  <a:prstClr val="black"/>
                </a:solidFill>
                <a:ea typeface="Calibri" panose="020F0502020204030204" pitchFamily="34" charset="0"/>
                <a:cs typeface="Times New Roman" panose="02020603050405020304" pitchFamily="18" charset="0"/>
              </a:rPr>
              <a:t>The protection, enhancement, and creation of green infrastructure within these areas is a priority.</a:t>
            </a:r>
            <a:endParaRPr lang="en-GB" sz="850" dirty="0">
              <a:solidFill>
                <a:prstClr val="black"/>
              </a:solidFill>
              <a:ea typeface="Calibri" panose="020F0502020204030204" pitchFamily="34" charset="0"/>
              <a:cs typeface="Times New Roman" panose="02020603050405020304" pitchFamily="18" charset="0"/>
            </a:endParaRPr>
          </a:p>
          <a:p>
            <a:pPr fontAlgn="auto">
              <a:lnSpc>
                <a:spcPct val="107000"/>
              </a:lnSpc>
              <a:spcBef>
                <a:spcPts val="0"/>
              </a:spcBef>
              <a:spcAft>
                <a:spcPts val="800"/>
              </a:spcAft>
            </a:pPr>
            <a:r>
              <a:rPr lang="en-GB" sz="850" b="1" dirty="0">
                <a:solidFill>
                  <a:prstClr val="black"/>
                </a:solidFill>
                <a:ea typeface="Calibri" panose="020F0502020204030204" pitchFamily="34" charset="0"/>
                <a:cs typeface="Times New Roman" panose="02020603050405020304" pitchFamily="18" charset="0"/>
              </a:rPr>
              <a:t>Urban Matrix Recovery Zone 2: </a:t>
            </a:r>
            <a:r>
              <a:rPr lang="en-GB" sz="850" dirty="0">
                <a:solidFill>
                  <a:prstClr val="black"/>
                </a:solidFill>
                <a:ea typeface="Calibri" panose="020F0502020204030204" pitchFamily="34" charset="0"/>
                <a:cs typeface="Times New Roman" panose="02020603050405020304" pitchFamily="18" charset="0"/>
              </a:rPr>
              <a:t>Comprises all features of the built environment outside of Zone1. These areas provide an opportunity for the protection, enhancement, and creation of green infrastructure.</a:t>
            </a:r>
          </a:p>
        </p:txBody>
      </p:sp>
    </p:spTree>
    <p:extLst>
      <p:ext uri="{BB962C8B-B14F-4D97-AF65-F5344CB8AC3E}">
        <p14:creationId xmlns:p14="http://schemas.microsoft.com/office/powerpoint/2010/main" val="35144818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3"/>
          <p:cNvSpPr txBox="1">
            <a:spLocks noChangeArrowheads="1"/>
          </p:cNvSpPr>
          <p:nvPr/>
        </p:nvSpPr>
        <p:spPr bwMode="auto">
          <a:xfrm>
            <a:off x="5723897" y="1213338"/>
            <a:ext cx="2762878" cy="1804181"/>
          </a:xfrm>
          <a:prstGeom prst="rect">
            <a:avLst/>
          </a:prstGeom>
        </p:spPr>
        <p:txBody>
          <a:bodyPr vert="horz" lIns="91440" tIns="45720" rIns="91440" bIns="45720" rtlCol="0" anchor="t">
            <a:normAutofit/>
          </a:bodyPr>
          <a:lstStyle>
            <a:lvl1pPr marL="3619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90000"/>
              </a:lnSpc>
              <a:spcAft>
                <a:spcPts val="600"/>
              </a:spcAft>
            </a:pPr>
            <a:r>
              <a:rPr lang="en-US" sz="2300" b="1">
                <a:latin typeface="+mj-lt"/>
                <a:ea typeface="+mj-ea"/>
                <a:cs typeface="+mj-cs"/>
              </a:rPr>
              <a:t>How are habitats recorded and habitat value established?</a:t>
            </a:r>
          </a:p>
        </p:txBody>
      </p:sp>
      <p:pic>
        <p:nvPicPr>
          <p:cNvPr id="22" name="Picture 21" descr="Kingfisher perching against a colourful background">
            <a:extLst>
              <a:ext uri="{FF2B5EF4-FFF2-40B4-BE49-F238E27FC236}">
                <a16:creationId xmlns:a16="http://schemas.microsoft.com/office/drawing/2014/main" id="{8927B456-61B4-C112-B17E-074AF9A6E17D}"/>
              </a:ext>
            </a:extLst>
          </p:cNvPr>
          <p:cNvPicPr>
            <a:picLocks noChangeAspect="1"/>
          </p:cNvPicPr>
          <p:nvPr/>
        </p:nvPicPr>
        <p:blipFill>
          <a:blip r:embed="rId2"/>
          <a:srcRect l="2473" r="32708" b="-2"/>
          <a:stretch/>
        </p:blipFill>
        <p:spPr>
          <a:xfrm>
            <a:off x="20" y="10"/>
            <a:ext cx="5032291" cy="5143490"/>
          </a:xfrm>
          <a:prstGeom prst="rect">
            <a:avLst/>
          </a:prstGeom>
        </p:spPr>
      </p:pic>
      <p:grpSp>
        <p:nvGrpSpPr>
          <p:cNvPr id="23" name="Group 22">
            <a:extLst>
              <a:ext uri="{FF2B5EF4-FFF2-40B4-BE49-F238E27FC236}">
                <a16:creationId xmlns:a16="http://schemas.microsoft.com/office/drawing/2014/main" id="{780C4553-5AA5-ABAD-A86E-A9DB53A554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86051" y="0"/>
            <a:ext cx="92521" cy="5143500"/>
            <a:chOff x="12068638" y="0"/>
            <a:chExt cx="123362" cy="6858000"/>
          </a:xfrm>
        </p:grpSpPr>
        <p:sp>
          <p:nvSpPr>
            <p:cNvPr id="9" name="Rectangle 8">
              <a:extLst>
                <a:ext uri="{FF2B5EF4-FFF2-40B4-BE49-F238E27FC236}">
                  <a16:creationId xmlns:a16="http://schemas.microsoft.com/office/drawing/2014/main" id="{24314F52-50BF-91A2-1CE5-F6BA35C945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5C556E2-7688-DAC5-DDA8-DE5C3BE8E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65435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6F6FCF-EB4A-081F-C014-6F242B8D39D9}"/>
              </a:ext>
            </a:extLst>
          </p:cNvPr>
          <p:cNvPicPr>
            <a:picLocks noChangeAspect="1"/>
          </p:cNvPicPr>
          <p:nvPr/>
        </p:nvPicPr>
        <p:blipFill>
          <a:blip r:embed="rId2"/>
          <a:stretch>
            <a:fillRect/>
          </a:stretch>
        </p:blipFill>
        <p:spPr>
          <a:xfrm>
            <a:off x="1763688" y="411510"/>
            <a:ext cx="5688632" cy="2251750"/>
          </a:xfrm>
          <a:prstGeom prst="rect">
            <a:avLst/>
          </a:prstGeom>
        </p:spPr>
      </p:pic>
      <p:pic>
        <p:nvPicPr>
          <p:cNvPr id="4" name="Picture 3">
            <a:extLst>
              <a:ext uri="{FF2B5EF4-FFF2-40B4-BE49-F238E27FC236}">
                <a16:creationId xmlns:a16="http://schemas.microsoft.com/office/drawing/2014/main" id="{D6EDF024-E352-3F8B-B800-F2641CDFA626}"/>
              </a:ext>
            </a:extLst>
          </p:cNvPr>
          <p:cNvPicPr>
            <a:picLocks noChangeAspect="1"/>
          </p:cNvPicPr>
          <p:nvPr/>
        </p:nvPicPr>
        <p:blipFill>
          <a:blip r:embed="rId3"/>
          <a:stretch>
            <a:fillRect/>
          </a:stretch>
        </p:blipFill>
        <p:spPr>
          <a:xfrm>
            <a:off x="1187624" y="2804483"/>
            <a:ext cx="6768752" cy="2158932"/>
          </a:xfrm>
          <a:prstGeom prst="rect">
            <a:avLst/>
          </a:prstGeom>
        </p:spPr>
      </p:pic>
    </p:spTree>
    <p:extLst>
      <p:ext uri="{BB962C8B-B14F-4D97-AF65-F5344CB8AC3E}">
        <p14:creationId xmlns:p14="http://schemas.microsoft.com/office/powerpoint/2010/main" val="38959822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park&#10;&#10;Description automatically generated">
            <a:extLst>
              <a:ext uri="{FF2B5EF4-FFF2-40B4-BE49-F238E27FC236}">
                <a16:creationId xmlns:a16="http://schemas.microsoft.com/office/drawing/2014/main" id="{F770EC6C-471E-1C96-6BCB-422CCAABD8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844" y="0"/>
            <a:ext cx="7274312" cy="5143500"/>
          </a:xfrm>
          <a:prstGeom prst="rect">
            <a:avLst/>
          </a:prstGeom>
        </p:spPr>
      </p:pic>
    </p:spTree>
    <p:extLst>
      <p:ext uri="{BB962C8B-B14F-4D97-AF65-F5344CB8AC3E}">
        <p14:creationId xmlns:p14="http://schemas.microsoft.com/office/powerpoint/2010/main" val="20596655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CC9550-88EE-C4EB-0C7C-66FB78380102}"/>
              </a:ext>
            </a:extLst>
          </p:cNvPr>
          <p:cNvPicPr>
            <a:picLocks noChangeAspect="1"/>
          </p:cNvPicPr>
          <p:nvPr/>
        </p:nvPicPr>
        <p:blipFill>
          <a:blip r:embed="rId2"/>
          <a:stretch>
            <a:fillRect/>
          </a:stretch>
        </p:blipFill>
        <p:spPr>
          <a:xfrm>
            <a:off x="1619672" y="483518"/>
            <a:ext cx="6166018" cy="4321780"/>
          </a:xfrm>
          <a:prstGeom prst="rect">
            <a:avLst/>
          </a:prstGeom>
        </p:spPr>
      </p:pic>
    </p:spTree>
    <p:extLst>
      <p:ext uri="{BB962C8B-B14F-4D97-AF65-F5344CB8AC3E}">
        <p14:creationId xmlns:p14="http://schemas.microsoft.com/office/powerpoint/2010/main" val="16890532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C4CB83-0D11-FA4F-5572-FAC6D7723A2E}"/>
              </a:ext>
            </a:extLst>
          </p:cNvPr>
          <p:cNvPicPr>
            <a:picLocks noChangeAspect="1"/>
          </p:cNvPicPr>
          <p:nvPr/>
        </p:nvPicPr>
        <p:blipFill>
          <a:blip r:embed="rId2"/>
          <a:stretch>
            <a:fillRect/>
          </a:stretch>
        </p:blipFill>
        <p:spPr>
          <a:xfrm>
            <a:off x="179512" y="339502"/>
            <a:ext cx="4176783" cy="4303352"/>
          </a:xfrm>
          <a:prstGeom prst="rect">
            <a:avLst/>
          </a:prstGeom>
        </p:spPr>
      </p:pic>
      <p:pic>
        <p:nvPicPr>
          <p:cNvPr id="5" name="Picture 4">
            <a:extLst>
              <a:ext uri="{FF2B5EF4-FFF2-40B4-BE49-F238E27FC236}">
                <a16:creationId xmlns:a16="http://schemas.microsoft.com/office/drawing/2014/main" id="{DD923FD1-74C6-1E46-7F0B-49F0F32C0DBE}"/>
              </a:ext>
            </a:extLst>
          </p:cNvPr>
          <p:cNvPicPr>
            <a:picLocks noChangeAspect="1"/>
          </p:cNvPicPr>
          <p:nvPr/>
        </p:nvPicPr>
        <p:blipFill>
          <a:blip r:embed="rId3"/>
          <a:stretch>
            <a:fillRect/>
          </a:stretch>
        </p:blipFill>
        <p:spPr>
          <a:xfrm>
            <a:off x="4499992" y="386188"/>
            <a:ext cx="4193712" cy="4256665"/>
          </a:xfrm>
          <a:prstGeom prst="rect">
            <a:avLst/>
          </a:prstGeom>
        </p:spPr>
      </p:pic>
    </p:spTree>
    <p:extLst>
      <p:ext uri="{BB962C8B-B14F-4D97-AF65-F5344CB8AC3E}">
        <p14:creationId xmlns:p14="http://schemas.microsoft.com/office/powerpoint/2010/main" val="38801545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4151E3-7AED-E5EB-063D-508371C0C9DF}"/>
              </a:ext>
            </a:extLst>
          </p:cNvPr>
          <p:cNvPicPr>
            <a:picLocks noChangeAspect="1"/>
          </p:cNvPicPr>
          <p:nvPr/>
        </p:nvPicPr>
        <p:blipFill>
          <a:blip r:embed="rId2"/>
          <a:stretch>
            <a:fillRect/>
          </a:stretch>
        </p:blipFill>
        <p:spPr>
          <a:xfrm>
            <a:off x="1864071" y="0"/>
            <a:ext cx="5415858" cy="5143500"/>
          </a:xfrm>
          <a:prstGeom prst="rect">
            <a:avLst/>
          </a:prstGeom>
        </p:spPr>
      </p:pic>
    </p:spTree>
    <p:extLst>
      <p:ext uri="{BB962C8B-B14F-4D97-AF65-F5344CB8AC3E}">
        <p14:creationId xmlns:p14="http://schemas.microsoft.com/office/powerpoint/2010/main" val="33968192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2BEB1D-7846-B0A0-B1DD-DD8B640E5F58}"/>
              </a:ext>
            </a:extLst>
          </p:cNvPr>
          <p:cNvPicPr>
            <a:picLocks noChangeAspect="1"/>
          </p:cNvPicPr>
          <p:nvPr/>
        </p:nvPicPr>
        <p:blipFill>
          <a:blip r:embed="rId2"/>
          <a:stretch>
            <a:fillRect/>
          </a:stretch>
        </p:blipFill>
        <p:spPr>
          <a:xfrm>
            <a:off x="72008" y="662832"/>
            <a:ext cx="8964488" cy="3895849"/>
          </a:xfrm>
          <a:prstGeom prst="rect">
            <a:avLst/>
          </a:prstGeom>
        </p:spPr>
      </p:pic>
      <p:sp>
        <p:nvSpPr>
          <p:cNvPr id="4" name="Rectangle 3">
            <a:extLst>
              <a:ext uri="{FF2B5EF4-FFF2-40B4-BE49-F238E27FC236}">
                <a16:creationId xmlns:a16="http://schemas.microsoft.com/office/drawing/2014/main" id="{05BCCCAF-9856-D7E8-12AA-CA2F807856F9}"/>
              </a:ext>
            </a:extLst>
          </p:cNvPr>
          <p:cNvSpPr/>
          <p:nvPr/>
        </p:nvSpPr>
        <p:spPr>
          <a:xfrm>
            <a:off x="3563888" y="915566"/>
            <a:ext cx="1800200" cy="3744416"/>
          </a:xfrm>
          <a:prstGeom prst="rect">
            <a:avLst/>
          </a:prstGeom>
          <a:noFill/>
          <a:ln w="698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31EC8F7-3F66-A962-6F86-924041F3EA8F}"/>
              </a:ext>
            </a:extLst>
          </p:cNvPr>
          <p:cNvSpPr/>
          <p:nvPr/>
        </p:nvSpPr>
        <p:spPr>
          <a:xfrm>
            <a:off x="8370966" y="841155"/>
            <a:ext cx="665530" cy="3744416"/>
          </a:xfrm>
          <a:prstGeom prst="rect">
            <a:avLst/>
          </a:prstGeom>
          <a:noFill/>
          <a:ln w="698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07C0187-BC03-E10A-99A0-BA425D85D80E}"/>
              </a:ext>
            </a:extLst>
          </p:cNvPr>
          <p:cNvSpPr txBox="1"/>
          <p:nvPr/>
        </p:nvSpPr>
        <p:spPr>
          <a:xfrm>
            <a:off x="1763688" y="123478"/>
            <a:ext cx="5328592" cy="369332"/>
          </a:xfrm>
          <a:prstGeom prst="rect">
            <a:avLst/>
          </a:prstGeom>
          <a:noFill/>
        </p:spPr>
        <p:txBody>
          <a:bodyPr wrap="square" rtlCol="0">
            <a:spAutoFit/>
          </a:bodyPr>
          <a:lstStyle/>
          <a:p>
            <a:pPr algn="ctr"/>
            <a:r>
              <a:rPr lang="en-GB" dirty="0">
                <a:solidFill>
                  <a:schemeClr val="bg1"/>
                </a:solidFill>
              </a:rPr>
              <a:t>Statutory Metrics spreadsheet</a:t>
            </a:r>
          </a:p>
        </p:txBody>
      </p:sp>
    </p:spTree>
    <p:extLst>
      <p:ext uri="{BB962C8B-B14F-4D97-AF65-F5344CB8AC3E}">
        <p14:creationId xmlns:p14="http://schemas.microsoft.com/office/powerpoint/2010/main" val="3949034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99A7F-89DA-D225-EECF-26A6B2AB24CB}"/>
              </a:ext>
            </a:extLst>
          </p:cNvPr>
          <p:cNvSpPr txBox="1"/>
          <p:nvPr/>
        </p:nvSpPr>
        <p:spPr>
          <a:xfrm>
            <a:off x="251520" y="51470"/>
            <a:ext cx="8695950" cy="2185214"/>
          </a:xfrm>
          <a:prstGeom prst="rect">
            <a:avLst/>
          </a:prstGeom>
          <a:noFill/>
        </p:spPr>
        <p:txBody>
          <a:bodyPr wrap="square" rtlCol="0">
            <a:spAutoFit/>
          </a:bodyPr>
          <a:lstStyle/>
          <a:p>
            <a:pPr fontAlgn="auto">
              <a:spcBef>
                <a:spcPts val="0"/>
              </a:spcBef>
              <a:spcAft>
                <a:spcPts val="0"/>
              </a:spcAft>
            </a:pPr>
            <a:r>
              <a:rPr lang="en-GB" sz="1400" b="1" dirty="0">
                <a:solidFill>
                  <a:schemeClr val="bg1"/>
                </a:solidFill>
                <a:latin typeface="Corbel" panose="020B0503020204020204"/>
                <a:cs typeface="+mn-cs"/>
              </a:rPr>
              <a:t>What is a Habitat Unit and what does it  look like?</a:t>
            </a:r>
          </a:p>
          <a:p>
            <a:pPr fontAlgn="auto">
              <a:spcBef>
                <a:spcPts val="0"/>
              </a:spcBef>
              <a:spcAft>
                <a:spcPts val="0"/>
              </a:spcAft>
            </a:pPr>
            <a:endParaRPr lang="en-GB" sz="12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Habitat  Units  are a measure of a habitat, they  can be  areas  such as grassland and woodland  or linear features such as hedges and  streams. They are also defined  by their  quality. This  would generally be  Poor, Moderate or Good</a:t>
            </a:r>
          </a:p>
          <a:p>
            <a:pPr fontAlgn="auto">
              <a:spcBef>
                <a:spcPts val="0"/>
              </a:spcBef>
              <a:spcAft>
                <a:spcPts val="0"/>
              </a:spcAft>
            </a:pPr>
            <a:r>
              <a:rPr lang="en-GB" sz="1100" dirty="0">
                <a:solidFill>
                  <a:schemeClr val="bg1"/>
                </a:solidFill>
                <a:latin typeface="Corbel" panose="020B0503020204020204"/>
                <a:cs typeface="+mn-cs"/>
              </a:rPr>
              <a:t>Plus their distinctiveness and  ecological location status.  </a:t>
            </a:r>
          </a:p>
          <a:p>
            <a:pPr fontAlgn="auto">
              <a:spcBef>
                <a:spcPts val="0"/>
              </a:spcBef>
              <a:spcAft>
                <a:spcPts val="0"/>
              </a:spcAft>
            </a:pPr>
            <a:endParaRPr lang="en-GB" sz="11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Hard to  replace  or scarce habitats score higher value for a smaller area than easy to replicate common  habitats</a:t>
            </a:r>
          </a:p>
          <a:p>
            <a:pPr fontAlgn="auto">
              <a:spcBef>
                <a:spcPts val="0"/>
              </a:spcBef>
              <a:spcAft>
                <a:spcPts val="0"/>
              </a:spcAft>
            </a:pPr>
            <a:r>
              <a:rPr lang="en-GB" sz="1100" dirty="0">
                <a:solidFill>
                  <a:schemeClr val="bg1"/>
                </a:solidFill>
                <a:latin typeface="Corbel" panose="020B0503020204020204"/>
                <a:cs typeface="+mn-cs"/>
              </a:rPr>
              <a:t>This means that that  the number  of habitat units that are found on a site  will vary  based on the above.</a:t>
            </a:r>
          </a:p>
          <a:p>
            <a:pPr fontAlgn="auto">
              <a:spcBef>
                <a:spcPts val="0"/>
              </a:spcBef>
              <a:spcAft>
                <a:spcPts val="0"/>
              </a:spcAft>
            </a:pPr>
            <a:endParaRPr lang="en-GB" sz="1100" dirty="0">
              <a:solidFill>
                <a:schemeClr val="bg1"/>
              </a:solidFill>
              <a:latin typeface="Corbel" panose="020B0503020204020204"/>
              <a:cs typeface="+mn-cs"/>
            </a:endParaRPr>
          </a:p>
          <a:p>
            <a:pPr fontAlgn="auto">
              <a:spcBef>
                <a:spcPts val="0"/>
              </a:spcBef>
              <a:spcAft>
                <a:spcPts val="0"/>
              </a:spcAft>
            </a:pPr>
            <a:r>
              <a:rPr lang="en-GB" sz="1100" dirty="0">
                <a:solidFill>
                  <a:schemeClr val="bg1"/>
                </a:solidFill>
                <a:latin typeface="Corbel" panose="020B0503020204020204"/>
                <a:cs typeface="+mn-cs"/>
              </a:rPr>
              <a:t>In terms  of  replacement  habitat, a poor quality  habitat  can be  mitigated for  by a smaller area   of moderate  or good  quality  habitat (created  or improved)</a:t>
            </a:r>
          </a:p>
          <a:p>
            <a:pPr fontAlgn="auto">
              <a:spcBef>
                <a:spcPts val="0"/>
              </a:spcBef>
              <a:spcAft>
                <a:spcPts val="0"/>
              </a:spcAft>
            </a:pPr>
            <a:r>
              <a:rPr lang="en-GB" sz="1100" dirty="0">
                <a:solidFill>
                  <a:schemeClr val="bg1"/>
                </a:solidFill>
                <a:latin typeface="Corbel" panose="020B0503020204020204"/>
                <a:cs typeface="+mn-cs"/>
              </a:rPr>
              <a:t>Additional “credit”  is given  for  delivery  in strategically  important  locations.</a:t>
            </a:r>
            <a:endParaRPr lang="en-GB" sz="1600" dirty="0">
              <a:solidFill>
                <a:schemeClr val="bg1"/>
              </a:solidFill>
              <a:latin typeface="Corbel" panose="020B0503020204020204"/>
              <a:cs typeface="+mn-cs"/>
            </a:endParaRPr>
          </a:p>
        </p:txBody>
      </p:sp>
      <p:pic>
        <p:nvPicPr>
          <p:cNvPr id="4" name="Picture 3">
            <a:extLst>
              <a:ext uri="{FF2B5EF4-FFF2-40B4-BE49-F238E27FC236}">
                <a16:creationId xmlns:a16="http://schemas.microsoft.com/office/drawing/2014/main" id="{2D71559A-2F98-8D31-2DB0-B36720FDCCF1}"/>
              </a:ext>
            </a:extLst>
          </p:cNvPr>
          <p:cNvPicPr>
            <a:picLocks noChangeAspect="1"/>
          </p:cNvPicPr>
          <p:nvPr/>
        </p:nvPicPr>
        <p:blipFill rotWithShape="1">
          <a:blip r:embed="rId2"/>
          <a:srcRect l="3575" t="15733" r="11618"/>
          <a:stretch/>
        </p:blipFill>
        <p:spPr>
          <a:xfrm>
            <a:off x="107504" y="2493939"/>
            <a:ext cx="4360199" cy="2454076"/>
          </a:xfrm>
          <a:prstGeom prst="rect">
            <a:avLst/>
          </a:prstGeom>
        </p:spPr>
      </p:pic>
      <p:pic>
        <p:nvPicPr>
          <p:cNvPr id="5" name="Picture 4">
            <a:extLst>
              <a:ext uri="{FF2B5EF4-FFF2-40B4-BE49-F238E27FC236}">
                <a16:creationId xmlns:a16="http://schemas.microsoft.com/office/drawing/2014/main" id="{E23567A3-93DC-A1B7-7801-3F6D535AA627}"/>
              </a:ext>
            </a:extLst>
          </p:cNvPr>
          <p:cNvPicPr>
            <a:picLocks noChangeAspect="1"/>
          </p:cNvPicPr>
          <p:nvPr/>
        </p:nvPicPr>
        <p:blipFill rotWithShape="1">
          <a:blip r:embed="rId3"/>
          <a:srcRect l="2041" t="13821" r="11497"/>
          <a:stretch/>
        </p:blipFill>
        <p:spPr>
          <a:xfrm>
            <a:off x="4676299" y="2493938"/>
            <a:ext cx="4411144" cy="2468749"/>
          </a:xfrm>
          <a:prstGeom prst="rect">
            <a:avLst/>
          </a:prstGeom>
        </p:spPr>
      </p:pic>
    </p:spTree>
    <p:extLst>
      <p:ext uri="{BB962C8B-B14F-4D97-AF65-F5344CB8AC3E}">
        <p14:creationId xmlns:p14="http://schemas.microsoft.com/office/powerpoint/2010/main" val="24859363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3"/>
          <p:cNvSpPr txBox="1">
            <a:spLocks noChangeArrowheads="1"/>
          </p:cNvSpPr>
          <p:nvPr/>
        </p:nvSpPr>
        <p:spPr bwMode="auto">
          <a:xfrm>
            <a:off x="628650" y="1749972"/>
            <a:ext cx="3464715" cy="2882750"/>
          </a:xfrm>
          <a:prstGeom prst="rect">
            <a:avLst/>
          </a:prstGeom>
        </p:spPr>
        <p:txBody>
          <a:bodyPr vert="horz" lIns="91440" tIns="45720" rIns="91440" bIns="45720" rtlCol="0">
            <a:normAutofit/>
          </a:bodyPr>
          <a:lstStyle>
            <a:lvl1pPr marL="3619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indent="-228600" eaLnBrk="1" hangingPunct="1">
              <a:lnSpc>
                <a:spcPct val="90000"/>
              </a:lnSpc>
              <a:spcAft>
                <a:spcPts val="600"/>
              </a:spcAft>
              <a:buFont typeface="Arial" panose="020B0604020202020204" pitchFamily="34" charset="0"/>
              <a:buChar char="•"/>
            </a:pPr>
            <a:r>
              <a:rPr lang="en-US" sz="1500" b="1">
                <a:latin typeface="+mn-lt"/>
                <a:cs typeface="+mn-cs"/>
              </a:rPr>
              <a:t>What does this mean for friends of/ volunteer and community groups working in parks and open spaces?</a:t>
            </a:r>
          </a:p>
        </p:txBody>
      </p:sp>
      <p:pic>
        <p:nvPicPr>
          <p:cNvPr id="4" name="Picture 3" descr="A group of multi coloured wooden stick figures">
            <a:extLst>
              <a:ext uri="{FF2B5EF4-FFF2-40B4-BE49-F238E27FC236}">
                <a16:creationId xmlns:a16="http://schemas.microsoft.com/office/drawing/2014/main" id="{50DD1BEA-8D7D-E285-5B5E-1EC75E004BAB}"/>
              </a:ext>
            </a:extLst>
          </p:cNvPr>
          <p:cNvPicPr>
            <a:picLocks noChangeAspect="1"/>
          </p:cNvPicPr>
          <p:nvPr/>
        </p:nvPicPr>
        <p:blipFill>
          <a:blip r:embed="rId2"/>
          <a:srcRect l="12829" r="26962" b="2"/>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471503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extBox 1">
            <a:extLst>
              <a:ext uri="{FF2B5EF4-FFF2-40B4-BE49-F238E27FC236}">
                <a16:creationId xmlns:a16="http://schemas.microsoft.com/office/drawing/2014/main" id="{F8BB172F-8D1C-9B16-3771-63D0AFA8E47B}"/>
              </a:ext>
            </a:extLst>
          </p:cNvPr>
          <p:cNvGraphicFramePr/>
          <p:nvPr>
            <p:extLst>
              <p:ext uri="{D42A27DB-BD31-4B8C-83A1-F6EECF244321}">
                <p14:modId xmlns:p14="http://schemas.microsoft.com/office/powerpoint/2010/main" val="3578308241"/>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60541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BCA6A88-9538-AFB2-CC5E-5389568A432E}"/>
              </a:ext>
            </a:extLst>
          </p:cNvPr>
          <p:cNvCxnSpPr/>
          <p:nvPr/>
        </p:nvCxnSpPr>
        <p:spPr>
          <a:xfrm>
            <a:off x="4283968" y="483518"/>
            <a:ext cx="0" cy="43924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B910059-A84B-C29E-1DFB-BDB7883B3EA0}"/>
              </a:ext>
            </a:extLst>
          </p:cNvPr>
          <p:cNvSpPr txBox="1"/>
          <p:nvPr/>
        </p:nvSpPr>
        <p:spPr>
          <a:xfrm>
            <a:off x="179513" y="267494"/>
            <a:ext cx="3888427" cy="4401205"/>
          </a:xfrm>
          <a:prstGeom prst="rect">
            <a:avLst/>
          </a:prstGeom>
          <a:noFill/>
        </p:spPr>
        <p:txBody>
          <a:bodyPr wrap="square" rtlCol="0">
            <a:spAutoFit/>
          </a:bodyPr>
          <a:lstStyle/>
          <a:p>
            <a:r>
              <a:rPr lang="en-GB" dirty="0">
                <a:solidFill>
                  <a:schemeClr val="bg1"/>
                </a:solidFill>
              </a:rPr>
              <a:t>Considerations</a:t>
            </a:r>
          </a:p>
          <a:p>
            <a:endParaRPr lang="en-GB" sz="900" dirty="0">
              <a:solidFill>
                <a:schemeClr val="bg1"/>
              </a:solidFill>
            </a:endParaRPr>
          </a:p>
          <a:p>
            <a:pPr marL="285750" indent="-285750">
              <a:buFont typeface="Arial" panose="020B0604020202020204" pitchFamily="34" charset="0"/>
              <a:buChar char="•"/>
            </a:pPr>
            <a:r>
              <a:rPr lang="en-GB" sz="1100" dirty="0">
                <a:solidFill>
                  <a:schemeClr val="bg1"/>
                </a:solidFill>
              </a:rPr>
              <a:t>Sites within strategic locations will need site specific management plans.</a:t>
            </a:r>
          </a:p>
          <a:p>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Changes in the site such as new habitat/ feature creation will need to be  directed by habitat mapping, condition assessment and  the Local Nature Recovery Strategy.</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Before any changes can occur, baseline habitat mapping and condition values must be established.</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The above may constrain proposals  for “other uses” or interventions/ activities that don’t align with the  Nature Recovery Plan.</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The Future Parks Standard must also be considered, and this has a biodiversity element which is informed by the above. </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Where a site is already registered  for net gain delivery any identified areas MUST be managed to maintain  the desired  condition  or above – BCC  will need to ensure this as financial penalties/ costs will be incurred to rectify  to standard. Similar to higher level stewardship that already applies on some sites such as Lickey and Sutton.</a:t>
            </a:r>
          </a:p>
        </p:txBody>
      </p:sp>
      <p:sp>
        <p:nvSpPr>
          <p:cNvPr id="5" name="TextBox 4">
            <a:extLst>
              <a:ext uri="{FF2B5EF4-FFF2-40B4-BE49-F238E27FC236}">
                <a16:creationId xmlns:a16="http://schemas.microsoft.com/office/drawing/2014/main" id="{C4F34416-B7BE-A1B8-F3BE-86CF9821C66F}"/>
              </a:ext>
            </a:extLst>
          </p:cNvPr>
          <p:cNvSpPr txBox="1"/>
          <p:nvPr/>
        </p:nvSpPr>
        <p:spPr>
          <a:xfrm>
            <a:off x="4572000" y="267494"/>
            <a:ext cx="4392487" cy="4878259"/>
          </a:xfrm>
          <a:prstGeom prst="rect">
            <a:avLst/>
          </a:prstGeom>
          <a:noFill/>
        </p:spPr>
        <p:txBody>
          <a:bodyPr wrap="square" rtlCol="0">
            <a:spAutoFit/>
          </a:bodyPr>
          <a:lstStyle/>
          <a:p>
            <a:r>
              <a:rPr lang="en-GB" dirty="0">
                <a:solidFill>
                  <a:schemeClr val="bg1"/>
                </a:solidFill>
              </a:rPr>
              <a:t>Opportunities</a:t>
            </a:r>
          </a:p>
          <a:p>
            <a:endParaRPr lang="en-GB" sz="700" dirty="0">
              <a:solidFill>
                <a:schemeClr val="bg1"/>
              </a:solidFill>
            </a:endParaRPr>
          </a:p>
          <a:p>
            <a:pPr marL="285750" indent="-285750">
              <a:buFont typeface="Arial" panose="020B0604020202020204" pitchFamily="34" charset="0"/>
              <a:buChar char="•"/>
            </a:pPr>
            <a:r>
              <a:rPr lang="en-GB" sz="1100" dirty="0">
                <a:solidFill>
                  <a:schemeClr val="bg1"/>
                </a:solidFill>
              </a:rPr>
              <a:t>Sites that have appropriate management plans  will provide a clear  plan of potential  habitat management/ enhancement or creation opportunities – and therefore  form an annual work programme.</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Where  the work  of the city/ friends' groups  has enabled an uplift  of biodiversity value this has the potential  to be matched against  developments where financial sums  have been secured through planning for net gain and  future maintenance.</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Where sites  have the potential to generate habitat units  through  creation / enhancement – these can be  offered for off-setting of development  impacts</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The minimum 30-year maintenance sums  can be used to support the work of local groups  where they have contributed to elements  of net gain delivery.  (could cover tools and training; and support from ranger service/ parks GM staff).</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BNG sums can also fund tasks such as litter picking or creation/ maintenance of features such as access points and  routes where these contribute to the protection of the habitat.</a:t>
            </a:r>
          </a:p>
          <a:p>
            <a:pPr marL="285750" indent="-285750">
              <a:buFont typeface="Arial" panose="020B0604020202020204" pitchFamily="34" charset="0"/>
              <a:buChar char="•"/>
            </a:pPr>
            <a:endParaRPr lang="en-GB" sz="1100" dirty="0">
              <a:solidFill>
                <a:schemeClr val="bg1"/>
              </a:solidFill>
            </a:endParaRPr>
          </a:p>
          <a:p>
            <a:pPr marL="285750" indent="-285750">
              <a:buFont typeface="Arial" panose="020B0604020202020204" pitchFamily="34" charset="0"/>
              <a:buChar char="•"/>
            </a:pPr>
            <a:r>
              <a:rPr lang="en-GB" sz="1100" dirty="0">
                <a:solidFill>
                  <a:schemeClr val="bg1"/>
                </a:solidFill>
              </a:rPr>
              <a:t>Drawing  in income supplements existing parks budgets and would allow  re allocation  to other parks in need which have limited  potential to attract  net gain sums.</a:t>
            </a:r>
          </a:p>
        </p:txBody>
      </p:sp>
    </p:spTree>
    <p:extLst>
      <p:ext uri="{BB962C8B-B14F-4D97-AF65-F5344CB8AC3E}">
        <p14:creationId xmlns:p14="http://schemas.microsoft.com/office/powerpoint/2010/main" val="7391461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13261</TotalTime>
  <Words>1768</Words>
  <Application>Microsoft Office PowerPoint</Application>
  <PresentationFormat>On-screen Show (16:9)</PresentationFormat>
  <Paragraphs>129</Paragraphs>
  <Slides>30</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Aptos</vt:lpstr>
      <vt:lpstr>Arial</vt:lpstr>
      <vt:lpstr>Calibri</vt:lpstr>
      <vt:lpstr>Calibri Light</vt:lpstr>
      <vt:lpstr>Corbel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Duties  -  Background &amp; Policy Context</vt:lpstr>
      <vt:lpstr>Environment Act New Duties</vt:lpstr>
      <vt:lpstr>Biodiversity Net Gain (BNG) and Nature Recovery – what are they?</vt:lpstr>
      <vt:lpstr>PowerPoint Presentation</vt:lpstr>
      <vt:lpstr>What is the Nature Recovery Network? </vt:lpstr>
      <vt:lpstr>PowerPoint Presentation</vt:lpstr>
      <vt:lpstr>PowerPoint Presentation</vt:lpstr>
      <vt:lpstr>What is the local authority role in BNG and nature recovery?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BCC - City Design &amp; Conservation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Birmingham Growth Story</dc:title>
  <dc:creator>Ken.Dovey@birmingham.gov.uk</dc:creator>
  <cp:lastModifiedBy>Deborah NEEDLE</cp:lastModifiedBy>
  <cp:revision>459</cp:revision>
  <cp:lastPrinted>2017-06-07T08:30:27Z</cp:lastPrinted>
  <dcterms:created xsi:type="dcterms:W3CDTF">2014-03-13T09:18:40Z</dcterms:created>
  <dcterms:modified xsi:type="dcterms:W3CDTF">2024-08-04T15:39:53Z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17471b1-27ab-4640-9264-e69a67407ca3_Enabled">
    <vt:lpwstr>true</vt:lpwstr>
  </property>
  <property fmtid="{D5CDD505-2E9C-101B-9397-08002B2CF9AE}" pid="3" name="MSIP_Label_a17471b1-27ab-4640-9264-e69a67407ca3_SetDate">
    <vt:lpwstr>2024-02-03T09:48:58Z</vt:lpwstr>
  </property>
  <property fmtid="{D5CDD505-2E9C-101B-9397-08002B2CF9AE}" pid="4" name="MSIP_Label_a17471b1-27ab-4640-9264-e69a67407ca3_Method">
    <vt:lpwstr>Standard</vt:lpwstr>
  </property>
  <property fmtid="{D5CDD505-2E9C-101B-9397-08002B2CF9AE}" pid="5" name="MSIP_Label_a17471b1-27ab-4640-9264-e69a67407ca3_Name">
    <vt:lpwstr>BCC - OFFICIAL</vt:lpwstr>
  </property>
  <property fmtid="{D5CDD505-2E9C-101B-9397-08002B2CF9AE}" pid="6" name="MSIP_Label_a17471b1-27ab-4640-9264-e69a67407ca3_SiteId">
    <vt:lpwstr>699ace67-d2e4-4bcd-b303-d2bbe2b9bbf1</vt:lpwstr>
  </property>
  <property fmtid="{D5CDD505-2E9C-101B-9397-08002B2CF9AE}" pid="7" name="MSIP_Label_a17471b1-27ab-4640-9264-e69a67407ca3_ActionId">
    <vt:lpwstr>ded1c0da-90b9-4f82-b817-7e87ba6ddfb8</vt:lpwstr>
  </property>
  <property fmtid="{D5CDD505-2E9C-101B-9397-08002B2CF9AE}" pid="8" name="MSIP_Label_a17471b1-27ab-4640-9264-e69a67407ca3_ContentBits">
    <vt:lpwstr>2</vt:lpwstr>
  </property>
  <property fmtid="{D5CDD505-2E9C-101B-9397-08002B2CF9AE}" pid="9" name="ClassificationContentMarkingFooterLocations">
    <vt:lpwstr>Office Theme:3\1_Office Theme:3\Ecology 16x9:8</vt:lpwstr>
  </property>
  <property fmtid="{D5CDD505-2E9C-101B-9397-08002B2CF9AE}" pid="10" name="ClassificationContentMarkingFooterText">
    <vt:lpwstr>OFFICIAL</vt:lpwstr>
  </property>
</Properties>
</file>