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3.xml" ContentType="application/inkml+xml"/>
  <Override PartName="/ppt/notesSlides/notesSlide11.xml" ContentType="application/vnd.openxmlformats-officedocument.presentationml.notesSlide+xml"/>
  <Override PartName="/ppt/ink/ink4.xml" ContentType="application/inkml+xml"/>
  <Override PartName="/ppt/notesSlides/notesSlide12.xml" ContentType="application/vnd.openxmlformats-officedocument.presentationml.notesSlide+xml"/>
  <Override PartName="/ppt/ink/ink5.xml" ContentType="application/inkml+xml"/>
  <Override PartName="/ppt/notesSlides/notesSlide13.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0.xml" ContentType="application/inkml+xml"/>
  <Override PartName="/ppt/ink/ink11.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37"/>
  </p:notesMasterIdLst>
  <p:sldIdLst>
    <p:sldId id="525" r:id="rId2"/>
    <p:sldId id="502" r:id="rId3"/>
    <p:sldId id="536" r:id="rId4"/>
    <p:sldId id="518" r:id="rId5"/>
    <p:sldId id="505" r:id="rId6"/>
    <p:sldId id="516" r:id="rId7"/>
    <p:sldId id="526" r:id="rId8"/>
    <p:sldId id="534" r:id="rId9"/>
    <p:sldId id="528" r:id="rId10"/>
    <p:sldId id="522" r:id="rId11"/>
    <p:sldId id="504" r:id="rId12"/>
    <p:sldId id="521" r:id="rId13"/>
    <p:sldId id="520" r:id="rId14"/>
    <p:sldId id="523" r:id="rId15"/>
    <p:sldId id="524" r:id="rId16"/>
    <p:sldId id="512" r:id="rId17"/>
    <p:sldId id="515" r:id="rId18"/>
    <p:sldId id="513" r:id="rId19"/>
    <p:sldId id="535" r:id="rId20"/>
    <p:sldId id="514" r:id="rId21"/>
    <p:sldId id="507" r:id="rId22"/>
    <p:sldId id="508" r:id="rId23"/>
    <p:sldId id="537" r:id="rId24"/>
    <p:sldId id="400" r:id="rId25"/>
    <p:sldId id="541" r:id="rId26"/>
    <p:sldId id="529" r:id="rId27"/>
    <p:sldId id="256" r:id="rId28"/>
    <p:sldId id="532" r:id="rId29"/>
    <p:sldId id="539" r:id="rId30"/>
    <p:sldId id="530" r:id="rId31"/>
    <p:sldId id="531" r:id="rId32"/>
    <p:sldId id="540" r:id="rId33"/>
    <p:sldId id="533" r:id="rId34"/>
    <p:sldId id="538" r:id="rId35"/>
    <p:sldId id="52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3F3"/>
    <a:srgbClr val="52808D"/>
    <a:srgbClr val="9AC3C2"/>
    <a:srgbClr val="84B4B4"/>
    <a:srgbClr val="14A4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0686" autoAdjust="0"/>
  </p:normalViewPr>
  <p:slideViewPr>
    <p:cSldViewPr snapToGrid="0">
      <p:cViewPr varScale="1">
        <p:scale>
          <a:sx n="85" d="100"/>
          <a:sy n="85" d="100"/>
        </p:scale>
        <p:origin x="1476" y="96"/>
      </p:cViewPr>
      <p:guideLst/>
    </p:cSldViewPr>
  </p:slideViewPr>
  <p:notesTextViewPr>
    <p:cViewPr>
      <p:scale>
        <a:sx n="1" d="1"/>
        <a:sy n="1" d="1"/>
      </p:scale>
      <p:origin x="0" y="-54"/>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6B123B-D76F-439F-96BB-77471CD3FD8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3D10380-862D-46C5-8DBF-C8DECC967CEC}">
      <dgm:prSet/>
      <dgm:spPr/>
      <dgm:t>
        <a:bodyPr/>
        <a:lstStyle/>
        <a:p>
          <a:r>
            <a:rPr lang="en-GB" b="0" i="0" baseline="0" dirty="0"/>
            <a:t>Over thirty years ago, at the Rio Summit in 1992, the world formally recognised how important the environment, biodiversity and sustainability would be as a new framework for 21st century living. Sustainability has three pillars, </a:t>
          </a:r>
          <a:r>
            <a:rPr lang="en-GB" b="1" i="0" baseline="0" dirty="0"/>
            <a:t>economical, ecological and social</a:t>
          </a:r>
          <a:r>
            <a:rPr lang="en-GB" b="0" i="0" baseline="0" dirty="0"/>
            <a:t>. Without all three being balanced, it will not work.</a:t>
          </a:r>
          <a:endParaRPr lang="en-US" dirty="0"/>
        </a:p>
      </dgm:t>
    </dgm:pt>
    <dgm:pt modelId="{1CFFF65C-5EA2-4C59-B867-5A113F2BF701}" type="parTrans" cxnId="{3B43A4DD-C6D8-48D6-B1B7-88EF1B98A816}">
      <dgm:prSet/>
      <dgm:spPr/>
      <dgm:t>
        <a:bodyPr/>
        <a:lstStyle/>
        <a:p>
          <a:endParaRPr lang="en-US"/>
        </a:p>
      </dgm:t>
    </dgm:pt>
    <dgm:pt modelId="{268561E8-4A54-4C40-9DF3-20287ACF195A}" type="sibTrans" cxnId="{3B43A4DD-C6D8-48D6-B1B7-88EF1B98A816}">
      <dgm:prSet/>
      <dgm:spPr/>
      <dgm:t>
        <a:bodyPr/>
        <a:lstStyle/>
        <a:p>
          <a:endParaRPr lang="en-US"/>
        </a:p>
      </dgm:t>
    </dgm:pt>
    <dgm:pt modelId="{2E6D1852-3E3D-4096-BD93-14BE1C857056}">
      <dgm:prSet/>
      <dgm:spPr/>
      <dgm:t>
        <a:bodyPr/>
        <a:lstStyle/>
        <a:p>
          <a:r>
            <a:rPr lang="en-GB" b="0" i="0" baseline="0" dirty="0"/>
            <a:t>Over the intervening 30 years Birmingham has undergone a significant transformation rebuilding its city centre and creating a vibrant economy. (Economic and Social)</a:t>
          </a:r>
          <a:endParaRPr lang="en-US" dirty="0"/>
        </a:p>
      </dgm:t>
    </dgm:pt>
    <dgm:pt modelId="{0E7655FC-4E67-4C23-B607-8506ABE8B39A}" type="parTrans" cxnId="{CE8E91B3-B221-483C-9162-27C2F5BE75C7}">
      <dgm:prSet/>
      <dgm:spPr/>
      <dgm:t>
        <a:bodyPr/>
        <a:lstStyle/>
        <a:p>
          <a:endParaRPr lang="en-US"/>
        </a:p>
      </dgm:t>
    </dgm:pt>
    <dgm:pt modelId="{8A4641CF-3D47-49DF-AEF4-DBE6E0D59E25}" type="sibTrans" cxnId="{CE8E91B3-B221-483C-9162-27C2F5BE75C7}">
      <dgm:prSet/>
      <dgm:spPr/>
      <dgm:t>
        <a:bodyPr/>
        <a:lstStyle/>
        <a:p>
          <a:endParaRPr lang="en-US"/>
        </a:p>
      </dgm:t>
    </dgm:pt>
    <dgm:pt modelId="{76446F0A-4DBF-40A1-9A5A-A1854A59BA28}">
      <dgm:prSet/>
      <dgm:spPr/>
      <dgm:t>
        <a:bodyPr/>
        <a:lstStyle/>
        <a:p>
          <a:r>
            <a:rPr lang="en-GB" b="0" i="0" baseline="0" dirty="0"/>
            <a:t>In 2019 we started out by deciding that </a:t>
          </a:r>
          <a:r>
            <a:rPr lang="en-GB" dirty="0"/>
            <a:t>o</a:t>
          </a:r>
          <a:r>
            <a:rPr lang="en-GB" b="0" i="0" baseline="0" dirty="0"/>
            <a:t>ver the next 30 years Birmingham </a:t>
          </a:r>
          <a:r>
            <a:rPr lang="en-GB" dirty="0"/>
            <a:t>would </a:t>
          </a:r>
          <a:r>
            <a:rPr lang="en-GB" b="0" i="0" baseline="0" dirty="0"/>
            <a:t>deliver its plan for the design, management and use of green infrastructure </a:t>
          </a:r>
          <a:r>
            <a:rPr lang="en-GB" dirty="0"/>
            <a:t>by</a:t>
          </a:r>
          <a:r>
            <a:rPr lang="en-GB" b="0" i="0" baseline="0" dirty="0"/>
            <a:t> creating </a:t>
          </a:r>
          <a:r>
            <a:rPr lang="en-GB" dirty="0"/>
            <a:t>a c</a:t>
          </a:r>
          <a:r>
            <a:rPr lang="en-GB" b="0" i="0" baseline="0" dirty="0"/>
            <a:t>ity of n</a:t>
          </a:r>
          <a:r>
            <a:rPr lang="en-GB" dirty="0"/>
            <a:t>ature. (Ecological) This will help to create the balance for a sustainable city.</a:t>
          </a:r>
          <a:endParaRPr lang="en-US" dirty="0"/>
        </a:p>
      </dgm:t>
    </dgm:pt>
    <dgm:pt modelId="{7E0AB05E-D5E7-46EF-92CE-97D36BD564F6}" type="parTrans" cxnId="{3A45D284-E422-4356-A5CF-2F4B045E4612}">
      <dgm:prSet/>
      <dgm:spPr/>
      <dgm:t>
        <a:bodyPr/>
        <a:lstStyle/>
        <a:p>
          <a:endParaRPr lang="en-US"/>
        </a:p>
      </dgm:t>
    </dgm:pt>
    <dgm:pt modelId="{155A37B4-750B-426E-BE53-44D89AFA9E05}" type="sibTrans" cxnId="{3A45D284-E422-4356-A5CF-2F4B045E4612}">
      <dgm:prSet/>
      <dgm:spPr/>
      <dgm:t>
        <a:bodyPr/>
        <a:lstStyle/>
        <a:p>
          <a:endParaRPr lang="en-US"/>
        </a:p>
      </dgm:t>
    </dgm:pt>
    <dgm:pt modelId="{D0F6DEEA-BD1E-4C35-BFE5-34D5648ED8BC}" type="pres">
      <dgm:prSet presAssocID="{946B123B-D76F-439F-96BB-77471CD3FD8A}" presName="linear" presStyleCnt="0">
        <dgm:presLayoutVars>
          <dgm:animLvl val="lvl"/>
          <dgm:resizeHandles val="exact"/>
        </dgm:presLayoutVars>
      </dgm:prSet>
      <dgm:spPr/>
    </dgm:pt>
    <dgm:pt modelId="{1FAC0B9F-70E8-4B10-8186-4E6AEDC40F8D}" type="pres">
      <dgm:prSet presAssocID="{A3D10380-862D-46C5-8DBF-C8DECC967CEC}" presName="parentText" presStyleLbl="node1" presStyleIdx="0" presStyleCnt="3">
        <dgm:presLayoutVars>
          <dgm:chMax val="0"/>
          <dgm:bulletEnabled val="1"/>
        </dgm:presLayoutVars>
      </dgm:prSet>
      <dgm:spPr/>
    </dgm:pt>
    <dgm:pt modelId="{60E8016B-E565-4113-8987-134459C43FA2}" type="pres">
      <dgm:prSet presAssocID="{268561E8-4A54-4C40-9DF3-20287ACF195A}" presName="spacer" presStyleCnt="0"/>
      <dgm:spPr/>
    </dgm:pt>
    <dgm:pt modelId="{8245EE1C-FFF7-4BB1-A356-90D9F386FB98}" type="pres">
      <dgm:prSet presAssocID="{2E6D1852-3E3D-4096-BD93-14BE1C857056}" presName="parentText" presStyleLbl="node1" presStyleIdx="1" presStyleCnt="3">
        <dgm:presLayoutVars>
          <dgm:chMax val="0"/>
          <dgm:bulletEnabled val="1"/>
        </dgm:presLayoutVars>
      </dgm:prSet>
      <dgm:spPr/>
    </dgm:pt>
    <dgm:pt modelId="{C37F718B-144C-4D2F-B189-03A9E8C1CA9C}" type="pres">
      <dgm:prSet presAssocID="{8A4641CF-3D47-49DF-AEF4-DBE6E0D59E25}" presName="spacer" presStyleCnt="0"/>
      <dgm:spPr/>
    </dgm:pt>
    <dgm:pt modelId="{22529759-5F8A-4964-B9AE-0540160981B4}" type="pres">
      <dgm:prSet presAssocID="{76446F0A-4DBF-40A1-9A5A-A1854A59BA28}" presName="parentText" presStyleLbl="node1" presStyleIdx="2" presStyleCnt="3">
        <dgm:presLayoutVars>
          <dgm:chMax val="0"/>
          <dgm:bulletEnabled val="1"/>
        </dgm:presLayoutVars>
      </dgm:prSet>
      <dgm:spPr/>
    </dgm:pt>
  </dgm:ptLst>
  <dgm:cxnLst>
    <dgm:cxn modelId="{EEEA4F28-1279-4840-A7CD-849A7191FED7}" type="presOf" srcId="{76446F0A-4DBF-40A1-9A5A-A1854A59BA28}" destId="{22529759-5F8A-4964-B9AE-0540160981B4}" srcOrd="0" destOrd="0" presId="urn:microsoft.com/office/officeart/2005/8/layout/vList2"/>
    <dgm:cxn modelId="{7103A383-A7E5-4181-91E4-288CBFBC8B05}" type="presOf" srcId="{946B123B-D76F-439F-96BB-77471CD3FD8A}" destId="{D0F6DEEA-BD1E-4C35-BFE5-34D5648ED8BC}" srcOrd="0" destOrd="0" presId="urn:microsoft.com/office/officeart/2005/8/layout/vList2"/>
    <dgm:cxn modelId="{3A45D284-E422-4356-A5CF-2F4B045E4612}" srcId="{946B123B-D76F-439F-96BB-77471CD3FD8A}" destId="{76446F0A-4DBF-40A1-9A5A-A1854A59BA28}" srcOrd="2" destOrd="0" parTransId="{7E0AB05E-D5E7-46EF-92CE-97D36BD564F6}" sibTransId="{155A37B4-750B-426E-BE53-44D89AFA9E05}"/>
    <dgm:cxn modelId="{403FEAAD-6361-4E68-BF8D-99A3389F880F}" type="presOf" srcId="{A3D10380-862D-46C5-8DBF-C8DECC967CEC}" destId="{1FAC0B9F-70E8-4B10-8186-4E6AEDC40F8D}" srcOrd="0" destOrd="0" presId="urn:microsoft.com/office/officeart/2005/8/layout/vList2"/>
    <dgm:cxn modelId="{8088DFB2-F5D2-4CEA-B8C4-5F6E4B225A82}" type="presOf" srcId="{2E6D1852-3E3D-4096-BD93-14BE1C857056}" destId="{8245EE1C-FFF7-4BB1-A356-90D9F386FB98}" srcOrd="0" destOrd="0" presId="urn:microsoft.com/office/officeart/2005/8/layout/vList2"/>
    <dgm:cxn modelId="{CE8E91B3-B221-483C-9162-27C2F5BE75C7}" srcId="{946B123B-D76F-439F-96BB-77471CD3FD8A}" destId="{2E6D1852-3E3D-4096-BD93-14BE1C857056}" srcOrd="1" destOrd="0" parTransId="{0E7655FC-4E67-4C23-B607-8506ABE8B39A}" sibTransId="{8A4641CF-3D47-49DF-AEF4-DBE6E0D59E25}"/>
    <dgm:cxn modelId="{3B43A4DD-C6D8-48D6-B1B7-88EF1B98A816}" srcId="{946B123B-D76F-439F-96BB-77471CD3FD8A}" destId="{A3D10380-862D-46C5-8DBF-C8DECC967CEC}" srcOrd="0" destOrd="0" parTransId="{1CFFF65C-5EA2-4C59-B867-5A113F2BF701}" sibTransId="{268561E8-4A54-4C40-9DF3-20287ACF195A}"/>
    <dgm:cxn modelId="{01481817-1218-421A-BE46-908DDE58C065}" type="presParOf" srcId="{D0F6DEEA-BD1E-4C35-BFE5-34D5648ED8BC}" destId="{1FAC0B9F-70E8-4B10-8186-4E6AEDC40F8D}" srcOrd="0" destOrd="0" presId="urn:microsoft.com/office/officeart/2005/8/layout/vList2"/>
    <dgm:cxn modelId="{84C1770F-BBBE-41F7-9A81-FD9C490FF9C4}" type="presParOf" srcId="{D0F6DEEA-BD1E-4C35-BFE5-34D5648ED8BC}" destId="{60E8016B-E565-4113-8987-134459C43FA2}" srcOrd="1" destOrd="0" presId="urn:microsoft.com/office/officeart/2005/8/layout/vList2"/>
    <dgm:cxn modelId="{B06D2695-597E-4D18-826A-AD5A443B07CB}" type="presParOf" srcId="{D0F6DEEA-BD1E-4C35-BFE5-34D5648ED8BC}" destId="{8245EE1C-FFF7-4BB1-A356-90D9F386FB98}" srcOrd="2" destOrd="0" presId="urn:microsoft.com/office/officeart/2005/8/layout/vList2"/>
    <dgm:cxn modelId="{6B5ABDB8-0CC8-433F-B6C5-40C964C9CEA1}" type="presParOf" srcId="{D0F6DEEA-BD1E-4C35-BFE5-34D5648ED8BC}" destId="{C37F718B-144C-4D2F-B189-03A9E8C1CA9C}" srcOrd="3" destOrd="0" presId="urn:microsoft.com/office/officeart/2005/8/layout/vList2"/>
    <dgm:cxn modelId="{C3155F9A-BDF7-48DB-992C-0657FDCD9459}" type="presParOf" srcId="{D0F6DEEA-BD1E-4C35-BFE5-34D5648ED8BC}" destId="{22529759-5F8A-4964-B9AE-0540160981B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DF6EC5-593F-4475-9A20-2C760FAC45F2}" type="doc">
      <dgm:prSet loTypeId="urn:microsoft.com/office/officeart/2005/8/layout/radial6" loCatId="cycle" qsTypeId="urn:microsoft.com/office/officeart/2005/8/quickstyle/3d1" qsCatId="3D" csTypeId="urn:microsoft.com/office/officeart/2005/8/colors/accent1_2" csCatId="accent1" phldr="1"/>
      <dgm:spPr/>
      <dgm:t>
        <a:bodyPr/>
        <a:lstStyle/>
        <a:p>
          <a:endParaRPr lang="en-GB"/>
        </a:p>
      </dgm:t>
    </dgm:pt>
    <dgm:pt modelId="{C04A6136-D953-4C24-8FCD-B11473090198}">
      <dgm:prSet phldrT="[Text]"/>
      <dgm:spPr>
        <a:solidFill>
          <a:schemeClr val="accent6">
            <a:lumMod val="75000"/>
          </a:schemeClr>
        </a:solidFill>
      </dgm:spPr>
      <dgm:t>
        <a:bodyPr/>
        <a:lstStyle/>
        <a:p>
          <a:r>
            <a:rPr lang="en-GB" dirty="0"/>
            <a:t>City of Nature  Alliance</a:t>
          </a:r>
        </a:p>
      </dgm:t>
    </dgm:pt>
    <dgm:pt modelId="{EE8B14B6-C216-4DCF-8489-4B52E7F4930C}" type="parTrans" cxnId="{39E406B4-39C8-4C19-80A0-02A3B667A46E}">
      <dgm:prSet/>
      <dgm:spPr/>
      <dgm:t>
        <a:bodyPr/>
        <a:lstStyle/>
        <a:p>
          <a:endParaRPr lang="en-GB"/>
        </a:p>
      </dgm:t>
    </dgm:pt>
    <dgm:pt modelId="{7D719BBE-7DEA-488C-A5B4-C0EEED7C80F9}" type="sibTrans" cxnId="{39E406B4-39C8-4C19-80A0-02A3B667A46E}">
      <dgm:prSet/>
      <dgm:spPr/>
      <dgm:t>
        <a:bodyPr/>
        <a:lstStyle/>
        <a:p>
          <a:endParaRPr lang="en-GB"/>
        </a:p>
      </dgm:t>
    </dgm:pt>
    <dgm:pt modelId="{A8FB63B9-AD09-47C9-BFBA-E503C0C418DD}">
      <dgm:prSet phldrT="[Text]"/>
      <dgm:spPr/>
      <dgm:t>
        <a:bodyPr/>
        <a:lstStyle/>
        <a:p>
          <a:r>
            <a:rPr lang="en-GB" dirty="0"/>
            <a:t>Birmingham Open Spaces Forum</a:t>
          </a:r>
        </a:p>
      </dgm:t>
    </dgm:pt>
    <dgm:pt modelId="{C9EFB194-C763-4A12-B741-04DFBAF9260D}" type="parTrans" cxnId="{5F7DE9F3-7E1A-47B2-9EA2-398F92313F62}">
      <dgm:prSet/>
      <dgm:spPr/>
      <dgm:t>
        <a:bodyPr/>
        <a:lstStyle/>
        <a:p>
          <a:endParaRPr lang="en-GB"/>
        </a:p>
      </dgm:t>
    </dgm:pt>
    <dgm:pt modelId="{92899897-140A-4481-BC9E-60B4CDC5864F}" type="sibTrans" cxnId="{5F7DE9F3-7E1A-47B2-9EA2-398F92313F62}">
      <dgm:prSet/>
      <dgm:spPr/>
      <dgm:t>
        <a:bodyPr/>
        <a:lstStyle/>
        <a:p>
          <a:endParaRPr lang="en-GB"/>
        </a:p>
      </dgm:t>
    </dgm:pt>
    <dgm:pt modelId="{B6E869FA-C934-45F7-A7DB-23408F8E4593}">
      <dgm:prSet phldrT="[Text]"/>
      <dgm:spPr/>
      <dgm:t>
        <a:bodyPr/>
        <a:lstStyle/>
        <a:p>
          <a:r>
            <a:rPr lang="en-GB" dirty="0"/>
            <a:t>The Active Wellbeing Society</a:t>
          </a:r>
        </a:p>
      </dgm:t>
    </dgm:pt>
    <dgm:pt modelId="{6109F997-0057-4AAD-9007-13FBD3EDA0F0}" type="parTrans" cxnId="{1C314CCF-ECFF-4626-AACC-47F0231167FF}">
      <dgm:prSet/>
      <dgm:spPr/>
      <dgm:t>
        <a:bodyPr/>
        <a:lstStyle/>
        <a:p>
          <a:endParaRPr lang="en-GB"/>
        </a:p>
      </dgm:t>
    </dgm:pt>
    <dgm:pt modelId="{86E5B18F-8D2F-449B-9DE9-D8BB9FF90D43}" type="sibTrans" cxnId="{1C314CCF-ECFF-4626-AACC-47F0231167FF}">
      <dgm:prSet/>
      <dgm:spPr/>
      <dgm:t>
        <a:bodyPr/>
        <a:lstStyle/>
        <a:p>
          <a:endParaRPr lang="en-GB"/>
        </a:p>
      </dgm:t>
    </dgm:pt>
    <dgm:pt modelId="{8F1403A2-5D4A-4968-AC11-EE2E14F9FDBD}">
      <dgm:prSet phldrT="[Text]"/>
      <dgm:spPr/>
      <dgm:t>
        <a:bodyPr/>
        <a:lstStyle/>
        <a:p>
          <a:r>
            <a:rPr lang="en-GB" dirty="0"/>
            <a:t>Legacy WM</a:t>
          </a:r>
        </a:p>
      </dgm:t>
    </dgm:pt>
    <dgm:pt modelId="{64C7DC12-6AAE-4320-B33B-480EE3B2D0B6}" type="parTrans" cxnId="{4B45DF71-522D-407B-A576-D0FB4456650C}">
      <dgm:prSet/>
      <dgm:spPr/>
      <dgm:t>
        <a:bodyPr/>
        <a:lstStyle/>
        <a:p>
          <a:endParaRPr lang="en-GB"/>
        </a:p>
      </dgm:t>
    </dgm:pt>
    <dgm:pt modelId="{8654440A-A479-474E-A5F6-0B9668D19D04}" type="sibTrans" cxnId="{4B45DF71-522D-407B-A576-D0FB4456650C}">
      <dgm:prSet/>
      <dgm:spPr/>
      <dgm:t>
        <a:bodyPr/>
        <a:lstStyle/>
        <a:p>
          <a:endParaRPr lang="en-GB"/>
        </a:p>
      </dgm:t>
    </dgm:pt>
    <dgm:pt modelId="{8B2EE88D-0D57-41F7-BB76-0699C93156AC}">
      <dgm:prSet phldrT="[Text]"/>
      <dgm:spPr/>
      <dgm:t>
        <a:bodyPr/>
        <a:lstStyle/>
        <a:p>
          <a:r>
            <a:rPr lang="en-GB" dirty="0"/>
            <a:t>Learning Journeys</a:t>
          </a:r>
        </a:p>
      </dgm:t>
    </dgm:pt>
    <dgm:pt modelId="{462B3CB4-FC35-43A2-9FBD-9CAAA5C4C2CF}" type="parTrans" cxnId="{C52A6957-5F7E-44DB-BE41-9B9F9EFD5769}">
      <dgm:prSet/>
      <dgm:spPr/>
      <dgm:t>
        <a:bodyPr/>
        <a:lstStyle/>
        <a:p>
          <a:endParaRPr lang="en-GB"/>
        </a:p>
      </dgm:t>
    </dgm:pt>
    <dgm:pt modelId="{2FFDAB12-9253-4CD6-8C81-4288BDDF69F2}" type="sibTrans" cxnId="{C52A6957-5F7E-44DB-BE41-9B9F9EFD5769}">
      <dgm:prSet/>
      <dgm:spPr/>
      <dgm:t>
        <a:bodyPr/>
        <a:lstStyle/>
        <a:p>
          <a:endParaRPr lang="en-GB"/>
        </a:p>
      </dgm:t>
    </dgm:pt>
    <dgm:pt modelId="{CDC1B66A-95A1-4024-B6FE-750BF42952F8}">
      <dgm:prSet/>
      <dgm:spPr/>
      <dgm:t>
        <a:bodyPr/>
        <a:lstStyle/>
        <a:p>
          <a:r>
            <a:rPr lang="en-GB" dirty="0"/>
            <a:t>Birmingham and Black Country Wildlife Trust</a:t>
          </a:r>
        </a:p>
      </dgm:t>
    </dgm:pt>
    <dgm:pt modelId="{9B3A9B4F-C8A0-488E-9E33-C3139ACB6532}" type="parTrans" cxnId="{6A7A4B0C-59F0-4EF0-A30E-6D0911BCF966}">
      <dgm:prSet/>
      <dgm:spPr/>
      <dgm:t>
        <a:bodyPr/>
        <a:lstStyle/>
        <a:p>
          <a:endParaRPr lang="en-GB"/>
        </a:p>
      </dgm:t>
    </dgm:pt>
    <dgm:pt modelId="{4A746674-11F1-4EFC-B6D3-00E999D8206E}" type="sibTrans" cxnId="{6A7A4B0C-59F0-4EF0-A30E-6D0911BCF966}">
      <dgm:prSet/>
      <dgm:spPr/>
      <dgm:t>
        <a:bodyPr/>
        <a:lstStyle/>
        <a:p>
          <a:endParaRPr lang="en-GB"/>
        </a:p>
      </dgm:t>
    </dgm:pt>
    <dgm:pt modelId="{822C4B8C-A92F-47FA-BA4C-760D40311F51}">
      <dgm:prSet/>
      <dgm:spPr/>
      <dgm:t>
        <a:bodyPr/>
        <a:lstStyle/>
        <a:p>
          <a:r>
            <a:rPr lang="en-GB" dirty="0"/>
            <a:t>Neighbourhood Networks</a:t>
          </a:r>
        </a:p>
      </dgm:t>
    </dgm:pt>
    <dgm:pt modelId="{F97047FF-4185-4AC4-979A-7C27ABB18205}" type="parTrans" cxnId="{782731E4-F5F1-48EE-B106-83B56BA15419}">
      <dgm:prSet/>
      <dgm:spPr/>
      <dgm:t>
        <a:bodyPr/>
        <a:lstStyle/>
        <a:p>
          <a:endParaRPr lang="en-GB"/>
        </a:p>
      </dgm:t>
    </dgm:pt>
    <dgm:pt modelId="{030DE8FE-623C-44C7-AEE3-6F4857F79F08}" type="sibTrans" cxnId="{782731E4-F5F1-48EE-B106-83B56BA15419}">
      <dgm:prSet/>
      <dgm:spPr/>
      <dgm:t>
        <a:bodyPr/>
        <a:lstStyle/>
        <a:p>
          <a:endParaRPr lang="en-GB"/>
        </a:p>
      </dgm:t>
    </dgm:pt>
    <dgm:pt modelId="{20BD7ECA-5252-4419-A072-2780E52AB63D}">
      <dgm:prSet/>
      <dgm:spPr/>
      <dgm:t>
        <a:bodyPr/>
        <a:lstStyle/>
        <a:p>
          <a:r>
            <a:rPr lang="en-GB" dirty="0"/>
            <a:t>Birmingham Tree People</a:t>
          </a:r>
        </a:p>
      </dgm:t>
    </dgm:pt>
    <dgm:pt modelId="{8A8954FD-051B-4049-AD1A-74409718CCF6}" type="parTrans" cxnId="{47BFA7B6-B166-46A3-9BF9-42AA27C797B1}">
      <dgm:prSet/>
      <dgm:spPr/>
      <dgm:t>
        <a:bodyPr/>
        <a:lstStyle/>
        <a:p>
          <a:endParaRPr lang="en-GB"/>
        </a:p>
      </dgm:t>
    </dgm:pt>
    <dgm:pt modelId="{1EDAB61E-7373-4B8E-9F2E-3DDF78EA00AC}" type="sibTrans" cxnId="{47BFA7B6-B166-46A3-9BF9-42AA27C797B1}">
      <dgm:prSet/>
      <dgm:spPr/>
      <dgm:t>
        <a:bodyPr/>
        <a:lstStyle/>
        <a:p>
          <a:endParaRPr lang="en-GB"/>
        </a:p>
      </dgm:t>
    </dgm:pt>
    <dgm:pt modelId="{518F404F-0410-4AFF-B2A8-E2111DCDEAB0}" type="pres">
      <dgm:prSet presAssocID="{D1DF6EC5-593F-4475-9A20-2C760FAC45F2}" presName="Name0" presStyleCnt="0">
        <dgm:presLayoutVars>
          <dgm:chMax val="1"/>
          <dgm:dir/>
          <dgm:animLvl val="ctr"/>
          <dgm:resizeHandles val="exact"/>
        </dgm:presLayoutVars>
      </dgm:prSet>
      <dgm:spPr/>
    </dgm:pt>
    <dgm:pt modelId="{1EDA3BE8-F183-470E-8FB4-71D7AD33771B}" type="pres">
      <dgm:prSet presAssocID="{C04A6136-D953-4C24-8FCD-B11473090198}" presName="centerShape" presStyleLbl="node0" presStyleIdx="0" presStyleCnt="1"/>
      <dgm:spPr/>
    </dgm:pt>
    <dgm:pt modelId="{EB986A52-9BCF-469D-A1E6-A88C0867D282}" type="pres">
      <dgm:prSet presAssocID="{A8FB63B9-AD09-47C9-BFBA-E503C0C418DD}" presName="node" presStyleLbl="node1" presStyleIdx="0" presStyleCnt="7">
        <dgm:presLayoutVars>
          <dgm:bulletEnabled val="1"/>
        </dgm:presLayoutVars>
      </dgm:prSet>
      <dgm:spPr/>
    </dgm:pt>
    <dgm:pt modelId="{D50D18D3-6E8A-47B4-AA29-5B99AD54710C}" type="pres">
      <dgm:prSet presAssocID="{A8FB63B9-AD09-47C9-BFBA-E503C0C418DD}" presName="dummy" presStyleCnt="0"/>
      <dgm:spPr/>
    </dgm:pt>
    <dgm:pt modelId="{71805E40-8FB6-4F0D-891A-75EE435FB2A3}" type="pres">
      <dgm:prSet presAssocID="{92899897-140A-4481-BC9E-60B4CDC5864F}" presName="sibTrans" presStyleLbl="sibTrans2D1" presStyleIdx="0" presStyleCnt="7"/>
      <dgm:spPr/>
    </dgm:pt>
    <dgm:pt modelId="{829B29FC-4398-4B31-B78C-7E85003D0C01}" type="pres">
      <dgm:prSet presAssocID="{CDC1B66A-95A1-4024-B6FE-750BF42952F8}" presName="node" presStyleLbl="node1" presStyleIdx="1" presStyleCnt="7">
        <dgm:presLayoutVars>
          <dgm:bulletEnabled val="1"/>
        </dgm:presLayoutVars>
      </dgm:prSet>
      <dgm:spPr/>
    </dgm:pt>
    <dgm:pt modelId="{8A2F77DA-1C29-48E5-9BF6-A509F465B6CA}" type="pres">
      <dgm:prSet presAssocID="{CDC1B66A-95A1-4024-B6FE-750BF42952F8}" presName="dummy" presStyleCnt="0"/>
      <dgm:spPr/>
    </dgm:pt>
    <dgm:pt modelId="{CAFA92B2-7F39-4306-B54A-C64FA778904A}" type="pres">
      <dgm:prSet presAssocID="{4A746674-11F1-4EFC-B6D3-00E999D8206E}" presName="sibTrans" presStyleLbl="sibTrans2D1" presStyleIdx="1" presStyleCnt="7"/>
      <dgm:spPr/>
    </dgm:pt>
    <dgm:pt modelId="{51352291-DC9E-4956-B328-7D281D26AEEF}" type="pres">
      <dgm:prSet presAssocID="{20BD7ECA-5252-4419-A072-2780E52AB63D}" presName="node" presStyleLbl="node1" presStyleIdx="2" presStyleCnt="7">
        <dgm:presLayoutVars>
          <dgm:bulletEnabled val="1"/>
        </dgm:presLayoutVars>
      </dgm:prSet>
      <dgm:spPr/>
    </dgm:pt>
    <dgm:pt modelId="{F5FB66F0-9EF5-44DA-9728-696C732D7754}" type="pres">
      <dgm:prSet presAssocID="{20BD7ECA-5252-4419-A072-2780E52AB63D}" presName="dummy" presStyleCnt="0"/>
      <dgm:spPr/>
    </dgm:pt>
    <dgm:pt modelId="{78A6E7AF-EDCD-4EDE-965B-47D8A4CA527B}" type="pres">
      <dgm:prSet presAssocID="{1EDAB61E-7373-4B8E-9F2E-3DDF78EA00AC}" presName="sibTrans" presStyleLbl="sibTrans2D1" presStyleIdx="2" presStyleCnt="7"/>
      <dgm:spPr/>
    </dgm:pt>
    <dgm:pt modelId="{787B7060-62B8-4141-8E91-B2CF6F6ACE0B}" type="pres">
      <dgm:prSet presAssocID="{B6E869FA-C934-45F7-A7DB-23408F8E4593}" presName="node" presStyleLbl="node1" presStyleIdx="3" presStyleCnt="7">
        <dgm:presLayoutVars>
          <dgm:bulletEnabled val="1"/>
        </dgm:presLayoutVars>
      </dgm:prSet>
      <dgm:spPr/>
    </dgm:pt>
    <dgm:pt modelId="{E1877252-1579-4AE9-97BA-E704E1466FC8}" type="pres">
      <dgm:prSet presAssocID="{B6E869FA-C934-45F7-A7DB-23408F8E4593}" presName="dummy" presStyleCnt="0"/>
      <dgm:spPr/>
    </dgm:pt>
    <dgm:pt modelId="{32A3649B-C4BE-4605-94C2-A748BB7D942C}" type="pres">
      <dgm:prSet presAssocID="{86E5B18F-8D2F-449B-9DE9-D8BB9FF90D43}" presName="sibTrans" presStyleLbl="sibTrans2D1" presStyleIdx="3" presStyleCnt="7"/>
      <dgm:spPr/>
    </dgm:pt>
    <dgm:pt modelId="{D6E203D5-46A7-4C5F-8933-FF7ADE5C369C}" type="pres">
      <dgm:prSet presAssocID="{8F1403A2-5D4A-4968-AC11-EE2E14F9FDBD}" presName="node" presStyleLbl="node1" presStyleIdx="4" presStyleCnt="7">
        <dgm:presLayoutVars>
          <dgm:bulletEnabled val="1"/>
        </dgm:presLayoutVars>
      </dgm:prSet>
      <dgm:spPr/>
    </dgm:pt>
    <dgm:pt modelId="{D69FD188-3A41-40A6-9E96-BF770FBC12D0}" type="pres">
      <dgm:prSet presAssocID="{8F1403A2-5D4A-4968-AC11-EE2E14F9FDBD}" presName="dummy" presStyleCnt="0"/>
      <dgm:spPr/>
    </dgm:pt>
    <dgm:pt modelId="{1E3CABA0-0C38-4B0C-8B2D-08E3A04067C8}" type="pres">
      <dgm:prSet presAssocID="{8654440A-A479-474E-A5F6-0B9668D19D04}" presName="sibTrans" presStyleLbl="sibTrans2D1" presStyleIdx="4" presStyleCnt="7"/>
      <dgm:spPr/>
    </dgm:pt>
    <dgm:pt modelId="{B4D0CD72-E22B-4CF4-B7A8-ED8CE77E9385}" type="pres">
      <dgm:prSet presAssocID="{8B2EE88D-0D57-41F7-BB76-0699C93156AC}" presName="node" presStyleLbl="node1" presStyleIdx="5" presStyleCnt="7">
        <dgm:presLayoutVars>
          <dgm:bulletEnabled val="1"/>
        </dgm:presLayoutVars>
      </dgm:prSet>
      <dgm:spPr/>
    </dgm:pt>
    <dgm:pt modelId="{310782F8-B9F8-48E0-B938-3E6992D524EC}" type="pres">
      <dgm:prSet presAssocID="{8B2EE88D-0D57-41F7-BB76-0699C93156AC}" presName="dummy" presStyleCnt="0"/>
      <dgm:spPr/>
    </dgm:pt>
    <dgm:pt modelId="{1D49C983-7005-4A87-B2AA-93E7CC9FEBE6}" type="pres">
      <dgm:prSet presAssocID="{2FFDAB12-9253-4CD6-8C81-4288BDDF69F2}" presName="sibTrans" presStyleLbl="sibTrans2D1" presStyleIdx="5" presStyleCnt="7"/>
      <dgm:spPr/>
    </dgm:pt>
    <dgm:pt modelId="{9564C2D6-F2EE-4716-A28A-16384B658FDB}" type="pres">
      <dgm:prSet presAssocID="{822C4B8C-A92F-47FA-BA4C-760D40311F51}" presName="node" presStyleLbl="node1" presStyleIdx="6" presStyleCnt="7">
        <dgm:presLayoutVars>
          <dgm:bulletEnabled val="1"/>
        </dgm:presLayoutVars>
      </dgm:prSet>
      <dgm:spPr/>
    </dgm:pt>
    <dgm:pt modelId="{505D6867-435C-4A35-ACA1-16EE683DF573}" type="pres">
      <dgm:prSet presAssocID="{822C4B8C-A92F-47FA-BA4C-760D40311F51}" presName="dummy" presStyleCnt="0"/>
      <dgm:spPr/>
    </dgm:pt>
    <dgm:pt modelId="{F9DBD7B4-6AE1-4873-BB6B-D37E0B171D80}" type="pres">
      <dgm:prSet presAssocID="{030DE8FE-623C-44C7-AEE3-6F4857F79F08}" presName="sibTrans" presStyleLbl="sibTrans2D1" presStyleIdx="6" presStyleCnt="7"/>
      <dgm:spPr/>
    </dgm:pt>
  </dgm:ptLst>
  <dgm:cxnLst>
    <dgm:cxn modelId="{6A7A4B0C-59F0-4EF0-A30E-6D0911BCF966}" srcId="{C04A6136-D953-4C24-8FCD-B11473090198}" destId="{CDC1B66A-95A1-4024-B6FE-750BF42952F8}" srcOrd="1" destOrd="0" parTransId="{9B3A9B4F-C8A0-488E-9E33-C3139ACB6532}" sibTransId="{4A746674-11F1-4EFC-B6D3-00E999D8206E}"/>
    <dgm:cxn modelId="{5501051C-26B4-43DB-93AE-1E739FFE8B7A}" type="presOf" srcId="{8654440A-A479-474E-A5F6-0B9668D19D04}" destId="{1E3CABA0-0C38-4B0C-8B2D-08E3A04067C8}" srcOrd="0" destOrd="0" presId="urn:microsoft.com/office/officeart/2005/8/layout/radial6"/>
    <dgm:cxn modelId="{A7D95729-7E6A-42C5-96EF-62B33F79946E}" type="presOf" srcId="{A8FB63B9-AD09-47C9-BFBA-E503C0C418DD}" destId="{EB986A52-9BCF-469D-A1E6-A88C0867D282}" srcOrd="0" destOrd="0" presId="urn:microsoft.com/office/officeart/2005/8/layout/radial6"/>
    <dgm:cxn modelId="{EAE1E135-D9FA-4B9A-8283-521C3C17B477}" type="presOf" srcId="{1EDAB61E-7373-4B8E-9F2E-3DDF78EA00AC}" destId="{78A6E7AF-EDCD-4EDE-965B-47D8A4CA527B}" srcOrd="0" destOrd="0" presId="urn:microsoft.com/office/officeart/2005/8/layout/radial6"/>
    <dgm:cxn modelId="{32178A4F-34CB-4FDD-92D8-1DD9F81BAEDE}" type="presOf" srcId="{B6E869FA-C934-45F7-A7DB-23408F8E4593}" destId="{787B7060-62B8-4141-8E91-B2CF6F6ACE0B}" srcOrd="0" destOrd="0" presId="urn:microsoft.com/office/officeart/2005/8/layout/radial6"/>
    <dgm:cxn modelId="{4B45DF71-522D-407B-A576-D0FB4456650C}" srcId="{C04A6136-D953-4C24-8FCD-B11473090198}" destId="{8F1403A2-5D4A-4968-AC11-EE2E14F9FDBD}" srcOrd="4" destOrd="0" parTransId="{64C7DC12-6AAE-4320-B33B-480EE3B2D0B6}" sibTransId="{8654440A-A479-474E-A5F6-0B9668D19D04}"/>
    <dgm:cxn modelId="{9F103173-24B0-4B32-B176-B58D0A9A5CCC}" type="presOf" srcId="{8B2EE88D-0D57-41F7-BB76-0699C93156AC}" destId="{B4D0CD72-E22B-4CF4-B7A8-ED8CE77E9385}" srcOrd="0" destOrd="0" presId="urn:microsoft.com/office/officeart/2005/8/layout/radial6"/>
    <dgm:cxn modelId="{907F1B57-696D-4E15-971E-349DC320E6CD}" type="presOf" srcId="{CDC1B66A-95A1-4024-B6FE-750BF42952F8}" destId="{829B29FC-4398-4B31-B78C-7E85003D0C01}" srcOrd="0" destOrd="0" presId="urn:microsoft.com/office/officeart/2005/8/layout/radial6"/>
    <dgm:cxn modelId="{C52A6957-5F7E-44DB-BE41-9B9F9EFD5769}" srcId="{C04A6136-D953-4C24-8FCD-B11473090198}" destId="{8B2EE88D-0D57-41F7-BB76-0699C93156AC}" srcOrd="5" destOrd="0" parTransId="{462B3CB4-FC35-43A2-9FBD-9CAAA5C4C2CF}" sibTransId="{2FFDAB12-9253-4CD6-8C81-4288BDDF69F2}"/>
    <dgm:cxn modelId="{DC65DE7C-C42A-4151-82EB-AD871BAC7E77}" type="presOf" srcId="{2FFDAB12-9253-4CD6-8C81-4288BDDF69F2}" destId="{1D49C983-7005-4A87-B2AA-93E7CC9FEBE6}" srcOrd="0" destOrd="0" presId="urn:microsoft.com/office/officeart/2005/8/layout/radial6"/>
    <dgm:cxn modelId="{34714F80-47F1-450D-BE9F-45B5C83465A0}" type="presOf" srcId="{030DE8FE-623C-44C7-AEE3-6F4857F79F08}" destId="{F9DBD7B4-6AE1-4873-BB6B-D37E0B171D80}" srcOrd="0" destOrd="0" presId="urn:microsoft.com/office/officeart/2005/8/layout/radial6"/>
    <dgm:cxn modelId="{9BF9F398-9056-48B6-A194-DED07F09E9BA}" type="presOf" srcId="{C04A6136-D953-4C24-8FCD-B11473090198}" destId="{1EDA3BE8-F183-470E-8FB4-71D7AD33771B}" srcOrd="0" destOrd="0" presId="urn:microsoft.com/office/officeart/2005/8/layout/radial6"/>
    <dgm:cxn modelId="{E9C337A5-A6AE-4C5B-8B64-897C3D1AFAD9}" type="presOf" srcId="{822C4B8C-A92F-47FA-BA4C-760D40311F51}" destId="{9564C2D6-F2EE-4716-A28A-16384B658FDB}" srcOrd="0" destOrd="0" presId="urn:microsoft.com/office/officeart/2005/8/layout/radial6"/>
    <dgm:cxn modelId="{2DB6CFA8-53CA-4AC1-8301-48DE4804DAB7}" type="presOf" srcId="{92899897-140A-4481-BC9E-60B4CDC5864F}" destId="{71805E40-8FB6-4F0D-891A-75EE435FB2A3}" srcOrd="0" destOrd="0" presId="urn:microsoft.com/office/officeart/2005/8/layout/radial6"/>
    <dgm:cxn modelId="{39E406B4-39C8-4C19-80A0-02A3B667A46E}" srcId="{D1DF6EC5-593F-4475-9A20-2C760FAC45F2}" destId="{C04A6136-D953-4C24-8FCD-B11473090198}" srcOrd="0" destOrd="0" parTransId="{EE8B14B6-C216-4DCF-8489-4B52E7F4930C}" sibTransId="{7D719BBE-7DEA-488C-A5B4-C0EEED7C80F9}"/>
    <dgm:cxn modelId="{47BFA7B6-B166-46A3-9BF9-42AA27C797B1}" srcId="{C04A6136-D953-4C24-8FCD-B11473090198}" destId="{20BD7ECA-5252-4419-A072-2780E52AB63D}" srcOrd="2" destOrd="0" parTransId="{8A8954FD-051B-4049-AD1A-74409718CCF6}" sibTransId="{1EDAB61E-7373-4B8E-9F2E-3DDF78EA00AC}"/>
    <dgm:cxn modelId="{355221CD-3992-49D9-84A3-0B87BE2F00F1}" type="presOf" srcId="{8F1403A2-5D4A-4968-AC11-EE2E14F9FDBD}" destId="{D6E203D5-46A7-4C5F-8933-FF7ADE5C369C}" srcOrd="0" destOrd="0" presId="urn:microsoft.com/office/officeart/2005/8/layout/radial6"/>
    <dgm:cxn modelId="{1C314CCF-ECFF-4626-AACC-47F0231167FF}" srcId="{C04A6136-D953-4C24-8FCD-B11473090198}" destId="{B6E869FA-C934-45F7-A7DB-23408F8E4593}" srcOrd="3" destOrd="0" parTransId="{6109F997-0057-4AAD-9007-13FBD3EDA0F0}" sibTransId="{86E5B18F-8D2F-449B-9DE9-D8BB9FF90D43}"/>
    <dgm:cxn modelId="{735F6AD0-BE46-45DC-B75D-1615C4EF1DF2}" type="presOf" srcId="{20BD7ECA-5252-4419-A072-2780E52AB63D}" destId="{51352291-DC9E-4956-B328-7D281D26AEEF}" srcOrd="0" destOrd="0" presId="urn:microsoft.com/office/officeart/2005/8/layout/radial6"/>
    <dgm:cxn modelId="{D54C03E3-B6DB-43D1-B2F6-17AB3FDFB4E7}" type="presOf" srcId="{D1DF6EC5-593F-4475-9A20-2C760FAC45F2}" destId="{518F404F-0410-4AFF-B2A8-E2111DCDEAB0}" srcOrd="0" destOrd="0" presId="urn:microsoft.com/office/officeart/2005/8/layout/radial6"/>
    <dgm:cxn modelId="{782731E4-F5F1-48EE-B106-83B56BA15419}" srcId="{C04A6136-D953-4C24-8FCD-B11473090198}" destId="{822C4B8C-A92F-47FA-BA4C-760D40311F51}" srcOrd="6" destOrd="0" parTransId="{F97047FF-4185-4AC4-979A-7C27ABB18205}" sibTransId="{030DE8FE-623C-44C7-AEE3-6F4857F79F08}"/>
    <dgm:cxn modelId="{5F7DE9F3-7E1A-47B2-9EA2-398F92313F62}" srcId="{C04A6136-D953-4C24-8FCD-B11473090198}" destId="{A8FB63B9-AD09-47C9-BFBA-E503C0C418DD}" srcOrd="0" destOrd="0" parTransId="{C9EFB194-C763-4A12-B741-04DFBAF9260D}" sibTransId="{92899897-140A-4481-BC9E-60B4CDC5864F}"/>
    <dgm:cxn modelId="{E0B643F7-BB55-40F6-BA5A-3BD9E0150972}" type="presOf" srcId="{4A746674-11F1-4EFC-B6D3-00E999D8206E}" destId="{CAFA92B2-7F39-4306-B54A-C64FA778904A}" srcOrd="0" destOrd="0" presId="urn:microsoft.com/office/officeart/2005/8/layout/radial6"/>
    <dgm:cxn modelId="{E2C965FA-7297-4B95-B665-93312BDF2E93}" type="presOf" srcId="{86E5B18F-8D2F-449B-9DE9-D8BB9FF90D43}" destId="{32A3649B-C4BE-4605-94C2-A748BB7D942C}" srcOrd="0" destOrd="0" presId="urn:microsoft.com/office/officeart/2005/8/layout/radial6"/>
    <dgm:cxn modelId="{235DB65D-A715-477E-BA8A-643488185EC7}" type="presParOf" srcId="{518F404F-0410-4AFF-B2A8-E2111DCDEAB0}" destId="{1EDA3BE8-F183-470E-8FB4-71D7AD33771B}" srcOrd="0" destOrd="0" presId="urn:microsoft.com/office/officeart/2005/8/layout/radial6"/>
    <dgm:cxn modelId="{170BD020-441B-488F-9D0E-12C7CB65636D}" type="presParOf" srcId="{518F404F-0410-4AFF-B2A8-E2111DCDEAB0}" destId="{EB986A52-9BCF-469D-A1E6-A88C0867D282}" srcOrd="1" destOrd="0" presId="urn:microsoft.com/office/officeart/2005/8/layout/radial6"/>
    <dgm:cxn modelId="{8BADEBE6-2533-46B5-919B-C4729B549B5B}" type="presParOf" srcId="{518F404F-0410-4AFF-B2A8-E2111DCDEAB0}" destId="{D50D18D3-6E8A-47B4-AA29-5B99AD54710C}" srcOrd="2" destOrd="0" presId="urn:microsoft.com/office/officeart/2005/8/layout/radial6"/>
    <dgm:cxn modelId="{F6AFDD91-EA9A-4B4C-9CDF-E2C10D53BC75}" type="presParOf" srcId="{518F404F-0410-4AFF-B2A8-E2111DCDEAB0}" destId="{71805E40-8FB6-4F0D-891A-75EE435FB2A3}" srcOrd="3" destOrd="0" presId="urn:microsoft.com/office/officeart/2005/8/layout/radial6"/>
    <dgm:cxn modelId="{B14F270E-4E8F-412E-9D61-4A7848D1E43C}" type="presParOf" srcId="{518F404F-0410-4AFF-B2A8-E2111DCDEAB0}" destId="{829B29FC-4398-4B31-B78C-7E85003D0C01}" srcOrd="4" destOrd="0" presId="urn:microsoft.com/office/officeart/2005/8/layout/radial6"/>
    <dgm:cxn modelId="{47BC1F05-1F11-4A9C-AE3D-3F4AED96FDE7}" type="presParOf" srcId="{518F404F-0410-4AFF-B2A8-E2111DCDEAB0}" destId="{8A2F77DA-1C29-48E5-9BF6-A509F465B6CA}" srcOrd="5" destOrd="0" presId="urn:microsoft.com/office/officeart/2005/8/layout/radial6"/>
    <dgm:cxn modelId="{98CBA6AD-CDA5-4F3E-AD37-029B7943DAE3}" type="presParOf" srcId="{518F404F-0410-4AFF-B2A8-E2111DCDEAB0}" destId="{CAFA92B2-7F39-4306-B54A-C64FA778904A}" srcOrd="6" destOrd="0" presId="urn:microsoft.com/office/officeart/2005/8/layout/radial6"/>
    <dgm:cxn modelId="{C9A3E280-9565-4A5E-97F3-08D6782C28FB}" type="presParOf" srcId="{518F404F-0410-4AFF-B2A8-E2111DCDEAB0}" destId="{51352291-DC9E-4956-B328-7D281D26AEEF}" srcOrd="7" destOrd="0" presId="urn:microsoft.com/office/officeart/2005/8/layout/radial6"/>
    <dgm:cxn modelId="{EB2C7713-6B14-4A82-86A5-087FC96B1768}" type="presParOf" srcId="{518F404F-0410-4AFF-B2A8-E2111DCDEAB0}" destId="{F5FB66F0-9EF5-44DA-9728-696C732D7754}" srcOrd="8" destOrd="0" presId="urn:microsoft.com/office/officeart/2005/8/layout/radial6"/>
    <dgm:cxn modelId="{F01D4F84-D97E-481A-8CA2-4E95526B4C9F}" type="presParOf" srcId="{518F404F-0410-4AFF-B2A8-E2111DCDEAB0}" destId="{78A6E7AF-EDCD-4EDE-965B-47D8A4CA527B}" srcOrd="9" destOrd="0" presId="urn:microsoft.com/office/officeart/2005/8/layout/radial6"/>
    <dgm:cxn modelId="{6EF920DF-C713-4516-9B67-434C54804DD9}" type="presParOf" srcId="{518F404F-0410-4AFF-B2A8-E2111DCDEAB0}" destId="{787B7060-62B8-4141-8E91-B2CF6F6ACE0B}" srcOrd="10" destOrd="0" presId="urn:microsoft.com/office/officeart/2005/8/layout/radial6"/>
    <dgm:cxn modelId="{1A0D48F1-1F64-4B01-AA32-A3F9978E6418}" type="presParOf" srcId="{518F404F-0410-4AFF-B2A8-E2111DCDEAB0}" destId="{E1877252-1579-4AE9-97BA-E704E1466FC8}" srcOrd="11" destOrd="0" presId="urn:microsoft.com/office/officeart/2005/8/layout/radial6"/>
    <dgm:cxn modelId="{5892EE6E-871A-4FB6-92EF-F35D9DC86787}" type="presParOf" srcId="{518F404F-0410-4AFF-B2A8-E2111DCDEAB0}" destId="{32A3649B-C4BE-4605-94C2-A748BB7D942C}" srcOrd="12" destOrd="0" presId="urn:microsoft.com/office/officeart/2005/8/layout/radial6"/>
    <dgm:cxn modelId="{DFB87C85-21EB-4D3E-9D5B-3F9D4170C5E6}" type="presParOf" srcId="{518F404F-0410-4AFF-B2A8-E2111DCDEAB0}" destId="{D6E203D5-46A7-4C5F-8933-FF7ADE5C369C}" srcOrd="13" destOrd="0" presId="urn:microsoft.com/office/officeart/2005/8/layout/radial6"/>
    <dgm:cxn modelId="{1A053AA2-790D-4B8C-99C1-BBB5B54D886C}" type="presParOf" srcId="{518F404F-0410-4AFF-B2A8-E2111DCDEAB0}" destId="{D69FD188-3A41-40A6-9E96-BF770FBC12D0}" srcOrd="14" destOrd="0" presId="urn:microsoft.com/office/officeart/2005/8/layout/radial6"/>
    <dgm:cxn modelId="{2DB3A000-907E-4AF8-869E-0C129900EBFE}" type="presParOf" srcId="{518F404F-0410-4AFF-B2A8-E2111DCDEAB0}" destId="{1E3CABA0-0C38-4B0C-8B2D-08E3A04067C8}" srcOrd="15" destOrd="0" presId="urn:microsoft.com/office/officeart/2005/8/layout/radial6"/>
    <dgm:cxn modelId="{51A0CC8F-1D36-438D-BD81-DE885A014615}" type="presParOf" srcId="{518F404F-0410-4AFF-B2A8-E2111DCDEAB0}" destId="{B4D0CD72-E22B-4CF4-B7A8-ED8CE77E9385}" srcOrd="16" destOrd="0" presId="urn:microsoft.com/office/officeart/2005/8/layout/radial6"/>
    <dgm:cxn modelId="{1A948122-6613-49E4-AC6F-9DF7C53B3427}" type="presParOf" srcId="{518F404F-0410-4AFF-B2A8-E2111DCDEAB0}" destId="{310782F8-B9F8-48E0-B938-3E6992D524EC}" srcOrd="17" destOrd="0" presId="urn:microsoft.com/office/officeart/2005/8/layout/radial6"/>
    <dgm:cxn modelId="{F79EC985-3967-470F-8FC6-A195E7CC5A95}" type="presParOf" srcId="{518F404F-0410-4AFF-B2A8-E2111DCDEAB0}" destId="{1D49C983-7005-4A87-B2AA-93E7CC9FEBE6}" srcOrd="18" destOrd="0" presId="urn:microsoft.com/office/officeart/2005/8/layout/radial6"/>
    <dgm:cxn modelId="{FBEC6AB4-ABD4-4C92-BEA0-A456791B168F}" type="presParOf" srcId="{518F404F-0410-4AFF-B2A8-E2111DCDEAB0}" destId="{9564C2D6-F2EE-4716-A28A-16384B658FDB}" srcOrd="19" destOrd="0" presId="urn:microsoft.com/office/officeart/2005/8/layout/radial6"/>
    <dgm:cxn modelId="{FF459D0C-D446-4DA8-95C3-61E075DFB9BE}" type="presParOf" srcId="{518F404F-0410-4AFF-B2A8-E2111DCDEAB0}" destId="{505D6867-435C-4A35-ACA1-16EE683DF573}" srcOrd="20" destOrd="0" presId="urn:microsoft.com/office/officeart/2005/8/layout/radial6"/>
    <dgm:cxn modelId="{0F9F7DFB-09EA-4F94-B400-DD483DB79E51}" type="presParOf" srcId="{518F404F-0410-4AFF-B2A8-E2111DCDEAB0}" destId="{F9DBD7B4-6AE1-4873-BB6B-D37E0B171D80}"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1CDF46-8DB5-4561-9B4E-89CC5B06F5B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A832EA86-58F8-4BA7-8EEF-FD5A032103B0}">
      <dgm:prSet phldrT="[Text]"/>
      <dgm:spPr>
        <a:solidFill>
          <a:srgbClr val="14A4A4"/>
        </a:solidFill>
      </dgm:spPr>
      <dgm:t>
        <a:bodyPr/>
        <a:lstStyle/>
        <a:p>
          <a:r>
            <a:rPr lang="en-GB" dirty="0"/>
            <a:t>BCC Housing</a:t>
          </a:r>
        </a:p>
      </dgm:t>
    </dgm:pt>
    <dgm:pt modelId="{25764926-9530-44EE-8DF4-BC57053A0AFA}" type="parTrans" cxnId="{1E84D073-2700-474D-8804-7067A3B3CFB1}">
      <dgm:prSet/>
      <dgm:spPr/>
      <dgm:t>
        <a:bodyPr/>
        <a:lstStyle/>
        <a:p>
          <a:endParaRPr lang="en-GB"/>
        </a:p>
      </dgm:t>
    </dgm:pt>
    <dgm:pt modelId="{79364CBD-55F3-4F4B-88EB-2BB26353D7B5}" type="sibTrans" cxnId="{1E84D073-2700-474D-8804-7067A3B3CFB1}">
      <dgm:prSet/>
      <dgm:spPr/>
      <dgm:t>
        <a:bodyPr/>
        <a:lstStyle/>
        <a:p>
          <a:endParaRPr lang="en-GB"/>
        </a:p>
      </dgm:t>
    </dgm:pt>
    <dgm:pt modelId="{71C95F83-14C9-43B8-A45E-EF7AF7F43C96}">
      <dgm:prSet phldrT="[Text]"/>
      <dgm:spPr>
        <a:solidFill>
          <a:srgbClr val="14A4A4"/>
        </a:solidFill>
      </dgm:spPr>
      <dgm:t>
        <a:bodyPr/>
        <a:lstStyle/>
        <a:p>
          <a:r>
            <a:rPr lang="en-GB" dirty="0"/>
            <a:t>BCC Route to Zero Team</a:t>
          </a:r>
        </a:p>
      </dgm:t>
    </dgm:pt>
    <dgm:pt modelId="{4B85D21A-08D7-45AD-AB2C-BD6552BF9074}" type="parTrans" cxnId="{C9A3F30B-D20F-4720-B519-CA76B0DDBE28}">
      <dgm:prSet/>
      <dgm:spPr/>
      <dgm:t>
        <a:bodyPr/>
        <a:lstStyle/>
        <a:p>
          <a:endParaRPr lang="en-GB"/>
        </a:p>
      </dgm:t>
    </dgm:pt>
    <dgm:pt modelId="{924EC09A-6FB1-4682-B4FE-8320403C85D2}" type="sibTrans" cxnId="{C9A3F30B-D20F-4720-B519-CA76B0DDBE28}">
      <dgm:prSet/>
      <dgm:spPr/>
      <dgm:t>
        <a:bodyPr/>
        <a:lstStyle/>
        <a:p>
          <a:endParaRPr lang="en-GB"/>
        </a:p>
      </dgm:t>
    </dgm:pt>
    <dgm:pt modelId="{F8CD6B4D-5C36-42F3-99E3-E13E00143C8A}">
      <dgm:prSet phldrT="[Text]"/>
      <dgm:spPr>
        <a:solidFill>
          <a:srgbClr val="14A4A4"/>
        </a:solidFill>
      </dgm:spPr>
      <dgm:t>
        <a:bodyPr/>
        <a:lstStyle/>
        <a:p>
          <a:r>
            <a:rPr lang="en-GB" dirty="0"/>
            <a:t>BCC Street Scene (Including Parks)</a:t>
          </a:r>
        </a:p>
      </dgm:t>
    </dgm:pt>
    <dgm:pt modelId="{315960C7-42AE-4C4A-B862-963AD8DF79CB}" type="parTrans" cxnId="{5A44D759-29CE-4EA7-9003-35A5F39A6115}">
      <dgm:prSet/>
      <dgm:spPr/>
      <dgm:t>
        <a:bodyPr/>
        <a:lstStyle/>
        <a:p>
          <a:endParaRPr lang="en-GB"/>
        </a:p>
      </dgm:t>
    </dgm:pt>
    <dgm:pt modelId="{6224863F-CCCD-4530-9331-83F2EB1F1967}" type="sibTrans" cxnId="{5A44D759-29CE-4EA7-9003-35A5F39A6115}">
      <dgm:prSet/>
      <dgm:spPr/>
      <dgm:t>
        <a:bodyPr/>
        <a:lstStyle/>
        <a:p>
          <a:endParaRPr lang="en-GB"/>
        </a:p>
      </dgm:t>
    </dgm:pt>
    <dgm:pt modelId="{154FD7B2-C5EF-4E41-B406-5E646645FFFF}">
      <dgm:prSet phldrT="[Text]"/>
      <dgm:spPr>
        <a:solidFill>
          <a:srgbClr val="14A4A4"/>
        </a:solidFill>
      </dgm:spPr>
      <dgm:t>
        <a:bodyPr/>
        <a:lstStyle/>
        <a:p>
          <a:r>
            <a:rPr lang="en-GB" dirty="0"/>
            <a:t>BCC Commonwealth Games Legacy</a:t>
          </a:r>
        </a:p>
      </dgm:t>
    </dgm:pt>
    <dgm:pt modelId="{7B6A0050-815C-4746-A768-F448CF3EA231}" type="parTrans" cxnId="{C9F84981-8E33-400B-B42D-D4080FBF6D11}">
      <dgm:prSet/>
      <dgm:spPr/>
      <dgm:t>
        <a:bodyPr/>
        <a:lstStyle/>
        <a:p>
          <a:endParaRPr lang="en-GB"/>
        </a:p>
      </dgm:t>
    </dgm:pt>
    <dgm:pt modelId="{0CB309E4-6D2D-4F67-902B-EF0875D1B987}" type="sibTrans" cxnId="{C9F84981-8E33-400B-B42D-D4080FBF6D11}">
      <dgm:prSet/>
      <dgm:spPr/>
      <dgm:t>
        <a:bodyPr/>
        <a:lstStyle/>
        <a:p>
          <a:endParaRPr lang="en-GB"/>
        </a:p>
      </dgm:t>
    </dgm:pt>
    <dgm:pt modelId="{E6F7B4A5-53B8-4DF5-AA14-512749B55F1E}">
      <dgm:prSet phldrT="[Text]"/>
      <dgm:spPr>
        <a:solidFill>
          <a:srgbClr val="14A4A4"/>
        </a:solidFill>
        <a:ln>
          <a:solidFill>
            <a:schemeClr val="accent1">
              <a:lumMod val="40000"/>
              <a:lumOff val="60000"/>
            </a:schemeClr>
          </a:solidFill>
        </a:ln>
      </dgm:spPr>
      <dgm:t>
        <a:bodyPr/>
        <a:lstStyle/>
        <a:p>
          <a:r>
            <a:rPr lang="en-GB" dirty="0"/>
            <a:t>BCC Adult Education</a:t>
          </a:r>
        </a:p>
      </dgm:t>
    </dgm:pt>
    <dgm:pt modelId="{6A50194B-54D3-4258-8F0E-64DAEC0794FF}" type="parTrans" cxnId="{831CD385-8326-475F-A4AD-4E91CAA93F14}">
      <dgm:prSet/>
      <dgm:spPr/>
      <dgm:t>
        <a:bodyPr/>
        <a:lstStyle/>
        <a:p>
          <a:endParaRPr lang="en-GB"/>
        </a:p>
      </dgm:t>
    </dgm:pt>
    <dgm:pt modelId="{028AD440-1A11-48D7-B7FB-9F62A9D1782A}" type="sibTrans" cxnId="{831CD385-8326-475F-A4AD-4E91CAA93F14}">
      <dgm:prSet/>
      <dgm:spPr/>
      <dgm:t>
        <a:bodyPr/>
        <a:lstStyle/>
        <a:p>
          <a:endParaRPr lang="en-GB"/>
        </a:p>
      </dgm:t>
    </dgm:pt>
    <dgm:pt modelId="{1C12B779-8916-41AE-9E30-3CDE8F4C1363}">
      <dgm:prSet/>
      <dgm:spPr>
        <a:solidFill>
          <a:srgbClr val="14A4A4"/>
        </a:solidFill>
      </dgm:spPr>
      <dgm:t>
        <a:bodyPr/>
        <a:lstStyle/>
        <a:p>
          <a:r>
            <a:rPr lang="en-GB" dirty="0"/>
            <a:t>Birmingham Children’s Trust</a:t>
          </a:r>
        </a:p>
      </dgm:t>
    </dgm:pt>
    <dgm:pt modelId="{492BA491-8B3B-4B8A-8D80-702C83C797ED}" type="parTrans" cxnId="{2CB1983C-AA63-4786-8CBC-8148AA511483}">
      <dgm:prSet/>
      <dgm:spPr/>
      <dgm:t>
        <a:bodyPr/>
        <a:lstStyle/>
        <a:p>
          <a:endParaRPr lang="en-GB"/>
        </a:p>
      </dgm:t>
    </dgm:pt>
    <dgm:pt modelId="{1294F231-F7CB-433F-9364-B0C3055DBA97}" type="sibTrans" cxnId="{2CB1983C-AA63-4786-8CBC-8148AA511483}">
      <dgm:prSet/>
      <dgm:spPr/>
      <dgm:t>
        <a:bodyPr/>
        <a:lstStyle/>
        <a:p>
          <a:endParaRPr lang="en-GB"/>
        </a:p>
      </dgm:t>
    </dgm:pt>
    <dgm:pt modelId="{6B5D6AE4-124E-4C1D-98AD-9489DC9F825B}">
      <dgm:prSet/>
      <dgm:spPr>
        <a:solidFill>
          <a:srgbClr val="14A4A4"/>
        </a:solidFill>
      </dgm:spPr>
      <dgm:t>
        <a:bodyPr/>
        <a:lstStyle/>
        <a:p>
          <a:r>
            <a:rPr lang="en-GB" dirty="0"/>
            <a:t>BCC Public Health</a:t>
          </a:r>
        </a:p>
      </dgm:t>
    </dgm:pt>
    <dgm:pt modelId="{A82BC34C-A750-45AC-BED8-2EDD4F69FA0C}" type="parTrans" cxnId="{A63B46BA-F452-43DC-A49E-F7690A5FED43}">
      <dgm:prSet/>
      <dgm:spPr/>
      <dgm:t>
        <a:bodyPr/>
        <a:lstStyle/>
        <a:p>
          <a:endParaRPr lang="en-GB"/>
        </a:p>
      </dgm:t>
    </dgm:pt>
    <dgm:pt modelId="{69F6316C-C3EB-4B2A-9431-E3300420E1EA}" type="sibTrans" cxnId="{A63B46BA-F452-43DC-A49E-F7690A5FED43}">
      <dgm:prSet/>
      <dgm:spPr/>
      <dgm:t>
        <a:bodyPr/>
        <a:lstStyle/>
        <a:p>
          <a:endParaRPr lang="en-GB"/>
        </a:p>
      </dgm:t>
    </dgm:pt>
    <dgm:pt modelId="{CD3673D9-898B-493D-99A9-755963F15584}" type="pres">
      <dgm:prSet presAssocID="{5F1CDF46-8DB5-4561-9B4E-89CC5B06F5BC}" presName="cycle" presStyleCnt="0">
        <dgm:presLayoutVars>
          <dgm:dir/>
          <dgm:resizeHandles val="exact"/>
        </dgm:presLayoutVars>
      </dgm:prSet>
      <dgm:spPr/>
    </dgm:pt>
    <dgm:pt modelId="{275327F6-E13E-4129-98CB-61B826E4BE2D}" type="pres">
      <dgm:prSet presAssocID="{A832EA86-58F8-4BA7-8EEF-FD5A032103B0}" presName="node" presStyleLbl="node1" presStyleIdx="0" presStyleCnt="7">
        <dgm:presLayoutVars>
          <dgm:bulletEnabled val="1"/>
        </dgm:presLayoutVars>
      </dgm:prSet>
      <dgm:spPr/>
    </dgm:pt>
    <dgm:pt modelId="{EBA4C657-E1BA-4E96-9EC3-D7727F0F16C7}" type="pres">
      <dgm:prSet presAssocID="{79364CBD-55F3-4F4B-88EB-2BB26353D7B5}" presName="sibTrans" presStyleLbl="sibTrans2D1" presStyleIdx="0" presStyleCnt="7" custAng="16237801" custLinFactNeighborX="-64910" custLinFactNeighborY="96528"/>
      <dgm:spPr/>
    </dgm:pt>
    <dgm:pt modelId="{6F01889E-E576-4D2D-87BD-12EC9E25CC7B}" type="pres">
      <dgm:prSet presAssocID="{79364CBD-55F3-4F4B-88EB-2BB26353D7B5}" presName="connectorText" presStyleLbl="sibTrans2D1" presStyleIdx="0" presStyleCnt="7"/>
      <dgm:spPr/>
    </dgm:pt>
    <dgm:pt modelId="{A9762573-576D-4F67-8A8F-A5E09979FECE}" type="pres">
      <dgm:prSet presAssocID="{1C12B779-8916-41AE-9E30-3CDE8F4C1363}" presName="node" presStyleLbl="node1" presStyleIdx="1" presStyleCnt="7" custRadScaleRad="100614" custRadScaleInc="2078">
        <dgm:presLayoutVars>
          <dgm:bulletEnabled val="1"/>
        </dgm:presLayoutVars>
      </dgm:prSet>
      <dgm:spPr/>
    </dgm:pt>
    <dgm:pt modelId="{B6D5CD94-BBCF-4CAD-946D-3B5AE9501115}" type="pres">
      <dgm:prSet presAssocID="{1294F231-F7CB-433F-9364-B0C3055DBA97}" presName="sibTrans" presStyleLbl="sibTrans2D1" presStyleIdx="1" presStyleCnt="7" custAng="5282500" custLinFactX="-35537" custLinFactNeighborX="-100000" custLinFactNeighborY="15062"/>
      <dgm:spPr/>
    </dgm:pt>
    <dgm:pt modelId="{70965CF1-935C-4D95-9D2C-32A74CBC494C}" type="pres">
      <dgm:prSet presAssocID="{1294F231-F7CB-433F-9364-B0C3055DBA97}" presName="connectorText" presStyleLbl="sibTrans2D1" presStyleIdx="1" presStyleCnt="7"/>
      <dgm:spPr/>
    </dgm:pt>
    <dgm:pt modelId="{61375435-3306-4372-B94C-B5F76F084B7E}" type="pres">
      <dgm:prSet presAssocID="{6B5D6AE4-124E-4C1D-98AD-9489DC9F825B}" presName="node" presStyleLbl="node1" presStyleIdx="2" presStyleCnt="7">
        <dgm:presLayoutVars>
          <dgm:bulletEnabled val="1"/>
        </dgm:presLayoutVars>
      </dgm:prSet>
      <dgm:spPr/>
    </dgm:pt>
    <dgm:pt modelId="{24D50397-5518-467E-98A5-38BCE4832881}" type="pres">
      <dgm:prSet presAssocID="{69F6316C-C3EB-4B2A-9431-E3300420E1EA}" presName="sibTrans" presStyleLbl="sibTrans2D1" presStyleIdx="2" presStyleCnt="7" custAng="15943376" custLinFactX="-3833" custLinFactNeighborX="-100000" custLinFactNeighborY="-48721"/>
      <dgm:spPr/>
    </dgm:pt>
    <dgm:pt modelId="{C55D2C0B-47AC-4751-AB33-3C786C9A1A90}" type="pres">
      <dgm:prSet presAssocID="{69F6316C-C3EB-4B2A-9431-E3300420E1EA}" presName="connectorText" presStyleLbl="sibTrans2D1" presStyleIdx="2" presStyleCnt="7"/>
      <dgm:spPr/>
    </dgm:pt>
    <dgm:pt modelId="{0DEECED3-9FAB-4300-ACAB-9065B8D90FF5}" type="pres">
      <dgm:prSet presAssocID="{71C95F83-14C9-43B8-A45E-EF7AF7F43C96}" presName="node" presStyleLbl="node1" presStyleIdx="3" presStyleCnt="7" custRadScaleRad="96342" custRadScaleInc="-137">
        <dgm:presLayoutVars>
          <dgm:bulletEnabled val="1"/>
        </dgm:presLayoutVars>
      </dgm:prSet>
      <dgm:spPr/>
    </dgm:pt>
    <dgm:pt modelId="{7593E613-EF2B-4264-9CDF-A0D51C88AC0F}" type="pres">
      <dgm:prSet presAssocID="{924EC09A-6FB1-4682-B4FE-8320403C85D2}" presName="sibTrans" presStyleLbl="sibTrans2D1" presStyleIdx="3" presStyleCnt="7" custAng="5533883" custLinFactNeighborX="-4320" custLinFactNeighborY="-64485"/>
      <dgm:spPr/>
    </dgm:pt>
    <dgm:pt modelId="{2DAAB68B-522F-412A-BEB0-9420B6EE2DC6}" type="pres">
      <dgm:prSet presAssocID="{924EC09A-6FB1-4682-B4FE-8320403C85D2}" presName="connectorText" presStyleLbl="sibTrans2D1" presStyleIdx="3" presStyleCnt="7"/>
      <dgm:spPr/>
    </dgm:pt>
    <dgm:pt modelId="{C3146D44-C174-4341-BC93-6525F13D12CC}" type="pres">
      <dgm:prSet presAssocID="{F8CD6B4D-5C36-42F3-99E3-E13E00143C8A}" presName="node" presStyleLbl="node1" presStyleIdx="4" presStyleCnt="7">
        <dgm:presLayoutVars>
          <dgm:bulletEnabled val="1"/>
        </dgm:presLayoutVars>
      </dgm:prSet>
      <dgm:spPr/>
    </dgm:pt>
    <dgm:pt modelId="{98B99189-B9A5-40B1-8D31-7EF00A0DF2CC}" type="pres">
      <dgm:prSet presAssocID="{6224863F-CCCD-4530-9331-83F2EB1F1967}" presName="sibTrans" presStyleLbl="sibTrans2D1" presStyleIdx="4" presStyleCnt="7" custAng="16123150" custLinFactNeighborX="53912" custLinFactNeighborY="-45676"/>
      <dgm:spPr/>
    </dgm:pt>
    <dgm:pt modelId="{F69B75C4-08B7-41D6-9AB6-8F915FB3F795}" type="pres">
      <dgm:prSet presAssocID="{6224863F-CCCD-4530-9331-83F2EB1F1967}" presName="connectorText" presStyleLbl="sibTrans2D1" presStyleIdx="4" presStyleCnt="7"/>
      <dgm:spPr/>
    </dgm:pt>
    <dgm:pt modelId="{55760F11-A8EC-426B-95E3-E8F62E89D900}" type="pres">
      <dgm:prSet presAssocID="{154FD7B2-C5EF-4E41-B406-5E646645FFFF}" presName="node" presStyleLbl="node1" presStyleIdx="5" presStyleCnt="7">
        <dgm:presLayoutVars>
          <dgm:bulletEnabled val="1"/>
        </dgm:presLayoutVars>
      </dgm:prSet>
      <dgm:spPr/>
    </dgm:pt>
    <dgm:pt modelId="{8F8368D5-646F-43A3-B580-186C8DC6E658}" type="pres">
      <dgm:prSet presAssocID="{0CB309E4-6D2D-4F67-902B-EF0875D1B987}" presName="sibTrans" presStyleLbl="sibTrans2D1" presStyleIdx="5" presStyleCnt="7" custAng="16323726" custLinFactNeighborX="90495" custLinFactNeighborY="11120"/>
      <dgm:spPr/>
    </dgm:pt>
    <dgm:pt modelId="{0D61E6F0-BEAF-40EE-AE51-8432BA73AD9E}" type="pres">
      <dgm:prSet presAssocID="{0CB309E4-6D2D-4F67-902B-EF0875D1B987}" presName="connectorText" presStyleLbl="sibTrans2D1" presStyleIdx="5" presStyleCnt="7"/>
      <dgm:spPr/>
    </dgm:pt>
    <dgm:pt modelId="{A919C685-9E65-4274-9AF0-C9899A1BBCE6}" type="pres">
      <dgm:prSet presAssocID="{E6F7B4A5-53B8-4DF5-AA14-512749B55F1E}" presName="node" presStyleLbl="node1" presStyleIdx="6" presStyleCnt="7">
        <dgm:presLayoutVars>
          <dgm:bulletEnabled val="1"/>
        </dgm:presLayoutVars>
      </dgm:prSet>
      <dgm:spPr/>
    </dgm:pt>
    <dgm:pt modelId="{7795C774-975F-463B-B772-C0BEF788F715}" type="pres">
      <dgm:prSet presAssocID="{028AD440-1A11-48D7-B7FB-9F62A9D1782A}" presName="sibTrans" presStyleLbl="sibTrans2D1" presStyleIdx="6" presStyleCnt="7" custAng="5816788" custScaleX="110737" custLinFactNeighborX="42359" custLinFactNeighborY="98333"/>
      <dgm:spPr/>
    </dgm:pt>
    <dgm:pt modelId="{C56E1B3A-E1AE-44FC-81AD-F42610F03581}" type="pres">
      <dgm:prSet presAssocID="{028AD440-1A11-48D7-B7FB-9F62A9D1782A}" presName="connectorText" presStyleLbl="sibTrans2D1" presStyleIdx="6" presStyleCnt="7"/>
      <dgm:spPr/>
    </dgm:pt>
  </dgm:ptLst>
  <dgm:cxnLst>
    <dgm:cxn modelId="{C9A3F30B-D20F-4720-B519-CA76B0DDBE28}" srcId="{5F1CDF46-8DB5-4561-9B4E-89CC5B06F5BC}" destId="{71C95F83-14C9-43B8-A45E-EF7AF7F43C96}" srcOrd="3" destOrd="0" parTransId="{4B85D21A-08D7-45AD-AB2C-BD6552BF9074}" sibTransId="{924EC09A-6FB1-4682-B4FE-8320403C85D2}"/>
    <dgm:cxn modelId="{3C517813-25FC-4EC2-92B8-C4714F1F1823}" type="presOf" srcId="{6224863F-CCCD-4530-9331-83F2EB1F1967}" destId="{F69B75C4-08B7-41D6-9AB6-8F915FB3F795}" srcOrd="1" destOrd="0" presId="urn:microsoft.com/office/officeart/2005/8/layout/cycle2"/>
    <dgm:cxn modelId="{C7341139-2D60-490C-A659-B4BCEA266896}" type="presOf" srcId="{1294F231-F7CB-433F-9364-B0C3055DBA97}" destId="{B6D5CD94-BBCF-4CAD-946D-3B5AE9501115}" srcOrd="0" destOrd="0" presId="urn:microsoft.com/office/officeart/2005/8/layout/cycle2"/>
    <dgm:cxn modelId="{2CB1983C-AA63-4786-8CBC-8148AA511483}" srcId="{5F1CDF46-8DB5-4561-9B4E-89CC5B06F5BC}" destId="{1C12B779-8916-41AE-9E30-3CDE8F4C1363}" srcOrd="1" destOrd="0" parTransId="{492BA491-8B3B-4B8A-8D80-702C83C797ED}" sibTransId="{1294F231-F7CB-433F-9364-B0C3055DBA97}"/>
    <dgm:cxn modelId="{11D75D5B-7F77-4AC4-902A-BA766B7D5530}" type="presOf" srcId="{1294F231-F7CB-433F-9364-B0C3055DBA97}" destId="{70965CF1-935C-4D95-9D2C-32A74CBC494C}" srcOrd="1" destOrd="0" presId="urn:microsoft.com/office/officeart/2005/8/layout/cycle2"/>
    <dgm:cxn modelId="{F80DAF5E-4649-45D0-AB6F-B4799F257A73}" type="presOf" srcId="{E6F7B4A5-53B8-4DF5-AA14-512749B55F1E}" destId="{A919C685-9E65-4274-9AF0-C9899A1BBCE6}" srcOrd="0" destOrd="0" presId="urn:microsoft.com/office/officeart/2005/8/layout/cycle2"/>
    <dgm:cxn modelId="{8051FA61-9CDD-4BA3-B723-EF5E8E08DD3A}" type="presOf" srcId="{69F6316C-C3EB-4B2A-9431-E3300420E1EA}" destId="{24D50397-5518-467E-98A5-38BCE4832881}" srcOrd="0" destOrd="0" presId="urn:microsoft.com/office/officeart/2005/8/layout/cycle2"/>
    <dgm:cxn modelId="{1E84D073-2700-474D-8804-7067A3B3CFB1}" srcId="{5F1CDF46-8DB5-4561-9B4E-89CC5B06F5BC}" destId="{A832EA86-58F8-4BA7-8EEF-FD5A032103B0}" srcOrd="0" destOrd="0" parTransId="{25764926-9530-44EE-8DF4-BC57053A0AFA}" sibTransId="{79364CBD-55F3-4F4B-88EB-2BB26353D7B5}"/>
    <dgm:cxn modelId="{7B0F7D59-A15D-462C-8AE1-4BE91A74A3FA}" type="presOf" srcId="{0CB309E4-6D2D-4F67-902B-EF0875D1B987}" destId="{8F8368D5-646F-43A3-B580-186C8DC6E658}" srcOrd="0" destOrd="0" presId="urn:microsoft.com/office/officeart/2005/8/layout/cycle2"/>
    <dgm:cxn modelId="{5A44D759-29CE-4EA7-9003-35A5F39A6115}" srcId="{5F1CDF46-8DB5-4561-9B4E-89CC5B06F5BC}" destId="{F8CD6B4D-5C36-42F3-99E3-E13E00143C8A}" srcOrd="4" destOrd="0" parTransId="{315960C7-42AE-4C4A-B862-963AD8DF79CB}" sibTransId="{6224863F-CCCD-4530-9331-83F2EB1F1967}"/>
    <dgm:cxn modelId="{E4AB1A5A-D6CF-4050-B9D2-9F5E2ABB9B86}" type="presOf" srcId="{71C95F83-14C9-43B8-A45E-EF7AF7F43C96}" destId="{0DEECED3-9FAB-4300-ACAB-9065B8D90FF5}" srcOrd="0" destOrd="0" presId="urn:microsoft.com/office/officeart/2005/8/layout/cycle2"/>
    <dgm:cxn modelId="{1E32F27A-728E-480B-81E7-B87A075A11FA}" type="presOf" srcId="{028AD440-1A11-48D7-B7FB-9F62A9D1782A}" destId="{C56E1B3A-E1AE-44FC-81AD-F42610F03581}" srcOrd="1" destOrd="0" presId="urn:microsoft.com/office/officeart/2005/8/layout/cycle2"/>
    <dgm:cxn modelId="{C9F84981-8E33-400B-B42D-D4080FBF6D11}" srcId="{5F1CDF46-8DB5-4561-9B4E-89CC5B06F5BC}" destId="{154FD7B2-C5EF-4E41-B406-5E646645FFFF}" srcOrd="5" destOrd="0" parTransId="{7B6A0050-815C-4746-A768-F448CF3EA231}" sibTransId="{0CB309E4-6D2D-4F67-902B-EF0875D1B987}"/>
    <dgm:cxn modelId="{831CD385-8326-475F-A4AD-4E91CAA93F14}" srcId="{5F1CDF46-8DB5-4561-9B4E-89CC5B06F5BC}" destId="{E6F7B4A5-53B8-4DF5-AA14-512749B55F1E}" srcOrd="6" destOrd="0" parTransId="{6A50194B-54D3-4258-8F0E-64DAEC0794FF}" sibTransId="{028AD440-1A11-48D7-B7FB-9F62A9D1782A}"/>
    <dgm:cxn modelId="{500DA493-7B19-45AB-B19C-743AD3D8DDE9}" type="presOf" srcId="{6B5D6AE4-124E-4C1D-98AD-9489DC9F825B}" destId="{61375435-3306-4372-B94C-B5F76F084B7E}" srcOrd="0" destOrd="0" presId="urn:microsoft.com/office/officeart/2005/8/layout/cycle2"/>
    <dgm:cxn modelId="{F5AF5E97-64E4-4C63-BDA8-4EB62239A426}" type="presOf" srcId="{0CB309E4-6D2D-4F67-902B-EF0875D1B987}" destId="{0D61E6F0-BEAF-40EE-AE51-8432BA73AD9E}" srcOrd="1" destOrd="0" presId="urn:microsoft.com/office/officeart/2005/8/layout/cycle2"/>
    <dgm:cxn modelId="{2EE6C09B-007F-4986-807E-223A981F27F2}" type="presOf" srcId="{154FD7B2-C5EF-4E41-B406-5E646645FFFF}" destId="{55760F11-A8EC-426B-95E3-E8F62E89D900}" srcOrd="0" destOrd="0" presId="urn:microsoft.com/office/officeart/2005/8/layout/cycle2"/>
    <dgm:cxn modelId="{BE93A2B2-032E-44C4-915D-7815C8249E23}" type="presOf" srcId="{79364CBD-55F3-4F4B-88EB-2BB26353D7B5}" destId="{EBA4C657-E1BA-4E96-9EC3-D7727F0F16C7}" srcOrd="0" destOrd="0" presId="urn:microsoft.com/office/officeart/2005/8/layout/cycle2"/>
    <dgm:cxn modelId="{A63B46BA-F452-43DC-A49E-F7690A5FED43}" srcId="{5F1CDF46-8DB5-4561-9B4E-89CC5B06F5BC}" destId="{6B5D6AE4-124E-4C1D-98AD-9489DC9F825B}" srcOrd="2" destOrd="0" parTransId="{A82BC34C-A750-45AC-BED8-2EDD4F69FA0C}" sibTransId="{69F6316C-C3EB-4B2A-9431-E3300420E1EA}"/>
    <dgm:cxn modelId="{FE57D7C4-0758-4368-A8EE-4B664FB0ED51}" type="presOf" srcId="{79364CBD-55F3-4F4B-88EB-2BB26353D7B5}" destId="{6F01889E-E576-4D2D-87BD-12EC9E25CC7B}" srcOrd="1" destOrd="0" presId="urn:microsoft.com/office/officeart/2005/8/layout/cycle2"/>
    <dgm:cxn modelId="{D6606ECC-AA0D-48F5-BFD3-F5402473C5D4}" type="presOf" srcId="{924EC09A-6FB1-4682-B4FE-8320403C85D2}" destId="{2DAAB68B-522F-412A-BEB0-9420B6EE2DC6}" srcOrd="1" destOrd="0" presId="urn:microsoft.com/office/officeart/2005/8/layout/cycle2"/>
    <dgm:cxn modelId="{8B45B9D0-E0E3-42B7-B588-BD352BC02B5A}" type="presOf" srcId="{69F6316C-C3EB-4B2A-9431-E3300420E1EA}" destId="{C55D2C0B-47AC-4751-AB33-3C786C9A1A90}" srcOrd="1" destOrd="0" presId="urn:microsoft.com/office/officeart/2005/8/layout/cycle2"/>
    <dgm:cxn modelId="{BCC5C6D2-F6F4-4DC4-B50B-A0846081DACE}" type="presOf" srcId="{A832EA86-58F8-4BA7-8EEF-FD5A032103B0}" destId="{275327F6-E13E-4129-98CB-61B826E4BE2D}" srcOrd="0" destOrd="0" presId="urn:microsoft.com/office/officeart/2005/8/layout/cycle2"/>
    <dgm:cxn modelId="{3C8702E4-99A3-4F99-879D-A66C4F2AA7FD}" type="presOf" srcId="{5F1CDF46-8DB5-4561-9B4E-89CC5B06F5BC}" destId="{CD3673D9-898B-493D-99A9-755963F15584}" srcOrd="0" destOrd="0" presId="urn:microsoft.com/office/officeart/2005/8/layout/cycle2"/>
    <dgm:cxn modelId="{AA6C2EEB-463D-4741-918B-2B96EE644DDE}" type="presOf" srcId="{028AD440-1A11-48D7-B7FB-9F62A9D1782A}" destId="{7795C774-975F-463B-B772-C0BEF788F715}" srcOrd="0" destOrd="0" presId="urn:microsoft.com/office/officeart/2005/8/layout/cycle2"/>
    <dgm:cxn modelId="{62AB56F0-B6A3-488D-8495-01DB31C4735C}" type="presOf" srcId="{6224863F-CCCD-4530-9331-83F2EB1F1967}" destId="{98B99189-B9A5-40B1-8D31-7EF00A0DF2CC}" srcOrd="0" destOrd="0" presId="urn:microsoft.com/office/officeart/2005/8/layout/cycle2"/>
    <dgm:cxn modelId="{6153CFF3-CDB3-409F-8082-DDEFF07B5AEB}" type="presOf" srcId="{1C12B779-8916-41AE-9E30-3CDE8F4C1363}" destId="{A9762573-576D-4F67-8A8F-A5E09979FECE}" srcOrd="0" destOrd="0" presId="urn:microsoft.com/office/officeart/2005/8/layout/cycle2"/>
    <dgm:cxn modelId="{6E31C4F5-4582-451C-A153-BD32E838E914}" type="presOf" srcId="{F8CD6B4D-5C36-42F3-99E3-E13E00143C8A}" destId="{C3146D44-C174-4341-BC93-6525F13D12CC}" srcOrd="0" destOrd="0" presId="urn:microsoft.com/office/officeart/2005/8/layout/cycle2"/>
    <dgm:cxn modelId="{8249C8FE-7370-4D46-B466-56FC05804238}" type="presOf" srcId="{924EC09A-6FB1-4682-B4FE-8320403C85D2}" destId="{7593E613-EF2B-4264-9CDF-A0D51C88AC0F}" srcOrd="0" destOrd="0" presId="urn:microsoft.com/office/officeart/2005/8/layout/cycle2"/>
    <dgm:cxn modelId="{6FB17FF6-BDF6-478E-A7B8-F460BE7C28C2}" type="presParOf" srcId="{CD3673D9-898B-493D-99A9-755963F15584}" destId="{275327F6-E13E-4129-98CB-61B826E4BE2D}" srcOrd="0" destOrd="0" presId="urn:microsoft.com/office/officeart/2005/8/layout/cycle2"/>
    <dgm:cxn modelId="{2C375533-DD3F-4958-B9FB-B07FE8F67BAF}" type="presParOf" srcId="{CD3673D9-898B-493D-99A9-755963F15584}" destId="{EBA4C657-E1BA-4E96-9EC3-D7727F0F16C7}" srcOrd="1" destOrd="0" presId="urn:microsoft.com/office/officeart/2005/8/layout/cycle2"/>
    <dgm:cxn modelId="{03EAC159-F8F5-4F29-A9D8-397F6537FCCC}" type="presParOf" srcId="{EBA4C657-E1BA-4E96-9EC3-D7727F0F16C7}" destId="{6F01889E-E576-4D2D-87BD-12EC9E25CC7B}" srcOrd="0" destOrd="0" presId="urn:microsoft.com/office/officeart/2005/8/layout/cycle2"/>
    <dgm:cxn modelId="{3CDBA642-711A-4F08-9420-AAA5AE09D0BB}" type="presParOf" srcId="{CD3673D9-898B-493D-99A9-755963F15584}" destId="{A9762573-576D-4F67-8A8F-A5E09979FECE}" srcOrd="2" destOrd="0" presId="urn:microsoft.com/office/officeart/2005/8/layout/cycle2"/>
    <dgm:cxn modelId="{C2E9B737-BB5B-42D6-A5C6-6357DD19A390}" type="presParOf" srcId="{CD3673D9-898B-493D-99A9-755963F15584}" destId="{B6D5CD94-BBCF-4CAD-946D-3B5AE9501115}" srcOrd="3" destOrd="0" presId="urn:microsoft.com/office/officeart/2005/8/layout/cycle2"/>
    <dgm:cxn modelId="{410F9EA2-3410-4431-AD0C-52DD66F7CD68}" type="presParOf" srcId="{B6D5CD94-BBCF-4CAD-946D-3B5AE9501115}" destId="{70965CF1-935C-4D95-9D2C-32A74CBC494C}" srcOrd="0" destOrd="0" presId="urn:microsoft.com/office/officeart/2005/8/layout/cycle2"/>
    <dgm:cxn modelId="{35AB0261-33F6-489F-AFC0-AE5EBFEFBD6C}" type="presParOf" srcId="{CD3673D9-898B-493D-99A9-755963F15584}" destId="{61375435-3306-4372-B94C-B5F76F084B7E}" srcOrd="4" destOrd="0" presId="urn:microsoft.com/office/officeart/2005/8/layout/cycle2"/>
    <dgm:cxn modelId="{0EE66800-9DA0-43BD-96FB-C73D5A8F0F22}" type="presParOf" srcId="{CD3673D9-898B-493D-99A9-755963F15584}" destId="{24D50397-5518-467E-98A5-38BCE4832881}" srcOrd="5" destOrd="0" presId="urn:microsoft.com/office/officeart/2005/8/layout/cycle2"/>
    <dgm:cxn modelId="{1E44AD77-40FC-46E7-9119-C67FD2DE6B76}" type="presParOf" srcId="{24D50397-5518-467E-98A5-38BCE4832881}" destId="{C55D2C0B-47AC-4751-AB33-3C786C9A1A90}" srcOrd="0" destOrd="0" presId="urn:microsoft.com/office/officeart/2005/8/layout/cycle2"/>
    <dgm:cxn modelId="{124C877A-F689-4C7B-840A-C0DBB9A7FDD1}" type="presParOf" srcId="{CD3673D9-898B-493D-99A9-755963F15584}" destId="{0DEECED3-9FAB-4300-ACAB-9065B8D90FF5}" srcOrd="6" destOrd="0" presId="urn:microsoft.com/office/officeart/2005/8/layout/cycle2"/>
    <dgm:cxn modelId="{DDFA2041-C3F2-4F78-A606-09B7167DD9A0}" type="presParOf" srcId="{CD3673D9-898B-493D-99A9-755963F15584}" destId="{7593E613-EF2B-4264-9CDF-A0D51C88AC0F}" srcOrd="7" destOrd="0" presId="urn:microsoft.com/office/officeart/2005/8/layout/cycle2"/>
    <dgm:cxn modelId="{CA760623-CA35-4ADF-993D-F28733850241}" type="presParOf" srcId="{7593E613-EF2B-4264-9CDF-A0D51C88AC0F}" destId="{2DAAB68B-522F-412A-BEB0-9420B6EE2DC6}" srcOrd="0" destOrd="0" presId="urn:microsoft.com/office/officeart/2005/8/layout/cycle2"/>
    <dgm:cxn modelId="{5E352F03-2F0D-4352-91C3-8AD08210403F}" type="presParOf" srcId="{CD3673D9-898B-493D-99A9-755963F15584}" destId="{C3146D44-C174-4341-BC93-6525F13D12CC}" srcOrd="8" destOrd="0" presId="urn:microsoft.com/office/officeart/2005/8/layout/cycle2"/>
    <dgm:cxn modelId="{5ABD010F-9059-4B6B-B244-174DB1CF444F}" type="presParOf" srcId="{CD3673D9-898B-493D-99A9-755963F15584}" destId="{98B99189-B9A5-40B1-8D31-7EF00A0DF2CC}" srcOrd="9" destOrd="0" presId="urn:microsoft.com/office/officeart/2005/8/layout/cycle2"/>
    <dgm:cxn modelId="{AFB1077C-B732-4AF4-9E80-BE9320BB1024}" type="presParOf" srcId="{98B99189-B9A5-40B1-8D31-7EF00A0DF2CC}" destId="{F69B75C4-08B7-41D6-9AB6-8F915FB3F795}" srcOrd="0" destOrd="0" presId="urn:microsoft.com/office/officeart/2005/8/layout/cycle2"/>
    <dgm:cxn modelId="{A1EECE71-5804-4637-8B7B-CD03AB38DAE0}" type="presParOf" srcId="{CD3673D9-898B-493D-99A9-755963F15584}" destId="{55760F11-A8EC-426B-95E3-E8F62E89D900}" srcOrd="10" destOrd="0" presId="urn:microsoft.com/office/officeart/2005/8/layout/cycle2"/>
    <dgm:cxn modelId="{B04CCD20-A8B5-489B-BEA4-66B9C4FDF81C}" type="presParOf" srcId="{CD3673D9-898B-493D-99A9-755963F15584}" destId="{8F8368D5-646F-43A3-B580-186C8DC6E658}" srcOrd="11" destOrd="0" presId="urn:microsoft.com/office/officeart/2005/8/layout/cycle2"/>
    <dgm:cxn modelId="{CE411517-943E-46E1-9A6D-3926A4310D28}" type="presParOf" srcId="{8F8368D5-646F-43A3-B580-186C8DC6E658}" destId="{0D61E6F0-BEAF-40EE-AE51-8432BA73AD9E}" srcOrd="0" destOrd="0" presId="urn:microsoft.com/office/officeart/2005/8/layout/cycle2"/>
    <dgm:cxn modelId="{6336D410-5CF2-4685-9E74-840338C3366A}" type="presParOf" srcId="{CD3673D9-898B-493D-99A9-755963F15584}" destId="{A919C685-9E65-4274-9AF0-C9899A1BBCE6}" srcOrd="12" destOrd="0" presId="urn:microsoft.com/office/officeart/2005/8/layout/cycle2"/>
    <dgm:cxn modelId="{213CF037-5275-48FE-AF28-F46CDD31A5C1}" type="presParOf" srcId="{CD3673D9-898B-493D-99A9-755963F15584}" destId="{7795C774-975F-463B-B772-C0BEF788F715}" srcOrd="13" destOrd="0" presId="urn:microsoft.com/office/officeart/2005/8/layout/cycle2"/>
    <dgm:cxn modelId="{B8B29811-B83C-4170-92DC-EC988DB519A7}" type="presParOf" srcId="{7795C774-975F-463B-B772-C0BEF788F715}" destId="{C56E1B3A-E1AE-44FC-81AD-F42610F03581}" srcOrd="0" destOrd="0" presId="urn:microsoft.com/office/officeart/2005/8/layout/cycle2"/>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AC0B9F-70E8-4B10-8186-4E6AEDC40F8D}">
      <dsp:nvSpPr>
        <dsp:cNvPr id="0" name=""/>
        <dsp:cNvSpPr/>
      </dsp:nvSpPr>
      <dsp:spPr>
        <a:xfrm>
          <a:off x="0" y="245820"/>
          <a:ext cx="6900512" cy="16450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t>Over thirty years ago, at the Rio Summit in 1992, the world formally recognised how important the environment, biodiversity and sustainability would be as a new framework for 21st century living. Sustainability has three pillars, </a:t>
          </a:r>
          <a:r>
            <a:rPr lang="en-GB" sz="1900" b="1" i="0" kern="1200" baseline="0" dirty="0"/>
            <a:t>economical, ecological and social</a:t>
          </a:r>
          <a:r>
            <a:rPr lang="en-GB" sz="1900" b="0" i="0" kern="1200" baseline="0" dirty="0"/>
            <a:t>. Without all three being balanced, it will not work.</a:t>
          </a:r>
          <a:endParaRPr lang="en-US" sz="1900" kern="1200" dirty="0"/>
        </a:p>
      </dsp:txBody>
      <dsp:txXfrm>
        <a:off x="80303" y="326123"/>
        <a:ext cx="6739906" cy="1484414"/>
      </dsp:txXfrm>
    </dsp:sp>
    <dsp:sp modelId="{8245EE1C-FFF7-4BB1-A356-90D9F386FB98}">
      <dsp:nvSpPr>
        <dsp:cNvPr id="0" name=""/>
        <dsp:cNvSpPr/>
      </dsp:nvSpPr>
      <dsp:spPr>
        <a:xfrm>
          <a:off x="0" y="1945560"/>
          <a:ext cx="6900512" cy="164502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t>Over the intervening 30 years Birmingham has undergone a significant transformation rebuilding its city centre and creating a vibrant economy. (Economic and Social)</a:t>
          </a:r>
          <a:endParaRPr lang="en-US" sz="1900" kern="1200" dirty="0"/>
        </a:p>
      </dsp:txBody>
      <dsp:txXfrm>
        <a:off x="80303" y="2025863"/>
        <a:ext cx="6739906" cy="1484414"/>
      </dsp:txXfrm>
    </dsp:sp>
    <dsp:sp modelId="{22529759-5F8A-4964-B9AE-0540160981B4}">
      <dsp:nvSpPr>
        <dsp:cNvPr id="0" name=""/>
        <dsp:cNvSpPr/>
      </dsp:nvSpPr>
      <dsp:spPr>
        <a:xfrm>
          <a:off x="0" y="3645300"/>
          <a:ext cx="6900512" cy="16450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baseline="0" dirty="0"/>
            <a:t>In 2019 we started out by deciding that </a:t>
          </a:r>
          <a:r>
            <a:rPr lang="en-GB" sz="1900" kern="1200" dirty="0"/>
            <a:t>o</a:t>
          </a:r>
          <a:r>
            <a:rPr lang="en-GB" sz="1900" b="0" i="0" kern="1200" baseline="0" dirty="0"/>
            <a:t>ver the next 30 years Birmingham </a:t>
          </a:r>
          <a:r>
            <a:rPr lang="en-GB" sz="1900" kern="1200" dirty="0"/>
            <a:t>would </a:t>
          </a:r>
          <a:r>
            <a:rPr lang="en-GB" sz="1900" b="0" i="0" kern="1200" baseline="0" dirty="0"/>
            <a:t>deliver its plan for the design, management and use of green infrastructure </a:t>
          </a:r>
          <a:r>
            <a:rPr lang="en-GB" sz="1900" kern="1200" dirty="0"/>
            <a:t>by</a:t>
          </a:r>
          <a:r>
            <a:rPr lang="en-GB" sz="1900" b="0" i="0" kern="1200" baseline="0" dirty="0"/>
            <a:t> creating </a:t>
          </a:r>
          <a:r>
            <a:rPr lang="en-GB" sz="1900" kern="1200" dirty="0"/>
            <a:t>a c</a:t>
          </a:r>
          <a:r>
            <a:rPr lang="en-GB" sz="1900" b="0" i="0" kern="1200" baseline="0" dirty="0"/>
            <a:t>ity of n</a:t>
          </a:r>
          <a:r>
            <a:rPr lang="en-GB" sz="1900" kern="1200" dirty="0"/>
            <a:t>ature. (Ecological) This will help to create the balance for a sustainable city.</a:t>
          </a:r>
          <a:endParaRPr lang="en-US" sz="1900" kern="1200" dirty="0"/>
        </a:p>
      </dsp:txBody>
      <dsp:txXfrm>
        <a:off x="80303" y="3725603"/>
        <a:ext cx="6739906" cy="14844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BD7B4-6AE1-4873-BB6B-D37E0B171D80}">
      <dsp:nvSpPr>
        <dsp:cNvPr id="0" name=""/>
        <dsp:cNvSpPr/>
      </dsp:nvSpPr>
      <dsp:spPr>
        <a:xfrm>
          <a:off x="1099967" y="364016"/>
          <a:ext cx="2888899" cy="2888899"/>
        </a:xfrm>
        <a:prstGeom prst="blockArc">
          <a:avLst>
            <a:gd name="adj1" fmla="val 13114286"/>
            <a:gd name="adj2" fmla="val 16200000"/>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D49C983-7005-4A87-B2AA-93E7CC9FEBE6}">
      <dsp:nvSpPr>
        <dsp:cNvPr id="0" name=""/>
        <dsp:cNvSpPr/>
      </dsp:nvSpPr>
      <dsp:spPr>
        <a:xfrm>
          <a:off x="1099967" y="364016"/>
          <a:ext cx="2888899" cy="2888899"/>
        </a:xfrm>
        <a:prstGeom prst="blockArc">
          <a:avLst>
            <a:gd name="adj1" fmla="val 10028571"/>
            <a:gd name="adj2" fmla="val 13114286"/>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E3CABA0-0C38-4B0C-8B2D-08E3A04067C8}">
      <dsp:nvSpPr>
        <dsp:cNvPr id="0" name=""/>
        <dsp:cNvSpPr/>
      </dsp:nvSpPr>
      <dsp:spPr>
        <a:xfrm>
          <a:off x="1099967" y="364016"/>
          <a:ext cx="2888899" cy="2888899"/>
        </a:xfrm>
        <a:prstGeom prst="blockArc">
          <a:avLst>
            <a:gd name="adj1" fmla="val 6942857"/>
            <a:gd name="adj2" fmla="val 10028571"/>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2A3649B-C4BE-4605-94C2-A748BB7D942C}">
      <dsp:nvSpPr>
        <dsp:cNvPr id="0" name=""/>
        <dsp:cNvSpPr/>
      </dsp:nvSpPr>
      <dsp:spPr>
        <a:xfrm>
          <a:off x="1099967" y="364016"/>
          <a:ext cx="2888899" cy="2888899"/>
        </a:xfrm>
        <a:prstGeom prst="blockArc">
          <a:avLst>
            <a:gd name="adj1" fmla="val 3857143"/>
            <a:gd name="adj2" fmla="val 6942857"/>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8A6E7AF-EDCD-4EDE-965B-47D8A4CA527B}">
      <dsp:nvSpPr>
        <dsp:cNvPr id="0" name=""/>
        <dsp:cNvSpPr/>
      </dsp:nvSpPr>
      <dsp:spPr>
        <a:xfrm>
          <a:off x="1099967" y="364016"/>
          <a:ext cx="2888899" cy="2888899"/>
        </a:xfrm>
        <a:prstGeom prst="blockArc">
          <a:avLst>
            <a:gd name="adj1" fmla="val 771429"/>
            <a:gd name="adj2" fmla="val 3857143"/>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AFA92B2-7F39-4306-B54A-C64FA778904A}">
      <dsp:nvSpPr>
        <dsp:cNvPr id="0" name=""/>
        <dsp:cNvSpPr/>
      </dsp:nvSpPr>
      <dsp:spPr>
        <a:xfrm>
          <a:off x="1099967" y="364016"/>
          <a:ext cx="2888899" cy="2888899"/>
        </a:xfrm>
        <a:prstGeom prst="blockArc">
          <a:avLst>
            <a:gd name="adj1" fmla="val 19285714"/>
            <a:gd name="adj2" fmla="val 771429"/>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1805E40-8FB6-4F0D-891A-75EE435FB2A3}">
      <dsp:nvSpPr>
        <dsp:cNvPr id="0" name=""/>
        <dsp:cNvSpPr/>
      </dsp:nvSpPr>
      <dsp:spPr>
        <a:xfrm>
          <a:off x="1099967" y="364016"/>
          <a:ext cx="2888899" cy="2888899"/>
        </a:xfrm>
        <a:prstGeom prst="blockArc">
          <a:avLst>
            <a:gd name="adj1" fmla="val 16200000"/>
            <a:gd name="adj2" fmla="val 19285714"/>
            <a:gd name="adj3" fmla="val 3893"/>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EDA3BE8-F183-470E-8FB4-71D7AD33771B}">
      <dsp:nvSpPr>
        <dsp:cNvPr id="0" name=""/>
        <dsp:cNvSpPr/>
      </dsp:nvSpPr>
      <dsp:spPr>
        <a:xfrm>
          <a:off x="1986583" y="1250632"/>
          <a:ext cx="1115667" cy="1115667"/>
        </a:xfrm>
        <a:prstGeom prst="ellipse">
          <a:avLst/>
        </a:prstGeom>
        <a:solidFill>
          <a:schemeClr val="accent6">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dirty="0"/>
            <a:t>City of Nature  Alliance</a:t>
          </a:r>
        </a:p>
      </dsp:txBody>
      <dsp:txXfrm>
        <a:off x="2149969" y="1414018"/>
        <a:ext cx="788895" cy="788895"/>
      </dsp:txXfrm>
    </dsp:sp>
    <dsp:sp modelId="{EB986A52-9BCF-469D-A1E6-A88C0867D282}">
      <dsp:nvSpPr>
        <dsp:cNvPr id="0" name=""/>
        <dsp:cNvSpPr/>
      </dsp:nvSpPr>
      <dsp:spPr>
        <a:xfrm>
          <a:off x="2153933" y="1647"/>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Birmingham Open Spaces Forum</a:t>
          </a:r>
        </a:p>
      </dsp:txBody>
      <dsp:txXfrm>
        <a:off x="2268303" y="116017"/>
        <a:ext cx="552227" cy="552227"/>
      </dsp:txXfrm>
    </dsp:sp>
    <dsp:sp modelId="{829B29FC-4398-4B31-B78C-7E85003D0C01}">
      <dsp:nvSpPr>
        <dsp:cNvPr id="0" name=""/>
        <dsp:cNvSpPr/>
      </dsp:nvSpPr>
      <dsp:spPr>
        <a:xfrm>
          <a:off x="3261268" y="534911"/>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Birmingham and Black Country Wildlife Trust</a:t>
          </a:r>
        </a:p>
      </dsp:txBody>
      <dsp:txXfrm>
        <a:off x="3375638" y="649281"/>
        <a:ext cx="552227" cy="552227"/>
      </dsp:txXfrm>
    </dsp:sp>
    <dsp:sp modelId="{51352291-DC9E-4956-B328-7D281D26AEEF}">
      <dsp:nvSpPr>
        <dsp:cNvPr id="0" name=""/>
        <dsp:cNvSpPr/>
      </dsp:nvSpPr>
      <dsp:spPr>
        <a:xfrm>
          <a:off x="3534757" y="1733146"/>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Birmingham Tree People</a:t>
          </a:r>
        </a:p>
      </dsp:txBody>
      <dsp:txXfrm>
        <a:off x="3649127" y="1847516"/>
        <a:ext cx="552227" cy="552227"/>
      </dsp:txXfrm>
    </dsp:sp>
    <dsp:sp modelId="{787B7060-62B8-4141-8E91-B2CF6F6ACE0B}">
      <dsp:nvSpPr>
        <dsp:cNvPr id="0" name=""/>
        <dsp:cNvSpPr/>
      </dsp:nvSpPr>
      <dsp:spPr>
        <a:xfrm>
          <a:off x="2768458" y="2694055"/>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The Active Wellbeing Society</a:t>
          </a:r>
        </a:p>
      </dsp:txBody>
      <dsp:txXfrm>
        <a:off x="2882828" y="2808425"/>
        <a:ext cx="552227" cy="552227"/>
      </dsp:txXfrm>
    </dsp:sp>
    <dsp:sp modelId="{D6E203D5-46A7-4C5F-8933-FF7ADE5C369C}">
      <dsp:nvSpPr>
        <dsp:cNvPr id="0" name=""/>
        <dsp:cNvSpPr/>
      </dsp:nvSpPr>
      <dsp:spPr>
        <a:xfrm>
          <a:off x="1539408" y="2694055"/>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Legacy WM</a:t>
          </a:r>
        </a:p>
      </dsp:txBody>
      <dsp:txXfrm>
        <a:off x="1653778" y="2808425"/>
        <a:ext cx="552227" cy="552227"/>
      </dsp:txXfrm>
    </dsp:sp>
    <dsp:sp modelId="{B4D0CD72-E22B-4CF4-B7A8-ED8CE77E9385}">
      <dsp:nvSpPr>
        <dsp:cNvPr id="0" name=""/>
        <dsp:cNvSpPr/>
      </dsp:nvSpPr>
      <dsp:spPr>
        <a:xfrm>
          <a:off x="773109" y="1733146"/>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Learning Journeys</a:t>
          </a:r>
        </a:p>
      </dsp:txBody>
      <dsp:txXfrm>
        <a:off x="887479" y="1847516"/>
        <a:ext cx="552227" cy="552227"/>
      </dsp:txXfrm>
    </dsp:sp>
    <dsp:sp modelId="{9564C2D6-F2EE-4716-A28A-16384B658FDB}">
      <dsp:nvSpPr>
        <dsp:cNvPr id="0" name=""/>
        <dsp:cNvSpPr/>
      </dsp:nvSpPr>
      <dsp:spPr>
        <a:xfrm>
          <a:off x="1046598" y="534911"/>
          <a:ext cx="780967" cy="7809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GB" sz="600" kern="1200" dirty="0"/>
            <a:t>Neighbourhood Networks</a:t>
          </a:r>
        </a:p>
      </dsp:txBody>
      <dsp:txXfrm>
        <a:off x="1160968" y="649281"/>
        <a:ext cx="552227" cy="5522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5327F6-E13E-4129-98CB-61B826E4BE2D}">
      <dsp:nvSpPr>
        <dsp:cNvPr id="0" name=""/>
        <dsp:cNvSpPr/>
      </dsp:nvSpPr>
      <dsp:spPr>
        <a:xfrm>
          <a:off x="5205681" y="1591"/>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Housing</a:t>
          </a:r>
        </a:p>
      </dsp:txBody>
      <dsp:txXfrm>
        <a:off x="5432292" y="228202"/>
        <a:ext cx="1094176" cy="1094176"/>
      </dsp:txXfrm>
    </dsp:sp>
    <dsp:sp modelId="{EBA4C657-E1BA-4E96-9EC3-D7727F0F16C7}">
      <dsp:nvSpPr>
        <dsp:cNvPr id="0" name=""/>
        <dsp:cNvSpPr/>
      </dsp:nvSpPr>
      <dsp:spPr>
        <a:xfrm rot="17775099">
          <a:off x="6538094" y="1522506"/>
          <a:ext cx="428740"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6573959" y="1684633"/>
        <a:ext cx="300118" cy="313348"/>
      </dsp:txXfrm>
    </dsp:sp>
    <dsp:sp modelId="{A9762573-576D-4F67-8A8F-A5E09979FECE}">
      <dsp:nvSpPr>
        <dsp:cNvPr id="0" name=""/>
        <dsp:cNvSpPr/>
      </dsp:nvSpPr>
      <dsp:spPr>
        <a:xfrm>
          <a:off x="7330322" y="1020535"/>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Birmingham Children’s Trust</a:t>
          </a:r>
        </a:p>
      </dsp:txBody>
      <dsp:txXfrm>
        <a:off x="7556933" y="1247146"/>
        <a:ext cx="1094176" cy="1094176"/>
      </dsp:txXfrm>
    </dsp:sp>
    <dsp:sp modelId="{B6D5CD94-BBCF-4CAD-946D-3B5AE9501115}">
      <dsp:nvSpPr>
        <dsp:cNvPr id="0" name=""/>
        <dsp:cNvSpPr/>
      </dsp:nvSpPr>
      <dsp:spPr>
        <a:xfrm rot="9949213">
          <a:off x="7595189" y="2729960"/>
          <a:ext cx="404787"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7714775" y="2819535"/>
        <a:ext cx="283351" cy="313348"/>
      </dsp:txXfrm>
    </dsp:sp>
    <dsp:sp modelId="{61375435-3306-4372-B94C-B5F76F084B7E}">
      <dsp:nvSpPr>
        <dsp:cNvPr id="0" name=""/>
        <dsp:cNvSpPr/>
      </dsp:nvSpPr>
      <dsp:spPr>
        <a:xfrm>
          <a:off x="7819571" y="3279305"/>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Public Health</a:t>
          </a:r>
        </a:p>
      </dsp:txBody>
      <dsp:txXfrm>
        <a:off x="8046182" y="3505916"/>
        <a:ext cx="1094176" cy="1094176"/>
      </dsp:txXfrm>
    </dsp:sp>
    <dsp:sp modelId="{24D50397-5518-467E-98A5-38BCE4832881}">
      <dsp:nvSpPr>
        <dsp:cNvPr id="0" name=""/>
        <dsp:cNvSpPr/>
      </dsp:nvSpPr>
      <dsp:spPr>
        <a:xfrm rot="2189640">
          <a:off x="7253837" y="4394037"/>
          <a:ext cx="390547"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rot="10800000">
        <a:off x="7265324" y="4463645"/>
        <a:ext cx="273383" cy="313348"/>
      </dsp:txXfrm>
    </dsp:sp>
    <dsp:sp modelId="{0DEECED3-9FAB-4300-ACAB-9065B8D90FF5}">
      <dsp:nvSpPr>
        <dsp:cNvPr id="0" name=""/>
        <dsp:cNvSpPr/>
      </dsp:nvSpPr>
      <dsp:spPr>
        <a:xfrm>
          <a:off x="6327849" y="5009248"/>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Route to Zero Team</a:t>
          </a:r>
        </a:p>
      </dsp:txBody>
      <dsp:txXfrm>
        <a:off x="6554460" y="5235859"/>
        <a:ext cx="1094176" cy="1094176"/>
      </dsp:txXfrm>
    </dsp:sp>
    <dsp:sp modelId="{7593E613-EF2B-4264-9CDF-A0D51C88AC0F}">
      <dsp:nvSpPr>
        <dsp:cNvPr id="0" name=""/>
        <dsp:cNvSpPr/>
      </dsp:nvSpPr>
      <dsp:spPr>
        <a:xfrm rot="16200000">
          <a:off x="5756923" y="5229146"/>
          <a:ext cx="392091"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rot="10800000">
        <a:off x="5815737" y="5392409"/>
        <a:ext cx="274464" cy="313348"/>
      </dsp:txXfrm>
    </dsp:sp>
    <dsp:sp modelId="{C3146D44-C174-4341-BC93-6525F13D12CC}">
      <dsp:nvSpPr>
        <dsp:cNvPr id="0" name=""/>
        <dsp:cNvSpPr/>
      </dsp:nvSpPr>
      <dsp:spPr>
        <a:xfrm>
          <a:off x="4042390" y="5098300"/>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Street Scene (Including Parks)</a:t>
          </a:r>
        </a:p>
      </dsp:txBody>
      <dsp:txXfrm>
        <a:off x="4269001" y="5324911"/>
        <a:ext cx="1094176" cy="1094176"/>
      </dsp:txXfrm>
    </dsp:sp>
    <dsp:sp modelId="{98B99189-B9A5-40B1-8D31-7EF00A0DF2CC}">
      <dsp:nvSpPr>
        <dsp:cNvPr id="0" name=""/>
        <dsp:cNvSpPr/>
      </dsp:nvSpPr>
      <dsp:spPr>
        <a:xfrm rot="8408864">
          <a:off x="4114232" y="4471975"/>
          <a:ext cx="412966"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rot="10800000">
        <a:off x="4223732" y="4536729"/>
        <a:ext cx="289076" cy="313348"/>
      </dsp:txXfrm>
    </dsp:sp>
    <dsp:sp modelId="{55760F11-A8EC-426B-95E3-E8F62E89D900}">
      <dsp:nvSpPr>
        <dsp:cNvPr id="0" name=""/>
        <dsp:cNvSpPr/>
      </dsp:nvSpPr>
      <dsp:spPr>
        <a:xfrm>
          <a:off x="2591791" y="3279305"/>
          <a:ext cx="1547398" cy="1547398"/>
        </a:xfrm>
        <a:prstGeom prst="ellipse">
          <a:avLst/>
        </a:prstGeom>
        <a:solidFill>
          <a:srgbClr val="14A4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Commonwealth Games Legacy</a:t>
          </a:r>
        </a:p>
      </dsp:txBody>
      <dsp:txXfrm>
        <a:off x="2818402" y="3505916"/>
        <a:ext cx="1094176" cy="1094176"/>
      </dsp:txXfrm>
    </dsp:sp>
    <dsp:sp modelId="{8F8368D5-646F-43A3-B580-186C8DC6E658}">
      <dsp:nvSpPr>
        <dsp:cNvPr id="0" name=""/>
        <dsp:cNvSpPr/>
      </dsp:nvSpPr>
      <dsp:spPr>
        <a:xfrm rot="11695155">
          <a:off x="3788977" y="2727225"/>
          <a:ext cx="412966"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3910779" y="2847622"/>
        <a:ext cx="289076" cy="313348"/>
      </dsp:txXfrm>
    </dsp:sp>
    <dsp:sp modelId="{A919C685-9E65-4274-9AF0-C9899A1BBCE6}">
      <dsp:nvSpPr>
        <dsp:cNvPr id="0" name=""/>
        <dsp:cNvSpPr/>
      </dsp:nvSpPr>
      <dsp:spPr>
        <a:xfrm>
          <a:off x="3109504" y="1011057"/>
          <a:ext cx="1547398" cy="1547398"/>
        </a:xfrm>
        <a:prstGeom prst="ellipse">
          <a:avLst/>
        </a:prstGeom>
        <a:solidFill>
          <a:srgbClr val="14A4A4"/>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BCC Adult Education</a:t>
          </a:r>
        </a:p>
      </dsp:txBody>
      <dsp:txXfrm>
        <a:off x="3336115" y="1237668"/>
        <a:ext cx="1094176" cy="1094176"/>
      </dsp:txXfrm>
    </dsp:sp>
    <dsp:sp modelId="{7795C774-975F-463B-B772-C0BEF788F715}">
      <dsp:nvSpPr>
        <dsp:cNvPr id="0" name=""/>
        <dsp:cNvSpPr/>
      </dsp:nvSpPr>
      <dsp:spPr>
        <a:xfrm rot="4273931">
          <a:off x="4867036" y="1537512"/>
          <a:ext cx="457307" cy="5222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4913562" y="1577012"/>
        <a:ext cx="320115" cy="3133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4T09:10:29.555"/>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0 109,'844'0,"-773"-4,127-23,-44 4,-17-3,-96 17,-1 1,66-3,280 11,-164 1,-200-1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4T09:10:35.10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55,'211'-14,"11"1,717 14,-893 1,55 9,-55-5,59 2,1577-9,-1639-2,0-1,72-17,-74 12,0 2,82-4,62 13,-162-2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4T09:21:17.047"/>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1,'850'0,"-771"3,125 24,-18-2,461-14,-371-15,741 4,-987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4T09:20:29.031"/>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1 127,'72'-4,"-1"-3,128-29,-121 19,1 3,83-3,575 15,-352 6,51 12,-52-1,-153 1,2 0,1784-14,-969-5,443 3,-1116-16,-53 1,909 12,-638 5,-263-17,-68 0,-45-2,30 0,682 19,-887 0,-1 2,48 11,-31-4,-51-10,0 0,1 1,-1 0,0 0,0 1,11 6,-11-4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4T09:32:42.436"/>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1,'4447'0,"-4118"16,9 1,764-18,-1077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23T07:57:42.612"/>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82,'490'-17,"-316"9,190 2,90-6,-267-3,238-9,3616 25,-3912 2,250 38,-302-32,1-4,123-7,-65-1,193 4,-307-1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23T07:58:00.037"/>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55,'467'-27,"5"0,1830 29,-1868 24,20 0,53-12,-38 0,-345-10,198 33,100-1,475-33,-448-5,1572 2,-1970-5,-34-1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23T08:00:25.476"/>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1,'1786'0,"-1548"13,11 1,198-1,8 0,1004-13,-1425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23T08:00:34.077"/>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81,'160'-13,"-39"2,47-4,55-1,-54 4,5-1,1279 14,-1395 2,0 3,100 23,-90-15,91 8,48-17,69 5,164 7,-397-15,58 9,-56-5,57 2,400-9,-480 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4T10:21:41.923"/>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1,'5'1,"1"1,-1 0,0 0,0 1,0 0,0-1,0 2,6 4,2 2,47 27,86 39,-117-63,1-2,0-1,0-1,1-2,46 5,52-4,167-10,130-32,-119 7,-175 18,314-15,-104 22,593-20,-53-14,8 33,-619 3,70 15,-54-1,59-9,367 12,571-3,-802-16,1311-31,35 2,-1435 32,200 16,48-1,326 2,317-5,-873-14,124-30,-287 11,125 7,436 40,-633-13,205 10,39-8,43 0,131-33,-13 0,75 2,-40-1,1040 17,-1565 3,121 22,4 1,459-18,-400-12,2621 3,-2857-2,66-11,-81 9,12-2</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4T10:21:46.750"/>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0,'48'3,"-1"2,0 2,69 20,36 6,53-7,396-1,-436-27,938 4,-681 20,-272-12,2 4,92 3,320-19,-504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C1429-08BA-4B55-B235-EE4F676FFCCF}" type="datetimeFigureOut">
              <a:rPr lang="en-GB" smtClean="0"/>
              <a:t>04/08/2024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E06A9C-740E-49F3-A67C-896586AF5837}" type="slidenum">
              <a:rPr lang="en-GB" smtClean="0"/>
              <a:t>‹#›</a:t>
            </a:fld>
            <a:endParaRPr lang="en-GB"/>
          </a:p>
        </p:txBody>
      </p:sp>
    </p:spTree>
    <p:extLst>
      <p:ext uri="{BB962C8B-B14F-4D97-AF65-F5344CB8AC3E}">
        <p14:creationId xmlns:p14="http://schemas.microsoft.com/office/powerpoint/2010/main" val="70675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uknea.unep-wcmc.org/"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D9118D-7045-40F2-8D70-BB22CC582F43}" type="slidenum">
              <a:rPr lang="en-GB" smtClean="0"/>
              <a:t>1</a:t>
            </a:fld>
            <a:endParaRPr lang="en-GB"/>
          </a:p>
        </p:txBody>
      </p:sp>
    </p:spTree>
    <p:extLst>
      <p:ext uri="{BB962C8B-B14F-4D97-AF65-F5344CB8AC3E}">
        <p14:creationId xmlns:p14="http://schemas.microsoft.com/office/powerpoint/2010/main" val="3989195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think about Birmingham what images come into our minds?</a:t>
            </a:r>
          </a:p>
          <a:p>
            <a:endParaRPr lang="en-GB" dirty="0"/>
          </a:p>
          <a:p>
            <a:r>
              <a:rPr lang="en-GB" dirty="0"/>
              <a:t>All these images are in Birmingham. The city centre (very grey, not much green just one tree if you look closely), Brindley Place canals, </a:t>
            </a:r>
            <a:r>
              <a:rPr lang="en-GB" dirty="0" err="1"/>
              <a:t>Sarehole</a:t>
            </a:r>
            <a:r>
              <a:rPr lang="en-GB" dirty="0"/>
              <a:t> Mill Museum and ponies in Sutton Park LNR.</a:t>
            </a:r>
          </a:p>
        </p:txBody>
      </p:sp>
      <p:sp>
        <p:nvSpPr>
          <p:cNvPr id="4" name="Slide Number Placeholder 3"/>
          <p:cNvSpPr>
            <a:spLocks noGrp="1"/>
          </p:cNvSpPr>
          <p:nvPr>
            <p:ph type="sldNum" sz="quarter" idx="5"/>
          </p:nvPr>
        </p:nvSpPr>
        <p:spPr/>
        <p:txBody>
          <a:bodyPr/>
          <a:lstStyle/>
          <a:p>
            <a:fld id="{B3E06A9C-740E-49F3-A67C-896586AF5837}" type="slidenum">
              <a:rPr lang="en-GB" smtClean="0"/>
              <a:t>4</a:t>
            </a:fld>
            <a:endParaRPr lang="en-GB"/>
          </a:p>
        </p:txBody>
      </p:sp>
    </p:spTree>
    <p:extLst>
      <p:ext uri="{BB962C8B-B14F-4D97-AF65-F5344CB8AC3E}">
        <p14:creationId xmlns:p14="http://schemas.microsoft.com/office/powerpoint/2010/main" val="3283057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baseline="0" dirty="0"/>
              <a:t>Over thirty years ago, at the Rio Summit in 1992, the world formally recognised how important the environment, biodiversity and sustainability would be as a new framework for 21st century living. Sustainability has three pillars, </a:t>
            </a:r>
            <a:r>
              <a:rPr lang="en-GB" b="1" i="0" baseline="0" dirty="0"/>
              <a:t>economical, ecological and social</a:t>
            </a:r>
            <a:r>
              <a:rPr lang="en-GB" b="0" i="0" baseline="0" dirty="0"/>
              <a:t>. Without all three being balanced, it will not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baseline="0" dirty="0"/>
              <a:t>Over the intervening 30 years Birmingham has undergone a significant transformation rebuilding its city centre and creating a vibrant economy. (Economic and Social)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baseline="0" dirty="0"/>
              <a:t>In 2019 we started out by deciding that </a:t>
            </a:r>
            <a:r>
              <a:rPr lang="en-GB" dirty="0"/>
              <a:t>o</a:t>
            </a:r>
            <a:r>
              <a:rPr lang="en-GB" b="0" i="0" baseline="0" dirty="0"/>
              <a:t>ver the next 30 years Birmingham </a:t>
            </a:r>
            <a:r>
              <a:rPr lang="en-GB" dirty="0"/>
              <a:t>would </a:t>
            </a:r>
            <a:r>
              <a:rPr lang="en-GB" b="0" i="0" baseline="0" dirty="0"/>
              <a:t>deliver its plan for the design, management and use of green infrastructure </a:t>
            </a:r>
            <a:r>
              <a:rPr lang="en-GB" dirty="0"/>
              <a:t>by</a:t>
            </a:r>
            <a:r>
              <a:rPr lang="en-GB" b="0" i="0" baseline="0" dirty="0"/>
              <a:t> creating </a:t>
            </a:r>
            <a:r>
              <a:rPr lang="en-GB" dirty="0"/>
              <a:t>a c</a:t>
            </a:r>
            <a:r>
              <a:rPr lang="en-GB" b="0" i="0" baseline="0" dirty="0"/>
              <a:t>ity of n</a:t>
            </a:r>
            <a:r>
              <a:rPr lang="en-GB" dirty="0"/>
              <a:t>ature. (Ecological) This will help to create the balance for a sustainable city.</a:t>
            </a:r>
            <a:endParaRPr lang="en-US" dirty="0"/>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5</a:t>
            </a:fld>
            <a:endParaRPr lang="en-GB"/>
          </a:p>
        </p:txBody>
      </p:sp>
    </p:spTree>
    <p:extLst>
      <p:ext uri="{BB962C8B-B14F-4D97-AF65-F5344CB8AC3E}">
        <p14:creationId xmlns:p14="http://schemas.microsoft.com/office/powerpoint/2010/main" val="4243318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lots of different plan, policy and project names that we use when talking about the City of Nature.</a:t>
            </a:r>
          </a:p>
          <a:p>
            <a:endParaRPr lang="en-GB" dirty="0"/>
          </a:p>
          <a:p>
            <a:pPr>
              <a:lnSpc>
                <a:spcPct val="90000"/>
              </a:lnSpc>
              <a:spcAft>
                <a:spcPts val="600"/>
              </a:spcAft>
            </a:pPr>
            <a:r>
              <a:rPr lang="en-GB" dirty="0"/>
              <a:t>We started in 2018 with a vision for a more balanced sustainable plan for Birmingham. </a:t>
            </a:r>
            <a:r>
              <a:rPr lang="en-US" sz="1200" b="0" i="0" u="none" strike="noStrike" baseline="0" dirty="0"/>
              <a:t>This became the </a:t>
            </a:r>
            <a:r>
              <a:rPr lang="en-US" sz="1200" b="1" i="0" u="none" strike="noStrike" baseline="0" dirty="0"/>
              <a:t>Our Future City Plan (OFCP) 2040 </a:t>
            </a:r>
            <a:r>
              <a:rPr lang="en-US" sz="1200" b="0" i="0" u="none" strike="noStrike" baseline="0" dirty="0"/>
              <a:t>‘Shaping This City Together’ </a:t>
            </a:r>
          </a:p>
          <a:p>
            <a:pPr>
              <a:lnSpc>
                <a:spcPct val="90000"/>
              </a:lnSpc>
              <a:spcAft>
                <a:spcPts val="600"/>
              </a:spcAft>
            </a:pPr>
            <a:r>
              <a:rPr lang="en-US" sz="1200" b="0" i="0" u="none" strike="noStrike" baseline="0" dirty="0"/>
              <a:t>This </a:t>
            </a:r>
            <a:r>
              <a:rPr lang="en-US" sz="1200" dirty="0"/>
              <a:t>v</a:t>
            </a:r>
            <a:r>
              <a:rPr lang="en-US" sz="1200" b="0" i="0" u="none" strike="noStrike" baseline="0" dirty="0"/>
              <a:t>ision document introduced a new approach to strategy and plan making based on a shared and inclusive vision</a:t>
            </a:r>
            <a:r>
              <a:rPr lang="en-US" sz="1200" dirty="0"/>
              <a:t> </a:t>
            </a:r>
            <a:r>
              <a:rPr lang="en-US" sz="1200" b="0" i="0" u="none" strike="noStrike" baseline="0" dirty="0"/>
              <a:t>for Birmingham’s central region. </a:t>
            </a:r>
          </a:p>
          <a:p>
            <a:pPr>
              <a:lnSpc>
                <a:spcPct val="90000"/>
              </a:lnSpc>
              <a:spcAft>
                <a:spcPts val="600"/>
              </a:spcAft>
            </a:pPr>
            <a:endParaRPr lang="en-US" sz="1200" b="0" i="0" u="none" strike="noStrike" baseline="0" dirty="0"/>
          </a:p>
          <a:p>
            <a:pPr>
              <a:lnSpc>
                <a:spcPct val="90000"/>
              </a:lnSpc>
              <a:spcAft>
                <a:spcPts val="600"/>
              </a:spcAft>
            </a:pPr>
            <a:r>
              <a:rPr lang="en-US" sz="1200" b="0" i="0" u="none" strike="noStrike" baseline="0" dirty="0"/>
              <a:t>In 2019 The councils Green City Manager – Nick Grayson but together a bid to apply for funding from the Future Park Accelerator (FPA) Project. He called the Birmingham Project – Naturally Birmingham. The project was funded by Heritage Lottery and supported by National Trust,</a:t>
            </a:r>
            <a:r>
              <a:rPr lang="en-US" sz="1200" b="0" dirty="0"/>
              <a:t> which took two years to develop</a:t>
            </a:r>
            <a:r>
              <a:rPr lang="en-US" sz="1200" i="0" u="none" strike="noStrike" baseline="0" dirty="0"/>
              <a:t> a plan for the whole city building on the original OFCP vision</a:t>
            </a:r>
            <a:r>
              <a:rPr lang="en-US" sz="1200" dirty="0"/>
              <a:t> for just the central region of Birmingham. This project would take two years to build on the vision for central Birmingham and make it deliverable for the whole city.</a:t>
            </a:r>
          </a:p>
          <a:p>
            <a:pPr>
              <a:lnSpc>
                <a:spcPct val="90000"/>
              </a:lnSpc>
              <a:spcAft>
                <a:spcPts val="600"/>
              </a:spcAft>
            </a:pPr>
            <a:endParaRPr lang="en-US" sz="1200" b="0" i="0" u="none" strike="noStrike" baseline="0" dirty="0"/>
          </a:p>
          <a:p>
            <a:pPr marL="0" marR="0" lvl="0" indent="0" algn="l" defTabSz="914400" rtl="0" eaLnBrk="1" fontAlgn="auto" latinLnBrk="0" hangingPunct="1">
              <a:lnSpc>
                <a:spcPct val="90000"/>
              </a:lnSpc>
              <a:spcBef>
                <a:spcPts val="0"/>
              </a:spcBef>
              <a:spcAft>
                <a:spcPts val="600"/>
              </a:spcAft>
              <a:buClrTx/>
              <a:buSzTx/>
              <a:buFontTx/>
              <a:buNone/>
              <a:tabLst/>
              <a:defRPr/>
            </a:pPr>
            <a:r>
              <a:rPr lang="en-US" sz="1200" dirty="0"/>
              <a:t>In February 2022, the City of Nature Plan was agreed and adopted by Birmingham City Council as the Green Infrastructure Strategy. This </a:t>
            </a:r>
            <a:r>
              <a:rPr lang="en-US" sz="1200" i="0" u="none" strike="noStrike" baseline="0" dirty="0"/>
              <a:t>documents</a:t>
            </a:r>
            <a:r>
              <a:rPr lang="en-US" sz="1200" dirty="0"/>
              <a:t> the why, what, when and who of how the vision would get delivered across the whole city.</a:t>
            </a:r>
            <a:endParaRPr lang="en-US" sz="1200" i="0" u="none" strike="noStrike" baseline="0" dirty="0"/>
          </a:p>
          <a:p>
            <a:pPr>
              <a:lnSpc>
                <a:spcPct val="90000"/>
              </a:lnSpc>
              <a:spcAft>
                <a:spcPts val="600"/>
              </a:spcAft>
            </a:pPr>
            <a:endParaRPr lang="en-US" sz="1200" b="0" i="0" u="none" strike="noStrike" baseline="0" dirty="0"/>
          </a:p>
          <a:p>
            <a:pPr>
              <a:lnSpc>
                <a:spcPct val="90000"/>
              </a:lnSpc>
              <a:spcAft>
                <a:spcPts val="600"/>
              </a:spcAft>
            </a:pPr>
            <a:r>
              <a:rPr lang="en-US" sz="1200" b="0" i="0" u="none" strike="noStrike" baseline="0" dirty="0"/>
              <a:t>In 2023 - The City of Nature Programme </a:t>
            </a:r>
            <a:r>
              <a:rPr lang="en-US" sz="1200" b="0" dirty="0"/>
              <a:t>and City of Nature Alliance of organisations pilot was developed</a:t>
            </a:r>
            <a:r>
              <a:rPr lang="en-US" sz="1200" b="1" i="0" u="none" strike="noStrike" baseline="0" dirty="0"/>
              <a:t>. </a:t>
            </a:r>
            <a:r>
              <a:rPr lang="en-US" sz="1200" dirty="0"/>
              <a:t>This project was about</a:t>
            </a:r>
            <a:r>
              <a:rPr lang="en-US" sz="1200" b="0" i="0" u="none" strike="noStrike" baseline="0" dirty="0"/>
              <a:t> increasing </a:t>
            </a:r>
            <a:r>
              <a:rPr lang="en-US" sz="1200" dirty="0"/>
              <a:t>knowledge about exactly </a:t>
            </a:r>
            <a:r>
              <a:rPr lang="en-US" sz="1200" b="0" i="0" u="none" strike="noStrike" baseline="0" dirty="0"/>
              <a:t>what needs to happen at site level, what it will cost and what else we still need to know, for the actions in the plan </a:t>
            </a:r>
            <a:r>
              <a:rPr lang="en-US" sz="1200" dirty="0"/>
              <a:t>to </a:t>
            </a:r>
            <a:r>
              <a:rPr lang="en-US" sz="1200" b="0" i="0" u="none" strike="noStrike" baseline="0" dirty="0"/>
              <a:t>be delivered on the ground.</a:t>
            </a:r>
          </a:p>
          <a:p>
            <a:pPr>
              <a:lnSpc>
                <a:spcPct val="90000"/>
              </a:lnSpc>
              <a:spcAft>
                <a:spcPts val="600"/>
              </a:spcAft>
            </a:pPr>
            <a:endParaRPr lang="en-US" sz="1200" b="0" i="0" u="none" strike="noStrike" baseline="0" dirty="0"/>
          </a:p>
          <a:p>
            <a:pPr>
              <a:lnSpc>
                <a:spcPct val="90000"/>
              </a:lnSpc>
              <a:spcAft>
                <a:spcPts val="600"/>
              </a:spcAft>
            </a:pPr>
            <a:r>
              <a:rPr lang="en-US" sz="1200" b="1" i="0" u="none" strike="noStrike" baseline="0" dirty="0"/>
              <a:t>2024 - The Urban Nature Development Project, Urban Forest Accelerator and Green Champions Programme</a:t>
            </a:r>
          </a:p>
          <a:p>
            <a:pPr>
              <a:lnSpc>
                <a:spcPct val="90000"/>
              </a:lnSpc>
              <a:spcAft>
                <a:spcPts val="600"/>
              </a:spcAft>
            </a:pPr>
            <a:r>
              <a:rPr lang="en-US" sz="1200" dirty="0"/>
              <a:t>This</a:t>
            </a:r>
            <a:r>
              <a:rPr lang="en-US" sz="1200" b="1" dirty="0"/>
              <a:t> </a:t>
            </a:r>
            <a:r>
              <a:rPr lang="en-US" sz="1200" b="0" i="0" u="none" strike="noStrike" baseline="0" dirty="0"/>
              <a:t>is the first implementation of the City of Nature Plan across multiple wards</a:t>
            </a:r>
            <a:r>
              <a:rPr lang="en-US" sz="1200" dirty="0"/>
              <a:t>.</a:t>
            </a:r>
            <a:endParaRPr lang="en-US" sz="1200" b="0" i="0" u="none" strike="noStrike" baseline="0" dirty="0"/>
          </a:p>
          <a:p>
            <a:pPr>
              <a:lnSpc>
                <a:spcPct val="90000"/>
              </a:lnSpc>
              <a:spcAft>
                <a:spcPts val="600"/>
              </a:spcAft>
            </a:pPr>
            <a:endParaRPr lang="en-US" sz="1200" b="0" i="0" u="none" strike="noStrike" baseline="0" dirty="0"/>
          </a:p>
          <a:p>
            <a:pPr>
              <a:lnSpc>
                <a:spcPct val="90000"/>
              </a:lnSpc>
              <a:spcAft>
                <a:spcPts val="600"/>
              </a:spcAft>
            </a:pPr>
            <a:endParaRPr lang="en-US" sz="1200" b="0" i="0" u="none" strike="noStrike" baseline="0" dirty="0"/>
          </a:p>
          <a:p>
            <a:pPr>
              <a:lnSpc>
                <a:spcPct val="90000"/>
              </a:lnSpc>
              <a:spcAft>
                <a:spcPts val="600"/>
              </a:spcAft>
            </a:pPr>
            <a:endParaRPr lang="en-US" sz="1200" b="0" i="0" u="none" strike="noStrike" baseline="0" dirty="0"/>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6</a:t>
            </a:fld>
            <a:endParaRPr lang="en-GB"/>
          </a:p>
        </p:txBody>
      </p:sp>
    </p:spTree>
    <p:extLst>
      <p:ext uri="{BB962C8B-B14F-4D97-AF65-F5344CB8AC3E}">
        <p14:creationId xmlns:p14="http://schemas.microsoft.com/office/powerpoint/2010/main" val="1010322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the start of the Naturally Birmingham project, we looked at the councils' priorities for the city: Health, Housing, Children and Young People and Jobs and Skills. </a:t>
            </a:r>
          </a:p>
          <a:p>
            <a:endParaRPr lang="en-GB" dirty="0"/>
          </a:p>
          <a:p>
            <a:r>
              <a:rPr lang="en-GB" dirty="0"/>
              <a:t>We added the environment to this list of priorities and set about showing why the environment was so important, in fact vital, to tackling the other 4 existing priorities.</a:t>
            </a:r>
          </a:p>
        </p:txBody>
      </p:sp>
      <p:sp>
        <p:nvSpPr>
          <p:cNvPr id="4" name="Slide Number Placeholder 3"/>
          <p:cNvSpPr>
            <a:spLocks noGrp="1"/>
          </p:cNvSpPr>
          <p:nvPr>
            <p:ph type="sldNum" sz="quarter" idx="5"/>
          </p:nvPr>
        </p:nvSpPr>
        <p:spPr/>
        <p:txBody>
          <a:bodyPr/>
          <a:lstStyle/>
          <a:p>
            <a:fld id="{B3E06A9C-740E-49F3-A67C-896586AF5837}" type="slidenum">
              <a:rPr lang="en-GB" smtClean="0"/>
              <a:t>7</a:t>
            </a:fld>
            <a:endParaRPr lang="en-GB"/>
          </a:p>
        </p:txBody>
      </p:sp>
    </p:spTree>
    <p:extLst>
      <p:ext uri="{BB962C8B-B14F-4D97-AF65-F5344CB8AC3E}">
        <p14:creationId xmlns:p14="http://schemas.microsoft.com/office/powerpoint/2010/main" val="358733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Eventually we would develop five themes for the basis of the City of Nature, but we started by thinking about funding (money), involving people at every stage and communicating about this.</a:t>
            </a:r>
          </a:p>
        </p:txBody>
      </p:sp>
      <p:sp>
        <p:nvSpPr>
          <p:cNvPr id="4" name="Slide Number Placeholder 3"/>
          <p:cNvSpPr>
            <a:spLocks noGrp="1"/>
          </p:cNvSpPr>
          <p:nvPr>
            <p:ph type="sldNum" sz="quarter" idx="5"/>
          </p:nvPr>
        </p:nvSpPr>
        <p:spPr/>
        <p:txBody>
          <a:bodyPr/>
          <a:lstStyle/>
          <a:p>
            <a:fld id="{B3E06A9C-740E-49F3-A67C-896586AF5837}" type="slidenum">
              <a:rPr lang="en-GB" smtClean="0"/>
              <a:t>8</a:t>
            </a:fld>
            <a:endParaRPr lang="en-GB"/>
          </a:p>
        </p:txBody>
      </p:sp>
    </p:spTree>
    <p:extLst>
      <p:ext uri="{BB962C8B-B14F-4D97-AF65-F5344CB8AC3E}">
        <p14:creationId xmlns:p14="http://schemas.microsoft.com/office/powerpoint/2010/main" val="3102786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many iterations we landed on five themes that made up a city of nature.</a:t>
            </a:r>
          </a:p>
          <a:p>
            <a:endParaRPr lang="en-GB" dirty="0"/>
          </a:p>
          <a:p>
            <a:r>
              <a:rPr lang="en-GB" dirty="0"/>
              <a:t>A city would need to deliver green infrastructure and services that are Fair, Healthy, Green, Involved and Valued – and – these would need to be </a:t>
            </a:r>
            <a:r>
              <a:rPr lang="en-GB" u="sng" dirty="0"/>
              <a:t>delivered. </a:t>
            </a:r>
            <a:endParaRPr lang="en-GB" u="none" dirty="0"/>
          </a:p>
          <a:p>
            <a:endParaRPr lang="en-GB" u="none" dirty="0"/>
          </a:p>
          <a:p>
            <a:r>
              <a:rPr lang="en-GB" u="none" dirty="0"/>
              <a:t>Without delivery it would remain just a plan rather than a transformation process.</a:t>
            </a:r>
          </a:p>
          <a:p>
            <a:endParaRPr lang="en-GB" u="none" dirty="0"/>
          </a:p>
          <a:p>
            <a:r>
              <a:rPr lang="en-GB" u="none" dirty="0"/>
              <a:t>All the themes are interrelated and interdependent. You will see this translate in each section.</a:t>
            </a:r>
            <a:endParaRPr lang="en-GB" u="sng" dirty="0"/>
          </a:p>
        </p:txBody>
      </p:sp>
      <p:sp>
        <p:nvSpPr>
          <p:cNvPr id="4" name="Slide Number Placeholder 3"/>
          <p:cNvSpPr>
            <a:spLocks noGrp="1"/>
          </p:cNvSpPr>
          <p:nvPr>
            <p:ph type="sldNum" sz="quarter" idx="5"/>
          </p:nvPr>
        </p:nvSpPr>
        <p:spPr/>
        <p:txBody>
          <a:bodyPr/>
          <a:lstStyle/>
          <a:p>
            <a:fld id="{B3E06A9C-740E-49F3-A67C-896586AF5837}" type="slidenum">
              <a:rPr lang="en-GB" smtClean="0"/>
              <a:t>9</a:t>
            </a:fld>
            <a:endParaRPr lang="en-GB"/>
          </a:p>
        </p:txBody>
      </p:sp>
    </p:spTree>
    <p:extLst>
      <p:ext uri="{BB962C8B-B14F-4D97-AF65-F5344CB8AC3E}">
        <p14:creationId xmlns:p14="http://schemas.microsoft.com/office/powerpoint/2010/main" val="4277057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 Fair City – is one that has Environmental justice is at the heart.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Environmental Justice is defined as the </a:t>
            </a:r>
            <a:r>
              <a:rPr lang="en-GB" sz="1200" u="sng" dirty="0"/>
              <a:t>fair treatment </a:t>
            </a:r>
            <a:r>
              <a:rPr lang="en-GB" sz="1200" dirty="0"/>
              <a:t>and </a:t>
            </a:r>
            <a:r>
              <a:rPr lang="en-GB" sz="1200" u="sng" dirty="0"/>
              <a:t>meaningful involvement </a:t>
            </a:r>
            <a:r>
              <a:rPr lang="en-GB" sz="1200" dirty="0"/>
              <a:t>of all people regardless of race, colour, national origin, or income, with respect to the development, implementation and enforcement of environmental laws, regulations, and policies.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Measuring Environmental Justice in Birmingham The Birmingham Future Parks Accelerator Project has looked at how other cities around the world have responded to this issue of unequal access to green space; and is the first UK local authority to develop a measurement tool for Environmental Justice; based on the existing Indices of Multiple Deprivation. </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10</a:t>
            </a:fld>
            <a:endParaRPr lang="en-GB"/>
          </a:p>
        </p:txBody>
      </p:sp>
    </p:spTree>
    <p:extLst>
      <p:ext uri="{BB962C8B-B14F-4D97-AF65-F5344CB8AC3E}">
        <p14:creationId xmlns:p14="http://schemas.microsoft.com/office/powerpoint/2010/main" val="1045673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12 months: 2022 -2023 We trialled this approach first in 5 open spaces in Bordesley and Highgate Ward to ensure it is working well before taking it elsewhere. </a:t>
            </a:r>
          </a:p>
          <a:p>
            <a:endParaRPr lang="en-GB" dirty="0"/>
          </a:p>
          <a:p>
            <a:r>
              <a:rPr lang="en-GB" dirty="0"/>
              <a:t>First five years: 2022 to 2027 </a:t>
            </a:r>
          </a:p>
          <a:p>
            <a:endParaRPr lang="en-GB" dirty="0"/>
          </a:p>
          <a:p>
            <a:r>
              <a:rPr lang="en-GB" dirty="0"/>
              <a:t>We are using the findings from the Bordesley and Highgate pilot to bring together council departments and community organisations to focus upon the green spaces in another 5 wards: </a:t>
            </a:r>
          </a:p>
          <a:p>
            <a:r>
              <a:rPr lang="en-GB" dirty="0"/>
              <a:t>• Balsall Heath West. </a:t>
            </a:r>
          </a:p>
          <a:p>
            <a:r>
              <a:rPr lang="en-GB" dirty="0"/>
              <a:t>• Nechells. </a:t>
            </a:r>
          </a:p>
          <a:p>
            <a:r>
              <a:rPr lang="en-GB" dirty="0"/>
              <a:t>• Gravelly Hill. </a:t>
            </a:r>
          </a:p>
          <a:p>
            <a:r>
              <a:rPr lang="en-GB" dirty="0"/>
              <a:t>• Pype Hayes. </a:t>
            </a:r>
          </a:p>
          <a:p>
            <a:r>
              <a:rPr lang="en-GB" dirty="0"/>
              <a:t>• Castle Vale. </a:t>
            </a:r>
          </a:p>
          <a:p>
            <a:r>
              <a:rPr lang="en-GB" dirty="0"/>
              <a:t>3 of these wards - Balsall Heath West, Nechells and Castle Vale are in the top 5 areas of most need of environmental justice; the other two are geographical neighbours making a central north-south spine of the city. </a:t>
            </a:r>
          </a:p>
          <a:p>
            <a:endParaRPr lang="en-GB" dirty="0"/>
          </a:p>
          <a:p>
            <a:r>
              <a:rPr lang="en-GB" dirty="0"/>
              <a:t>Years 6 to 10: 2028 - 2032 This will be followed by 8 more red wards: </a:t>
            </a:r>
          </a:p>
          <a:p>
            <a:r>
              <a:rPr lang="en-GB" dirty="0"/>
              <a:t>• Alum Rock. </a:t>
            </a:r>
          </a:p>
          <a:p>
            <a:r>
              <a:rPr lang="en-GB" dirty="0"/>
              <a:t>• Aston. </a:t>
            </a:r>
          </a:p>
          <a:p>
            <a:r>
              <a:rPr lang="en-GB" dirty="0"/>
              <a:t>• Birchfield.</a:t>
            </a:r>
          </a:p>
          <a:p>
            <a:r>
              <a:rPr lang="en-GB" dirty="0"/>
              <a:t>Bordesley Green. </a:t>
            </a:r>
          </a:p>
          <a:p>
            <a:r>
              <a:rPr lang="en-GB" dirty="0"/>
              <a:t>• Heartlands. </a:t>
            </a:r>
          </a:p>
          <a:p>
            <a:r>
              <a:rPr lang="en-GB" dirty="0"/>
              <a:t>• </a:t>
            </a:r>
            <a:r>
              <a:rPr lang="en-GB" dirty="0" err="1"/>
              <a:t>Lozells</a:t>
            </a:r>
            <a:r>
              <a:rPr lang="en-GB" dirty="0"/>
              <a:t>. </a:t>
            </a:r>
          </a:p>
          <a:p>
            <a:r>
              <a:rPr lang="en-GB" dirty="0"/>
              <a:t>• Newtown. </a:t>
            </a:r>
          </a:p>
          <a:p>
            <a:r>
              <a:rPr lang="en-GB" dirty="0"/>
              <a:t>• Sparkbrook and Balsall Heath East</a:t>
            </a:r>
          </a:p>
          <a:p>
            <a:endParaRPr lang="en-GB" dirty="0"/>
          </a:p>
          <a:p>
            <a:r>
              <a:rPr lang="en-GB" dirty="0"/>
              <a:t>Within the 25 years of the plan: by 2047 All our parks and green spaces will meet the Birmingham Future Parks Standard, with the 35 highest scoring wards forming a vital part of the city’s nature recovery network and therefore it’s response and resilience to climate change; ensuring our whole parks network moves from red to green. But the City of Nature outcomes don’t stop with the Birmingham Fair Parks Standard Audit process. </a:t>
            </a:r>
          </a:p>
          <a:p>
            <a:endParaRPr lang="en-GB" dirty="0"/>
          </a:p>
          <a:p>
            <a:r>
              <a:rPr lang="en-GB" dirty="0"/>
              <a:t>The City of Nature plan supports all green spaces throughout the 25 years to reach their full potential through the involvement of the local community to access resources that Birmingham City Council alone can no longer provide. For example, there is already substantive work planned along the South and East of Birmingham as part of the East Birmingham Inclusive Growth Strategy. </a:t>
            </a:r>
          </a:p>
          <a:p>
            <a:endParaRPr lang="en-GB" dirty="0"/>
          </a:p>
          <a:p>
            <a:r>
              <a:rPr lang="en-GB" dirty="0"/>
              <a:t>The Cole Valley is a key green corridor running through East and South Birmingham. It is identified within the Council’s Route to Zero and East Birmingham programmes as a focus for the improvement of the natural environment and as an active travel artery. </a:t>
            </a:r>
          </a:p>
          <a:p>
            <a:endParaRPr lang="en-GB" dirty="0"/>
          </a:p>
          <a:p>
            <a:r>
              <a:rPr lang="en-GB" dirty="0"/>
              <a:t>The Environment Agency has published a Vision for the Cole Valley Catchment in partnership with the Council and other stakeholders and this provides a useful starting point for planning the delivery of improvements to blue and green infrastructure. </a:t>
            </a:r>
          </a:p>
        </p:txBody>
      </p:sp>
      <p:sp>
        <p:nvSpPr>
          <p:cNvPr id="4" name="Slide Number Placeholder 3"/>
          <p:cNvSpPr>
            <a:spLocks noGrp="1"/>
          </p:cNvSpPr>
          <p:nvPr>
            <p:ph type="sldNum" sz="quarter" idx="5"/>
          </p:nvPr>
        </p:nvSpPr>
        <p:spPr/>
        <p:txBody>
          <a:bodyPr/>
          <a:lstStyle/>
          <a:p>
            <a:fld id="{B3E06A9C-740E-49F3-A67C-896586AF5837}" type="slidenum">
              <a:rPr lang="en-GB" smtClean="0"/>
              <a:t>11</a:t>
            </a:fld>
            <a:endParaRPr lang="en-GB"/>
          </a:p>
        </p:txBody>
      </p:sp>
    </p:spTree>
    <p:extLst>
      <p:ext uri="{BB962C8B-B14F-4D97-AF65-F5344CB8AC3E}">
        <p14:creationId xmlns:p14="http://schemas.microsoft.com/office/powerpoint/2010/main" val="1334699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t>The value of parks, green spaces and nature is not just defined by numbers. </a:t>
            </a:r>
          </a:p>
          <a:p>
            <a:endParaRPr lang="en-GB" sz="1200" b="0" dirty="0"/>
          </a:p>
          <a:p>
            <a:r>
              <a:rPr lang="en-GB" sz="1200" b="0" dirty="0"/>
              <a:t>The health benefits of green spaces have been intuitively known by communities for a long period of time. In recent years there has been an explosion of evidence which comprehensively supports the idea that green spaces are integral for both our physical and mental health. </a:t>
            </a:r>
          </a:p>
          <a:p>
            <a:endParaRPr lang="en-GB" sz="1200" b="0" dirty="0"/>
          </a:p>
          <a:p>
            <a:r>
              <a:rPr lang="en-GB" sz="1200" b="0" dirty="0"/>
              <a:t>Green space has been demonstrated to improve physical health in the following ways: </a:t>
            </a:r>
          </a:p>
          <a:p>
            <a:endParaRPr lang="en-GB" sz="1200" b="0" dirty="0"/>
          </a:p>
          <a:p>
            <a:r>
              <a:rPr lang="en-GB" sz="1200" b="0" dirty="0"/>
              <a:t>• Studies have shown that for children and young people access to green space helps regulate emotional and behavioural activity, specifically inattention and hyperactivity; encourages prosocial behaviour; and is the most significant factor to influence the reduction in childhood obesity. </a:t>
            </a:r>
          </a:p>
          <a:p>
            <a:endParaRPr lang="en-GB" sz="1200" b="0" dirty="0"/>
          </a:p>
          <a:p>
            <a:r>
              <a:rPr lang="en-GB" sz="1200" b="0" dirty="0"/>
              <a:t>• For adults, access to green space brings significant benefits in terms of reducing the likelihood of cardiovascular diseases, type two diabetes, hip fractures, bowel, and breast cancers. </a:t>
            </a:r>
          </a:p>
          <a:p>
            <a:endParaRPr lang="en-GB" sz="1200" b="0" dirty="0"/>
          </a:p>
          <a:p>
            <a:r>
              <a:rPr lang="en-GB" sz="1200" b="0" dirty="0"/>
              <a:t>Older adults also benefit from reduction in levels of obesity, numbers of fractures and reduced death from cardiovascular diseases. </a:t>
            </a:r>
          </a:p>
          <a:p>
            <a:endParaRPr lang="en-GB" sz="1200" b="0" dirty="0"/>
          </a:p>
          <a:p>
            <a:r>
              <a:rPr lang="en-GB" sz="1200" b="0" dirty="0"/>
              <a:t>• Access to green space can also bring significant benefits in terms of mental health with evidence suggesting higher levels of life satisfaction; lower levels of self-reported stress; and lower levels of anxiety and depression. </a:t>
            </a:r>
          </a:p>
          <a:p>
            <a:endParaRPr lang="en-GB" sz="1200" b="0" dirty="0"/>
          </a:p>
          <a:p>
            <a:r>
              <a:rPr lang="en-GB" sz="1200" b="0" dirty="0"/>
              <a:t>Healthy City outcomes: We will make sure every citizen in Birmingham can access green spaces to improve their health and wellbeing as part of the foundations of a good life. </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12</a:t>
            </a:fld>
            <a:endParaRPr lang="en-GB"/>
          </a:p>
        </p:txBody>
      </p:sp>
    </p:spTree>
    <p:extLst>
      <p:ext uri="{BB962C8B-B14F-4D97-AF65-F5344CB8AC3E}">
        <p14:creationId xmlns:p14="http://schemas.microsoft.com/office/powerpoint/2010/main" val="1536657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t>A Green City is one where nature is recognised as integral to wider decision and plan making; and where green spaces, nature and the environment are protected, maintained, and sustainably managed.</a:t>
            </a:r>
          </a:p>
          <a:p>
            <a:endParaRPr lang="en-GB" sz="1200" b="0" dirty="0"/>
          </a:p>
          <a:p>
            <a:r>
              <a:rPr lang="en-GB" sz="1200" b="0" dirty="0"/>
              <a:t>The City of Nature Plan will address one of the themes prioritised England’s 25 Year Environment Plan: “Support the delivery of the national Nature Recovery Network, with its focus on enhancing landscapes; improving connectivity between wildlife rich places; climate resilience; protection of existing natural environments and supporting access to nature for health and well-being.” </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13</a:t>
            </a:fld>
            <a:endParaRPr lang="en-GB"/>
          </a:p>
        </p:txBody>
      </p:sp>
    </p:spTree>
    <p:extLst>
      <p:ext uri="{BB962C8B-B14F-4D97-AF65-F5344CB8AC3E}">
        <p14:creationId xmlns:p14="http://schemas.microsoft.com/office/powerpoint/2010/main" val="1869711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t>The City of Nature Plan was Co-created with as many people as possible for the project, the process tried to support involvement rather than just engagement or consultation.</a:t>
            </a:r>
          </a:p>
          <a:p>
            <a:endParaRPr lang="en-GB" sz="1200" b="0" dirty="0"/>
          </a:p>
          <a:p>
            <a:r>
              <a:rPr lang="en-GB" sz="1200" b="0" dirty="0"/>
              <a:t>Continuing to involve citizens throughout the delivery of actions in the City of Nature plan will mean that there is a greater understanding of the challenges the city faces and ensure local people have a voice in how their area is run. In the most deprived areas of England, people tend to have the poorest health and significantly less green space than wealthier areas. </a:t>
            </a:r>
          </a:p>
          <a:p>
            <a:endParaRPr lang="en-GB" sz="1200" b="0" dirty="0"/>
          </a:p>
          <a:p>
            <a:r>
              <a:rPr lang="en-GB" sz="1200" b="0" dirty="0"/>
              <a:t>Involving Council officers, other than just those in Street Scene, and their network of citizens from their associated service areas such as Planning, Public Health, Highways, Neighbourhoods and Jobs and Skills will result in the delivery of appropriate housing, better health outcomes, places for children to learn and play and a sense of pride of our citizens in their local area and in Birmingham as a whole. </a:t>
            </a:r>
          </a:p>
          <a:p>
            <a:endParaRPr lang="en-GB" sz="1200" b="0" dirty="0"/>
          </a:p>
          <a:p>
            <a:r>
              <a:rPr lang="en-GB" sz="1200" b="0" dirty="0"/>
              <a:t>The number of people who spend little or no time in natural spaces is too high. </a:t>
            </a:r>
          </a:p>
          <a:p>
            <a:endParaRPr lang="en-GB" sz="1200" b="0" dirty="0"/>
          </a:p>
          <a:p>
            <a:r>
              <a:rPr lang="en-GB" sz="1200" b="0" dirty="0"/>
              <a:t>Recent data from the Monitor of Engagement with the Natural Environment survey tells us that some 12% of children do not visit the natural environment each year. Playing and learning outside is a fundamental part of childhood, and helps children grow up healthy. Some children are lucky enough to have a family garden; others will not, and it is important that we find other ways to give them better access to the great outdoors. We know that regular contact with green spaces, such as the local park, lake, or playground, can have a beneficial impact on children’s physical and mental health.</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14</a:t>
            </a:fld>
            <a:endParaRPr lang="en-GB"/>
          </a:p>
        </p:txBody>
      </p:sp>
    </p:spTree>
    <p:extLst>
      <p:ext uri="{BB962C8B-B14F-4D97-AF65-F5344CB8AC3E}">
        <p14:creationId xmlns:p14="http://schemas.microsoft.com/office/powerpoint/2010/main" val="648725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The City of Nature plan depends on everyone understanding the value of the connections within nature. We are part of those connections.</a:t>
            </a:r>
          </a:p>
          <a:p>
            <a:endParaRPr lang="en-GB" sz="1200" dirty="0"/>
          </a:p>
          <a:p>
            <a:r>
              <a:rPr lang="en-GB" sz="1200" dirty="0"/>
              <a:t>One of the greatest challenges facing the long-term maintenance and recovery of the natural environment and parks and green spaces, is the issue of funding. </a:t>
            </a:r>
          </a:p>
          <a:p>
            <a:endParaRPr lang="en-GB" sz="1200" dirty="0"/>
          </a:p>
          <a:p>
            <a:r>
              <a:rPr lang="en-GB" sz="1200" dirty="0"/>
              <a:t>The 2016-17 Parliamentary Inquiry ‘The Future of Public Parks’ found that the value of parks and green spaces was well documented but not well understood; so not fully protected in policy. </a:t>
            </a:r>
          </a:p>
          <a:p>
            <a:endParaRPr lang="en-GB" sz="1200" dirty="0"/>
          </a:p>
          <a:p>
            <a:r>
              <a:rPr lang="en-GB" sz="1200" dirty="0"/>
              <a:t>The inquiry found that as a non-statutory service parks and green spaces  have often been seen as non-essential services and have suffered disproportionately with budgets reductions imposed following the 2008 global financial crisis and subsequent austerity measures. In most recent times this has slowed but not stopped.</a:t>
            </a:r>
          </a:p>
          <a:p>
            <a:endParaRPr lang="en-GB" sz="1200" dirty="0"/>
          </a:p>
          <a:p>
            <a:r>
              <a:rPr lang="en-GB" sz="1200" dirty="0"/>
              <a:t>Historically the economic model adopted by all cities has been a linear one resulting in the maintenance of parks being registered as nothing but a cost; with their value not being captured. </a:t>
            </a:r>
          </a:p>
          <a:p>
            <a:endParaRPr lang="en-GB" sz="1200" dirty="0"/>
          </a:p>
          <a:p>
            <a:r>
              <a:rPr lang="en-GB" sz="1200" dirty="0"/>
              <a:t>The City of Nature plan moves away from that model towards a circular economy one, that better fits how the city will need to meet its twin challenges of levelling-up and climate change. </a:t>
            </a:r>
          </a:p>
          <a:p>
            <a:endParaRPr lang="en-GB" sz="1200" dirty="0"/>
          </a:p>
          <a:p>
            <a:r>
              <a:rPr lang="en-GB" sz="1200" dirty="0"/>
              <a:t>In addition, the city will develop a </a:t>
            </a:r>
            <a:r>
              <a:rPr lang="en-GB" sz="1200" b="1" u="sng" dirty="0"/>
              <a:t>Sustainable Finance Framework</a:t>
            </a:r>
            <a:r>
              <a:rPr lang="en-GB" sz="1200" b="1" dirty="0"/>
              <a:t> </a:t>
            </a:r>
            <a:r>
              <a:rPr lang="en-GB" sz="1200" dirty="0"/>
              <a:t>with external green investors allowing for the long-term investment into the city’s blue and green infrastructure. </a:t>
            </a:r>
          </a:p>
          <a:p>
            <a:endParaRPr lang="en-GB" sz="1200" dirty="0"/>
          </a:p>
          <a:p>
            <a:r>
              <a:rPr lang="en-GB" sz="1200" dirty="0"/>
              <a:t>This will help the city realise the true value of the natural environment as captured in the latest </a:t>
            </a:r>
            <a:r>
              <a:rPr lang="en-GB" sz="1200" b="1" u="sng" dirty="0"/>
              <a:t>Natural Capital Account </a:t>
            </a:r>
            <a:r>
              <a:rPr lang="en-GB" sz="1200" dirty="0"/>
              <a:t>which values the city’s future (after 25 years) potential green estate (if all the actions in the City of Nature Plan were delivered) as £14.93 billion. </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15</a:t>
            </a:fld>
            <a:endParaRPr lang="en-GB"/>
          </a:p>
        </p:txBody>
      </p:sp>
    </p:spTree>
    <p:extLst>
      <p:ext uri="{BB962C8B-B14F-4D97-AF65-F5344CB8AC3E}">
        <p14:creationId xmlns:p14="http://schemas.microsoft.com/office/powerpoint/2010/main" val="3657357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BCC</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needed to make the City of Nature Plan both deliverable and sustainable and the National Trust wanted to be able to expand, develop and share the work started in the Future Parks Accelerator Project.</a:t>
            </a:r>
          </a:p>
          <a:p>
            <a:pPr>
              <a:lnSpc>
                <a:spcPct val="115000"/>
              </a:lnSpc>
              <a:spcAft>
                <a:spcPts val="1000"/>
              </a:spcAft>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lthough much had already been achieved for Birmingham through the work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done in </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Future Parks Accelerator Project, there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was still</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 lot of work to do to ensure the detail, data and mechanisms, both operational and the governance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for</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the delivery of the plan are in place.</a:t>
            </a:r>
            <a:r>
              <a:rPr lang="en-GB" sz="1200" dirty="0">
                <a:effectLst/>
                <a:latin typeface="Calibri" panose="020F0502020204030204" pitchFamily="34" charset="0"/>
                <a:ea typeface="Times New Roman" panose="02020603050405020304" pitchFamily="18" charset="0"/>
                <a:cs typeface="Calibri" panose="020F0502020204030204" pitchFamily="34"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pPr>
              <a:lnSpc>
                <a:spcPct val="115000"/>
              </a:lnSpc>
              <a:spcAft>
                <a:spcPts val="1000"/>
              </a:spcAft>
            </a:pPr>
            <a:r>
              <a:rPr lang="en-GB"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first two projects in the City of Nature </a:t>
            </a:r>
            <a:r>
              <a:rPr lang="en-GB"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P</a:t>
            </a:r>
            <a:r>
              <a:rPr lang="en-GB"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rogramme are: </a:t>
            </a:r>
          </a:p>
          <a:p>
            <a:pPr marL="285750" indent="-285750">
              <a:lnSpc>
                <a:spcPct val="115000"/>
              </a:lnSpc>
              <a:spcAft>
                <a:spcPts val="1000"/>
              </a:spcAft>
              <a:buFont typeface="Arial" panose="020B0604020202020204" pitchFamily="34" charset="0"/>
              <a:buChar char="•"/>
            </a:pP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Urban Nature Development Project</a:t>
            </a: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T</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 Urban Forest Accelerator (Birmingham Pilot) in response to the then government's “Trees Call for Action” </a:t>
            </a:r>
          </a:p>
          <a:p>
            <a:pPr>
              <a:lnSpc>
                <a:spcPct val="115000"/>
              </a:lnSpc>
              <a:spcAft>
                <a:spcPts val="1000"/>
              </a:spcAft>
            </a:pPr>
            <a:r>
              <a:rPr lang="en-GB" dirty="0">
                <a:solidFill>
                  <a:srgbClr val="000000"/>
                </a:solidFill>
                <a:latin typeface="Calibri" panose="020F0502020204030204" pitchFamily="34" charset="0"/>
                <a:cs typeface="Calibri" panose="020F0502020204030204" pitchFamily="34" charset="0"/>
              </a:rPr>
              <a:t>Both projects are supported by the National Trust and funded by the National Lottery Heritage fund.</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16</a:t>
            </a:fld>
            <a:endParaRPr lang="en-GB"/>
          </a:p>
        </p:txBody>
      </p:sp>
    </p:spTree>
    <p:extLst>
      <p:ext uri="{BB962C8B-B14F-4D97-AF65-F5344CB8AC3E}">
        <p14:creationId xmlns:p14="http://schemas.microsoft.com/office/powerpoint/2010/main" val="229887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10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We want to establish a capacity and capability building mechanism for people in most need to be able to benefit from the enjoyment of the natural world by becoming involved with their green spaces and nature on their doorstep.</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37235">
              <a:lnSpc>
                <a:spcPct val="107000"/>
              </a:lnSpc>
            </a:pP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1000"/>
              </a:spcAft>
            </a:pPr>
            <a:r>
              <a:rPr lang="en-GB" sz="1200" b="1" dirty="0">
                <a:latin typeface="Calibri" panose="020F0502020204030204" pitchFamily="34" charset="0"/>
                <a:ea typeface="Calibri" panose="020F0502020204030204" pitchFamily="34" charset="0"/>
                <a:cs typeface="Times New Roman" panose="02020603050405020304" pitchFamily="18" charset="0"/>
              </a:rPr>
              <a:t>We are improving existing parks so p</a:t>
            </a:r>
            <a:r>
              <a:rPr lang="en-GB" sz="1200" b="1" dirty="0">
                <a:effectLst/>
                <a:latin typeface="Calibri" panose="020F0502020204030204" pitchFamily="34" charset="0"/>
                <a:ea typeface="Calibri" panose="020F0502020204030204" pitchFamily="34" charset="0"/>
                <a:cs typeface="Times New Roman" panose="02020603050405020304" pitchFamily="18" charset="0"/>
              </a:rPr>
              <a:t>eople in most need </a:t>
            </a:r>
            <a:r>
              <a:rPr lang="en-GB" sz="1200" b="1" dirty="0">
                <a:latin typeface="Calibri" panose="020F0502020204030204" pitchFamily="34" charset="0"/>
                <a:ea typeface="Calibri" panose="020F0502020204030204" pitchFamily="34" charset="0"/>
                <a:cs typeface="Times New Roman" panose="02020603050405020304" pitchFamily="18" charset="0"/>
              </a:rPr>
              <a:t>can</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benefit from their green spaces and nature on their doorstep.</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37235">
              <a:lnSpc>
                <a:spcPct val="107000"/>
              </a:lnSpc>
            </a:pP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10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To do this we </a:t>
            </a:r>
            <a:r>
              <a:rPr lang="en-GB" sz="1200" b="1" dirty="0">
                <a:latin typeface="Calibri" panose="020F0502020204030204" pitchFamily="34" charset="0"/>
                <a:ea typeface="Calibri" panose="020F0502020204030204" pitchFamily="34" charset="0"/>
                <a:cs typeface="Times New Roman" panose="02020603050405020304" pitchFamily="18" charset="0"/>
              </a:rPr>
              <a:t>are establishing mechanisms to</a:t>
            </a:r>
            <a:r>
              <a:rPr lang="en-GB" sz="1200" b="1" dirty="0">
                <a:effectLst/>
                <a:latin typeface="Calibri" panose="020F0502020204030204" pitchFamily="34" charset="0"/>
                <a:ea typeface="Calibri" panose="020F0502020204030204" pitchFamily="34" charset="0"/>
                <a:cs typeface="Times New Roman" panose="02020603050405020304" pitchFamily="18" charset="0"/>
              </a:rPr>
              <a: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Convene a City of Nature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BCC Operations Group</a:t>
            </a:r>
          </a:p>
          <a:p>
            <a:pPr marL="342900" lvl="0" indent="-342900">
              <a:lnSpc>
                <a:spcPct val="107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Support a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City of Nature Alliance </a:t>
            </a:r>
            <a:r>
              <a:rPr lang="en-GB" sz="1200" dirty="0">
                <a:effectLst/>
                <a:latin typeface="Calibri" panose="020F0502020204030204" pitchFamily="34" charset="0"/>
                <a:ea typeface="Calibri" panose="020F0502020204030204" pitchFamily="34" charset="0"/>
                <a:cs typeface="Times New Roman" panose="02020603050405020304" pitchFamily="18" charset="0"/>
              </a:rPr>
              <a:t>partnership to enhance working with communities.</a:t>
            </a:r>
          </a:p>
          <a:p>
            <a:pPr marL="342900" lvl="0" indent="-342900">
              <a:lnSpc>
                <a:spcPct val="107000"/>
              </a:lnSpc>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A</a:t>
            </a:r>
            <a:r>
              <a:rPr lang="en-GB" sz="1200" dirty="0">
                <a:effectLst/>
                <a:latin typeface="Calibri" panose="020F0502020204030204" pitchFamily="34" charset="0"/>
                <a:ea typeface="Calibri" panose="020F0502020204030204" pitchFamily="34" charset="0"/>
                <a:cs typeface="Times New Roman" panose="02020603050405020304" pitchFamily="18" charset="0"/>
              </a:rPr>
              <a:t>ctivate five ‘red’ wards (identified </a:t>
            </a:r>
            <a:r>
              <a:rPr lang="en-GB" sz="1200" dirty="0">
                <a:latin typeface="Calibri" panose="020F0502020204030204" pitchFamily="34" charset="0"/>
                <a:ea typeface="Calibri" panose="020F0502020204030204" pitchFamily="34" charset="0"/>
                <a:cs typeface="Times New Roman" panose="02020603050405020304" pitchFamily="18" charset="0"/>
              </a:rPr>
              <a:t>through</a:t>
            </a:r>
            <a:r>
              <a:rPr lang="en-GB" sz="1200" dirty="0">
                <a:effectLst/>
                <a:latin typeface="Calibri" panose="020F0502020204030204" pitchFamily="34" charset="0"/>
                <a:ea typeface="Calibri" panose="020F0502020204030204" pitchFamily="34" charset="0"/>
                <a:cs typeface="Times New Roman" panose="02020603050405020304" pitchFamily="18" charset="0"/>
              </a:rPr>
              <a:t> the environmental </a:t>
            </a:r>
            <a:r>
              <a:rPr lang="en-GB" sz="1200" dirty="0">
                <a:latin typeface="Calibri" panose="020F0502020204030204" pitchFamily="34" charset="0"/>
                <a:ea typeface="Calibri" panose="020F0502020204030204" pitchFamily="34" charset="0"/>
                <a:cs typeface="Times New Roman" panose="02020603050405020304" pitchFamily="18" charset="0"/>
              </a:rPr>
              <a:t>j</a:t>
            </a:r>
            <a:r>
              <a:rPr lang="en-GB" sz="1200" dirty="0">
                <a:effectLst/>
                <a:latin typeface="Calibri" panose="020F0502020204030204" pitchFamily="34" charset="0"/>
                <a:ea typeface="Calibri" panose="020F0502020204030204" pitchFamily="34" charset="0"/>
                <a:cs typeface="Times New Roman" panose="02020603050405020304" pitchFamily="18" charset="0"/>
              </a:rPr>
              <a:t>ustice map) using the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“Birmingham Future Park Standard” </a:t>
            </a:r>
            <a:r>
              <a:rPr lang="en-GB" sz="1200" dirty="0">
                <a:effectLst/>
                <a:latin typeface="Calibri" panose="020F0502020204030204" pitchFamily="34" charset="0"/>
                <a:ea typeface="Calibri" panose="020F0502020204030204" pitchFamily="34" charset="0"/>
                <a:cs typeface="Times New Roman" panose="02020603050405020304" pitchFamily="18" charset="0"/>
              </a:rPr>
              <a:t>method to manage assets and deliver services.</a:t>
            </a:r>
          </a:p>
          <a:p>
            <a:pPr marL="342900" lvl="0" indent="-342900">
              <a:lnSpc>
                <a:spcPct val="107000"/>
              </a:lnSpc>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Develop</a:t>
            </a:r>
            <a:r>
              <a:rPr lang="en-GB" sz="1200" dirty="0">
                <a:effectLst/>
                <a:latin typeface="Calibri" panose="020F0502020204030204" pitchFamily="34" charset="0"/>
                <a:ea typeface="Calibri" panose="020F0502020204030204" pitchFamily="34" charset="0"/>
                <a:cs typeface="Times New Roman" panose="02020603050405020304" pitchFamily="18" charset="0"/>
              </a:rPr>
              <a:t> a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Green Champions model </a:t>
            </a:r>
            <a:r>
              <a:rPr lang="en-GB" sz="1200" dirty="0">
                <a:latin typeface="Calibri" panose="020F0502020204030204" pitchFamily="34" charset="0"/>
                <a:ea typeface="Calibri" panose="020F0502020204030204" pitchFamily="34" charset="0"/>
                <a:cs typeface="Times New Roman" panose="02020603050405020304" pitchFamily="18" charset="0"/>
              </a:rPr>
              <a:t>for</a:t>
            </a:r>
            <a:r>
              <a:rPr lang="en-GB" sz="1200" dirty="0">
                <a:effectLst/>
                <a:latin typeface="Calibri" panose="020F0502020204030204" pitchFamily="34" charset="0"/>
                <a:ea typeface="Calibri" panose="020F0502020204030204" pitchFamily="34" charset="0"/>
                <a:cs typeface="Times New Roman" panose="02020603050405020304" pitchFamily="18" charset="0"/>
              </a:rPr>
              <a:t> eco volunteers.</a:t>
            </a:r>
          </a:p>
          <a:p>
            <a:pPr marL="342900" lvl="0" indent="-342900">
              <a:lnSpc>
                <a:spcPct val="107000"/>
              </a:lnSpc>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Identifying</a:t>
            </a:r>
            <a:r>
              <a:rPr lang="en-GB" sz="1200" dirty="0">
                <a:effectLst/>
                <a:latin typeface="Calibri" panose="020F0502020204030204" pitchFamily="34" charset="0"/>
                <a:ea typeface="Calibri" panose="020F0502020204030204" pitchFamily="34" charset="0"/>
                <a:cs typeface="Times New Roman" panose="02020603050405020304" pitchFamily="18" charset="0"/>
              </a:rPr>
              <a:t> and testing a programme of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nature-based health interventions </a:t>
            </a:r>
            <a:r>
              <a:rPr lang="en-GB" sz="1200" dirty="0">
                <a:effectLst/>
                <a:latin typeface="Calibri" panose="020F0502020204030204" pitchFamily="34" charset="0"/>
                <a:ea typeface="Calibri" panose="020F0502020204030204" pitchFamily="34" charset="0"/>
                <a:cs typeface="Times New Roman" panose="02020603050405020304" pitchFamily="18" charset="0"/>
              </a:rPr>
              <a:t>and growing a range of online information and opportunities to involve new audiences.</a:t>
            </a:r>
          </a:p>
          <a:p>
            <a:pPr marL="342900" lvl="0" indent="-342900">
              <a:lnSpc>
                <a:spcPct val="107000"/>
              </a:lnSpc>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Trialling</a:t>
            </a:r>
            <a:r>
              <a:rPr lang="en-GB" sz="1200" dirty="0">
                <a:effectLst/>
                <a:latin typeface="Calibri" panose="020F0502020204030204" pitchFamily="34" charset="0"/>
                <a:ea typeface="Calibri" panose="020F0502020204030204" pitchFamily="34" charset="0"/>
                <a:cs typeface="Times New Roman" panose="02020603050405020304" pitchFamily="18" charset="0"/>
              </a:rPr>
              <a:t> a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Social Impact Assessment</a:t>
            </a:r>
            <a:r>
              <a:rPr lang="en-GB" sz="1200" dirty="0">
                <a:effectLst/>
                <a:latin typeface="Calibri" panose="020F0502020204030204" pitchFamily="34" charset="0"/>
                <a:ea typeface="Calibri" panose="020F0502020204030204" pitchFamily="34" charset="0"/>
                <a:cs typeface="Times New Roman" panose="02020603050405020304" pitchFamily="18" charset="0"/>
              </a:rPr>
              <a:t> app to monitor and report on this work. </a:t>
            </a:r>
          </a:p>
          <a:p>
            <a:pPr marL="342900" lvl="0" indent="-342900">
              <a:lnSpc>
                <a:spcPct val="107000"/>
              </a:lnSpc>
              <a:spcAft>
                <a:spcPts val="1000"/>
              </a:spcAft>
              <a:buFont typeface="Symbol" panose="05050102010706020507" pitchFamily="18"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I</a:t>
            </a:r>
            <a:r>
              <a:rPr lang="en-GB" sz="1200" dirty="0">
                <a:effectLst/>
                <a:latin typeface="Calibri" panose="020F0502020204030204" pitchFamily="34" charset="0"/>
                <a:ea typeface="Calibri" panose="020F0502020204030204" pitchFamily="34" charset="0"/>
                <a:cs typeface="Times New Roman" panose="02020603050405020304" pitchFamily="18" charset="0"/>
              </a:rPr>
              <a:t>dentifying key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sources of parks related income</a:t>
            </a:r>
            <a:r>
              <a:rPr lang="en-GB" sz="1200" b="1" dirty="0">
                <a:latin typeface="Calibri" panose="020F0502020204030204" pitchFamily="34" charset="0"/>
                <a:ea typeface="Calibri" panose="020F0502020204030204" pitchFamily="34" charset="0"/>
                <a:cs typeface="Times New Roman" panose="02020603050405020304" pitchFamily="18" charset="0"/>
              </a:rPr>
              <a:t> </a:t>
            </a:r>
            <a:r>
              <a:rPr lang="en-GB" sz="1200" dirty="0">
                <a:latin typeface="Calibri" panose="020F0502020204030204" pitchFamily="34" charset="0"/>
                <a:ea typeface="Calibri" panose="020F0502020204030204" pitchFamily="34" charset="0"/>
                <a:cs typeface="Times New Roman" panose="02020603050405020304" pitchFamily="18" charset="0"/>
              </a:rPr>
              <a:t>to fund this work in the future.</a:t>
            </a:r>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17</a:t>
            </a:fld>
            <a:endParaRPr lang="en-GB"/>
          </a:p>
        </p:txBody>
      </p:sp>
    </p:spTree>
    <p:extLst>
      <p:ext uri="{BB962C8B-B14F-4D97-AF65-F5344CB8AC3E}">
        <p14:creationId xmlns:p14="http://schemas.microsoft.com/office/powerpoint/2010/main" val="1501597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10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Produce a pipeline of projects for the East Birmingham Inclusive Growth geography</a:t>
            </a:r>
            <a:r>
              <a:rPr lang="en-GB" b="1" dirty="0">
                <a:latin typeface="Calibri" panose="020F0502020204030204" pitchFamily="34" charset="0"/>
                <a:ea typeface="Calibri" panose="020F0502020204030204" pitchFamily="34" charset="0"/>
                <a:cs typeface="Times New Roman" panose="02020603050405020304" pitchFamily="18" charset="0"/>
              </a:rPr>
              <a:t> by: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dirty="0">
                <a:latin typeface="Calibri" panose="020F0502020204030204" pitchFamily="34" charset="0"/>
                <a:cs typeface="Times New Roman" panose="02020603050405020304" pitchFamily="18" charset="0"/>
              </a:rPr>
              <a:t>Developing a green infrastructure (GI) master plan that will: </a:t>
            </a:r>
          </a:p>
          <a:p>
            <a:pPr lvl="0">
              <a:lnSpc>
                <a:spcPct val="107000"/>
              </a:lnSpc>
            </a:pPr>
            <a:endParaRPr lang="en-GB" dirty="0">
              <a:latin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dirty="0">
                <a:latin typeface="Calibri" panose="020F0502020204030204" pitchFamily="34" charset="0"/>
                <a:cs typeface="Times New Roman" panose="02020603050405020304" pitchFamily="18" charset="0"/>
              </a:rPr>
              <a:t>Identify improvement options for all existing green space, starting with East Birmingham.</a:t>
            </a:r>
          </a:p>
          <a:p>
            <a:pPr marL="342900" indent="-342900">
              <a:lnSpc>
                <a:spcPct val="107000"/>
              </a:lnSpc>
              <a:buFont typeface="Symbol" panose="05050102010706020507" pitchFamily="18" charset="2"/>
              <a:buChar char=""/>
            </a:pPr>
            <a:r>
              <a:rPr lang="en-GB" b="1" dirty="0">
                <a:latin typeface="Calibri" panose="020F0502020204030204" pitchFamily="34" charset="0"/>
                <a:cs typeface="Times New Roman" panose="02020603050405020304" pitchFamily="18" charset="0"/>
              </a:rPr>
              <a:t>Identify all future opportunity sites &amp; linkages across East Birmingham.</a:t>
            </a:r>
            <a:r>
              <a:rPr lang="en-GB" dirty="0">
                <a:latin typeface="Calibri" panose="020F0502020204030204" pitchFamily="34" charset="0"/>
                <a:cs typeface="Times New Roman" panose="02020603050405020304" pitchFamily="18" charset="0"/>
              </a:rPr>
              <a:t> </a:t>
            </a:r>
          </a:p>
          <a:p>
            <a:pPr marL="342900" indent="-342900">
              <a:lnSpc>
                <a:spcPct val="107000"/>
              </a:lnSpc>
              <a:buFont typeface="Symbol" panose="05050102010706020507" pitchFamily="18" charset="2"/>
              <a:buChar char=""/>
            </a:pPr>
            <a:r>
              <a:rPr lang="en-GB" dirty="0">
                <a:latin typeface="Calibri" panose="020F0502020204030204" pitchFamily="34" charset="0"/>
                <a:cs typeface="Times New Roman" panose="02020603050405020304" pitchFamily="18" charset="0"/>
              </a:rPr>
              <a:t>Develop costed investment proposals for nominated sites, across a range of typologies, with recommended financial resources. </a:t>
            </a:r>
            <a:endParaRPr lang="en-GB" b="1" dirty="0">
              <a:latin typeface="Calibri" panose="020F0502020204030204" pitchFamily="34" charset="0"/>
              <a:cs typeface="Times New Roman" panose="02020603050405020304" pitchFamily="18" charset="0"/>
            </a:endParaRPr>
          </a:p>
          <a:p>
            <a:pPr marL="342900" lvl="0" indent="-342900">
              <a:lnSpc>
                <a:spcPct val="107000"/>
              </a:lnSpc>
              <a:spcAft>
                <a:spcPts val="1000"/>
              </a:spcAft>
              <a:buFont typeface="Symbol" panose="05050102010706020507" pitchFamily="18" charset="2"/>
              <a:buChar char=""/>
            </a:pPr>
            <a:r>
              <a:rPr lang="en-GB" dirty="0">
                <a:latin typeface="Calibri" panose="020F0502020204030204" pitchFamily="34" charset="0"/>
                <a:cs typeface="Times New Roman" panose="02020603050405020304" pitchFamily="18" charset="0"/>
              </a:rPr>
              <a:t>Inform the City’s local development plan, wider GI master planning and sustainable investment strategies.</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18</a:t>
            </a:fld>
            <a:endParaRPr lang="en-GB"/>
          </a:p>
        </p:txBody>
      </p:sp>
    </p:spTree>
    <p:extLst>
      <p:ext uri="{BB962C8B-B14F-4D97-AF65-F5344CB8AC3E}">
        <p14:creationId xmlns:p14="http://schemas.microsoft.com/office/powerpoint/2010/main" val="1982975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dirty="0">
                <a:solidFill>
                  <a:srgbClr val="231F20"/>
                </a:solidFill>
                <a:effectLst/>
                <a:highlight>
                  <a:srgbClr val="FCFCFC"/>
                </a:highlight>
                <a:latin typeface="Noto Sans Display"/>
              </a:rPr>
              <a:t>The requirement for Local Nature Recovery Strategies (LNRS) across the whole of England were set out in the Environment Act 2021. The LNRS Regs came into force on 13th April 2023 with the WMCA being appointed as Responsible Authority for delivering the stratergy for the West Midlands region in June 2023.    </a:t>
            </a:r>
          </a:p>
          <a:p>
            <a:pPr algn="l"/>
            <a:endParaRPr lang="en-GB" sz="1200" b="1" i="0" dirty="0">
              <a:solidFill>
                <a:srgbClr val="231F20"/>
              </a:solidFill>
              <a:effectLst/>
              <a:highlight>
                <a:srgbClr val="FCFCFC"/>
              </a:highlight>
              <a:latin typeface="DM Sans" pitchFamily="2" charset="0"/>
            </a:endParaRPr>
          </a:p>
          <a:p>
            <a:pPr algn="l"/>
            <a:r>
              <a:rPr lang="en-GB" sz="1200" b="1" i="0" dirty="0">
                <a:solidFill>
                  <a:srgbClr val="231F20"/>
                </a:solidFill>
                <a:effectLst/>
                <a:highlight>
                  <a:srgbClr val="FCFCFC"/>
                </a:highlight>
                <a:latin typeface="DM Sans" pitchFamily="2" charset="0"/>
              </a:rPr>
              <a:t>What is the LNRS?</a:t>
            </a:r>
          </a:p>
          <a:p>
            <a:pPr algn="l"/>
            <a:endParaRPr lang="en-GB" sz="1200" b="1" i="0" dirty="0">
              <a:solidFill>
                <a:srgbClr val="231F20"/>
              </a:solidFill>
              <a:effectLst/>
              <a:highlight>
                <a:srgbClr val="FCFCFC"/>
              </a:highlight>
              <a:latin typeface="DM Sans" pitchFamily="2" charset="0"/>
            </a:endParaRPr>
          </a:p>
          <a:p>
            <a:pPr algn="l"/>
            <a:r>
              <a:rPr lang="en-GB" sz="1200" b="0" i="0" dirty="0">
                <a:solidFill>
                  <a:srgbClr val="231F20"/>
                </a:solidFill>
                <a:effectLst/>
                <a:highlight>
                  <a:srgbClr val="FCFCFC"/>
                </a:highlight>
                <a:latin typeface="Noto Sans Display"/>
              </a:rPr>
              <a:t>Local nature recovery strategies are a system of spatial strategies for nature and environmental improvement required by law under the Act.  </a:t>
            </a:r>
          </a:p>
          <a:p>
            <a:pPr algn="l"/>
            <a:r>
              <a:rPr lang="en-GB" sz="1200" b="0" i="0" dirty="0">
                <a:solidFill>
                  <a:srgbClr val="231F20"/>
                </a:solidFill>
                <a:effectLst/>
                <a:highlight>
                  <a:srgbClr val="FCFCFC"/>
                </a:highlight>
                <a:latin typeface="Noto Sans Display"/>
              </a:rPr>
              <a:t>Each strategy must:</a:t>
            </a:r>
          </a:p>
          <a:p>
            <a:pPr algn="l">
              <a:buFont typeface="Arial" panose="020B0604020202020204" pitchFamily="34" charset="0"/>
              <a:buChar char="•"/>
            </a:pPr>
            <a:r>
              <a:rPr lang="en-GB" sz="1200" b="0" i="0" dirty="0">
                <a:solidFill>
                  <a:srgbClr val="231F20"/>
                </a:solidFill>
                <a:effectLst/>
                <a:highlight>
                  <a:srgbClr val="FCFCFC"/>
                </a:highlight>
                <a:latin typeface="Noto Sans Display"/>
              </a:rPr>
              <a:t>agree priorities for nature’s recovery;</a:t>
            </a:r>
          </a:p>
          <a:p>
            <a:pPr algn="l">
              <a:buFont typeface="Arial" panose="020B0604020202020204" pitchFamily="34" charset="0"/>
              <a:buChar char="•"/>
            </a:pPr>
            <a:r>
              <a:rPr lang="en-GB" sz="1200" b="0" i="0" dirty="0">
                <a:solidFill>
                  <a:srgbClr val="231F20"/>
                </a:solidFill>
                <a:effectLst/>
                <a:highlight>
                  <a:srgbClr val="FCFCFC"/>
                </a:highlight>
                <a:latin typeface="Noto Sans Display"/>
              </a:rPr>
              <a:t>map the most valuable existing areas for nature; and</a:t>
            </a:r>
          </a:p>
          <a:p>
            <a:pPr algn="l">
              <a:buFont typeface="Arial" panose="020B0604020202020204" pitchFamily="34" charset="0"/>
              <a:buChar char="•"/>
            </a:pPr>
            <a:r>
              <a:rPr lang="en-GB" sz="1200" b="0" i="0" dirty="0">
                <a:solidFill>
                  <a:srgbClr val="231F20"/>
                </a:solidFill>
                <a:effectLst/>
                <a:highlight>
                  <a:srgbClr val="FCFCFC"/>
                </a:highlight>
                <a:latin typeface="Noto Sans Display"/>
              </a:rPr>
              <a:t>map specific proposals for creating or improving habitat for nature and wider environmental goals (adopting Nature Based Solutions).</a:t>
            </a:r>
          </a:p>
          <a:p>
            <a:pPr algn="l"/>
            <a:endParaRPr lang="en-GB" sz="1200" b="0" i="0" dirty="0">
              <a:solidFill>
                <a:srgbClr val="231F20"/>
              </a:solidFill>
              <a:effectLst/>
              <a:highlight>
                <a:srgbClr val="FCFCFC"/>
              </a:highlight>
              <a:latin typeface="Noto Sans Display"/>
            </a:endParaRPr>
          </a:p>
          <a:p>
            <a:pPr algn="l"/>
            <a:r>
              <a:rPr lang="en-GB" sz="1200" b="0" i="0" dirty="0">
                <a:solidFill>
                  <a:srgbClr val="231F20"/>
                </a:solidFill>
                <a:effectLst/>
                <a:highlight>
                  <a:srgbClr val="FCFCFC"/>
                </a:highlight>
                <a:latin typeface="Noto Sans Display"/>
              </a:rPr>
              <a:t>Together, the strategies will cover the whole of England with no gaps and no overlaps. </a:t>
            </a:r>
          </a:p>
          <a:p>
            <a:pPr algn="l"/>
            <a:r>
              <a:rPr lang="en-GB" sz="1200" b="0" i="0" dirty="0">
                <a:solidFill>
                  <a:srgbClr val="231F20"/>
                </a:solidFill>
                <a:effectLst/>
                <a:highlight>
                  <a:srgbClr val="FCFCFC"/>
                </a:highlight>
                <a:latin typeface="Noto Sans Display"/>
              </a:rPr>
              <a:t>The main purpose of the strategies is to identify locations to create or improve habitat most likely to provide the greatest benefit for nature and the wider environment.</a:t>
            </a:r>
          </a:p>
          <a:p>
            <a:pPr>
              <a:lnSpc>
                <a:spcPct val="107000"/>
              </a:lnSpc>
              <a:spcAft>
                <a:spcPts val="1000"/>
              </a:spcAft>
            </a:pPr>
            <a:endParaRPr lang="en-GB" sz="1400" dirty="0">
              <a:latin typeface="Calibri" panose="020F0502020204030204" pitchFamily="34" charset="0"/>
              <a:cs typeface="Times New Roman" panose="02020603050405020304" pitchFamily="18" charset="0"/>
            </a:endParaRPr>
          </a:p>
          <a:p>
            <a:pPr>
              <a:lnSpc>
                <a:spcPct val="107000"/>
              </a:lnSpc>
              <a:spcAft>
                <a:spcPts val="1000"/>
              </a:spcAft>
            </a:pPr>
            <a:r>
              <a:rPr lang="en-GB" sz="1200" b="1" dirty="0"/>
              <a:t>Urban Nature Development Project</a:t>
            </a:r>
          </a:p>
          <a:p>
            <a:pPr>
              <a:lnSpc>
                <a:spcPct val="107000"/>
              </a:lnSpc>
              <a:spcAft>
                <a:spcPts val="1000"/>
              </a:spcAft>
            </a:pPr>
            <a:r>
              <a:rPr lang="en-GB" sz="1200" dirty="0"/>
              <a:t>Create a schedule of Birmingham City Council sites that could successfully benefit from future Biodiversity Net Gain credits and embedded maintenance payments through identification of BCC owned sites against the 25-year nature recovery vision map developed through FPA.</a:t>
            </a:r>
            <a:endParaRPr lang="en-GB" sz="1200" dirty="0">
              <a:latin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19</a:t>
            </a:fld>
            <a:endParaRPr lang="en-GB"/>
          </a:p>
        </p:txBody>
      </p:sp>
    </p:spTree>
    <p:extLst>
      <p:ext uri="{BB962C8B-B14F-4D97-AF65-F5344CB8AC3E}">
        <p14:creationId xmlns:p14="http://schemas.microsoft.com/office/powerpoint/2010/main" val="3084632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10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Urban Forest Accelerator (UFA) project is a joint project between the National Trust, Birmingham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Treepeople</a:t>
            </a:r>
            <a:r>
              <a:rPr lang="en-GB" sz="1200" dirty="0">
                <a:effectLst/>
                <a:latin typeface="Calibri" panose="020F0502020204030204" pitchFamily="34" charset="0"/>
                <a:ea typeface="Calibri" panose="020F0502020204030204" pitchFamily="34" charset="0"/>
                <a:cs typeface="Times New Roman" panose="02020603050405020304" pitchFamily="18" charset="0"/>
              </a:rPr>
              <a:t> CIO and Birmingham City Council. It contributes to the vision of the England Trees Action Plan (ETAP) and will deliver against multiple objectives from </a:t>
            </a:r>
            <a:r>
              <a:rPr lang="en-GB" dirty="0">
                <a:latin typeface="Calibri" panose="020F0502020204030204" pitchFamily="34" charset="0"/>
                <a:ea typeface="Calibri" panose="020F0502020204030204" pitchFamily="34" charset="0"/>
                <a:cs typeface="Times New Roman" panose="02020603050405020304" pitchFamily="18" charset="0"/>
              </a:rPr>
              <a:t>it</a:t>
            </a:r>
            <a:r>
              <a:rPr lang="en-GB" sz="1200" dirty="0">
                <a:effectLst/>
                <a:latin typeface="Calibri" panose="020F0502020204030204" pitchFamily="34" charset="0"/>
                <a:ea typeface="Calibri" panose="020F0502020204030204" pitchFamily="34" charset="0"/>
                <a:cs typeface="Times New Roman" panose="02020603050405020304" pitchFamily="18"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effectLst/>
                <a:latin typeface="Calibri" panose="020F0502020204030204" pitchFamily="34" charset="0"/>
                <a:ea typeface="Calibri" panose="020F0502020204030204" pitchFamily="34" charset="0"/>
                <a:cs typeface="Times New Roman" panose="02020603050405020304" pitchFamily="18" charset="0"/>
              </a:rPr>
              <a:t>Its </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sz="1200" dirty="0">
                <a:effectLst/>
                <a:latin typeface="Calibri" panose="020F0502020204030204" pitchFamily="34" charset="0"/>
                <a:ea typeface="Calibri" panose="020F0502020204030204" pitchFamily="34" charset="0"/>
                <a:cs typeface="Times New Roman" panose="02020603050405020304" pitchFamily="18" charset="0"/>
              </a:rPr>
              <a:t>bjectives are:</a:t>
            </a:r>
          </a:p>
          <a:p>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Connecting people with trees and woodlands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Making </a:t>
            </a:r>
            <a:r>
              <a:rPr lang="en-GB" dirty="0">
                <a:latin typeface="Calibri" panose="020F0502020204030204" pitchFamily="34" charset="0"/>
                <a:ea typeface="Calibri" panose="020F0502020204030204" pitchFamily="34" charset="0"/>
                <a:cs typeface="Times New Roman" panose="02020603050405020304" pitchFamily="18" charset="0"/>
              </a:rPr>
              <a:t>t</a:t>
            </a:r>
            <a:r>
              <a:rPr lang="en-GB" sz="1200" dirty="0">
                <a:effectLst/>
                <a:latin typeface="Calibri" panose="020F0502020204030204" pitchFamily="34" charset="0"/>
                <a:ea typeface="Calibri" panose="020F0502020204030204" pitchFamily="34" charset="0"/>
                <a:cs typeface="Times New Roman" panose="02020603050405020304" pitchFamily="18" charset="0"/>
              </a:rPr>
              <a:t>rees and woodlands part of the green economy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Protecting and improving our trees and woodlands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Expanding and connecting our trees and woodlands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10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125"/>
              </a:spcBef>
              <a:spcAft>
                <a:spcPts val="1125"/>
              </a:spcAft>
            </a:pPr>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 a local authority we have stated a clear commitment to Net Zero and as part of that a commitment to future tree planting and protection. This will take those reoccurring resources of money, volunteers and communication alongside building skills for a future green workforce.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20</a:t>
            </a:fld>
            <a:endParaRPr lang="en-GB"/>
          </a:p>
        </p:txBody>
      </p:sp>
    </p:spTree>
    <p:extLst>
      <p:ext uri="{BB962C8B-B14F-4D97-AF65-F5344CB8AC3E}">
        <p14:creationId xmlns:p14="http://schemas.microsoft.com/office/powerpoint/2010/main" val="1025006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At the start of the FPA project there was already fantastic work being done in Birmingham by individuals, groups and organisations, but we wanted to bring all of those together with all BCC Departments to continue the collaborate of developing the plan into a collaboration to deliver the plan at ward level. We would look for gaps and make the most of the strengths by sharing knowledge and skills.</a:t>
            </a:r>
          </a:p>
          <a:p>
            <a:endParaRPr lang="en-GB" sz="1200" dirty="0"/>
          </a:p>
          <a:p>
            <a:r>
              <a:rPr lang="en-GB" sz="1200" dirty="0"/>
              <a:t>This collaboration is known as the: </a:t>
            </a:r>
            <a:r>
              <a:rPr lang="en-GB" dirty="0"/>
              <a:t>City of Nature Alliance </a:t>
            </a:r>
          </a:p>
          <a:p>
            <a:endParaRPr lang="en-GB" sz="1200" dirty="0"/>
          </a:p>
          <a:p>
            <a:r>
              <a:rPr lang="en-GB" sz="1200" dirty="0"/>
              <a:t>Core third sector members of the Alliance were:</a:t>
            </a:r>
          </a:p>
          <a:p>
            <a:endParaRPr lang="en-GB" sz="1200" dirty="0"/>
          </a:p>
          <a:p>
            <a:pPr marL="285750" indent="-285750">
              <a:buFont typeface="Arial" panose="020B0604020202020204" pitchFamily="34" charset="0"/>
              <a:buChar char="•"/>
            </a:pPr>
            <a:r>
              <a:rPr lang="en-GB" sz="1200" dirty="0"/>
              <a:t>Birmingham Open Spaces forum</a:t>
            </a:r>
          </a:p>
          <a:p>
            <a:pPr marL="285750" indent="-285750">
              <a:buFont typeface="Arial" panose="020B0604020202020204" pitchFamily="34" charset="0"/>
              <a:buChar char="•"/>
            </a:pPr>
            <a:r>
              <a:rPr lang="en-GB" sz="1200" dirty="0"/>
              <a:t>The Birmingham and Black Country Wildlife Trust</a:t>
            </a:r>
          </a:p>
          <a:p>
            <a:pPr marL="285750" indent="-285750">
              <a:buFont typeface="Arial" panose="020B0604020202020204" pitchFamily="34" charset="0"/>
              <a:buChar char="•"/>
            </a:pPr>
            <a:r>
              <a:rPr lang="en-GB" sz="1200" dirty="0"/>
              <a:t>The Active Wellbeing Society</a:t>
            </a:r>
          </a:p>
          <a:p>
            <a:pPr marL="285750" indent="-285750">
              <a:buFont typeface="Arial" panose="020B0604020202020204" pitchFamily="34" charset="0"/>
              <a:buChar char="•"/>
            </a:pPr>
            <a:r>
              <a:rPr lang="en-GB" sz="1200" dirty="0"/>
              <a:t>The Birmingham Children's Trust</a:t>
            </a:r>
          </a:p>
          <a:p>
            <a:endParaRPr lang="en-GB" sz="1200" dirty="0"/>
          </a:p>
          <a:p>
            <a:r>
              <a:rPr lang="en-GB" sz="1200" dirty="0"/>
              <a:t>Charities Birmingham Tree People (previously the BTFL project), Legacy WM and Patchwork Meadow and local entrepreneurs like Learning Journey and the Parakeet have joined these and the wider City of Nature Alliance that helps to shape the delivery of the City Nature Programme includes National organisations like the RSPB, The National Trust, Natural England, The Canals and Rivers Trust and it is growing all the time.</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21</a:t>
            </a:fld>
            <a:endParaRPr lang="en-GB"/>
          </a:p>
        </p:txBody>
      </p:sp>
    </p:spTree>
    <p:extLst>
      <p:ext uri="{BB962C8B-B14F-4D97-AF65-F5344CB8AC3E}">
        <p14:creationId xmlns:p14="http://schemas.microsoft.com/office/powerpoint/2010/main" val="3917426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 2023 the council’s Urban Nature Development Project (funded by the Heritage Lottery) commenced the City of Nature Alliance Pilot applying the Future Park Standard to activate five parks in one red ward which was Bordesley and Highgate.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Bordesley and Highgate pilot project looked at managing parks and greenspaces differently following the City of Nature Plan. The work of the Alliance organisations was funded with £ 150,000 from the Commonwealth Games Legacy fund.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But do we know how much it really cost to run the pilot? What if we added in volunteer time, organisational support, use of equipment that had already been purchased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We need to be able understand the true cost of things and the true value of them.</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22</a:t>
            </a:fld>
            <a:endParaRPr lang="en-GB"/>
          </a:p>
        </p:txBody>
      </p:sp>
    </p:spTree>
    <p:extLst>
      <p:ext uri="{BB962C8B-B14F-4D97-AF65-F5344CB8AC3E}">
        <p14:creationId xmlns:p14="http://schemas.microsoft.com/office/powerpoint/2010/main" val="37860889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333333"/>
                </a:solidFill>
                <a:effectLst/>
                <a:highlight>
                  <a:srgbClr val="FFFFFF"/>
                </a:highlight>
                <a:latin typeface="Open Sans" panose="020B0606030504020204" pitchFamily="34" charset="0"/>
              </a:rPr>
              <a:t>The prevalence of mental ill-health is on the rise in the UK with an estimated one in four people experiencing a ‘significant’ mental health problem in any one year. </a:t>
            </a:r>
          </a:p>
          <a:p>
            <a:pPr algn="l"/>
            <a:endParaRPr lang="en-GB" b="0" i="0" dirty="0">
              <a:solidFill>
                <a:srgbClr val="333333"/>
              </a:solidFill>
              <a:effectLst/>
              <a:highlight>
                <a:srgbClr val="FFFFFF"/>
              </a:highlight>
              <a:latin typeface="Open Sans" panose="020B0606030504020204" pitchFamily="34" charset="0"/>
            </a:endParaRPr>
          </a:p>
          <a:p>
            <a:pPr algn="l"/>
            <a:r>
              <a:rPr lang="en-GB" b="0" i="0" dirty="0">
                <a:solidFill>
                  <a:srgbClr val="333333"/>
                </a:solidFill>
                <a:effectLst/>
                <a:highlight>
                  <a:srgbClr val="FFFFFF"/>
                </a:highlight>
                <a:latin typeface="Open Sans" panose="020B0606030504020204" pitchFamily="34" charset="0"/>
              </a:rPr>
              <a:t>With the prescription of anti-depressants at record levels and a huge demand for Cognitive Behaviour Therapy and other psychological therapies, health and social care commissioners are examining and commissioning different options for cost effective services for mental health. </a:t>
            </a:r>
          </a:p>
          <a:p>
            <a:pPr algn="l"/>
            <a:endParaRPr lang="en-GB" b="0" i="0" dirty="0">
              <a:solidFill>
                <a:srgbClr val="333333"/>
              </a:solidFill>
              <a:effectLst/>
              <a:highlight>
                <a:srgbClr val="FFFFFF"/>
              </a:highlight>
              <a:latin typeface="Open Sans" panose="020B0606030504020204" pitchFamily="34" charset="0"/>
            </a:endParaRPr>
          </a:p>
          <a:p>
            <a:pPr algn="l"/>
            <a:r>
              <a:rPr lang="en-GB" b="0" i="0" dirty="0">
                <a:solidFill>
                  <a:srgbClr val="333333"/>
                </a:solidFill>
                <a:effectLst/>
                <a:highlight>
                  <a:srgbClr val="FFFFFF"/>
                </a:highlight>
                <a:latin typeface="Open Sans" panose="020B0606030504020204" pitchFamily="34" charset="0"/>
              </a:rPr>
              <a:t>At the same time there is increasing recognition of the importance of nature and place as a determinant of individuals’ mental health. </a:t>
            </a:r>
          </a:p>
          <a:p>
            <a:pPr algn="l"/>
            <a:endParaRPr lang="en-GB" b="0" i="0" dirty="0">
              <a:solidFill>
                <a:srgbClr val="333333"/>
              </a:solidFill>
              <a:effectLst/>
              <a:highlight>
                <a:srgbClr val="FFFFFF"/>
              </a:highlight>
              <a:latin typeface="Open Sans" panose="020B0606030504020204" pitchFamily="34" charset="0"/>
            </a:endParaRPr>
          </a:p>
          <a:p>
            <a:pPr algn="l"/>
            <a:r>
              <a:rPr lang="en-GB" b="0" i="0" dirty="0">
                <a:solidFill>
                  <a:srgbClr val="333333"/>
                </a:solidFill>
                <a:effectLst/>
                <a:highlight>
                  <a:srgbClr val="FFFFFF"/>
                </a:highlight>
                <a:latin typeface="Open Sans" panose="020B0606030504020204" pitchFamily="34" charset="0"/>
              </a:rPr>
              <a:t>Nature-based interventions are operating throughout the UK, working with a wide range of vulnerable groups helping to positively benefit health and wellbeing outcomes.</a:t>
            </a:r>
          </a:p>
          <a:p>
            <a:pPr algn="l"/>
            <a:endParaRPr lang="en-GB" b="0" i="0" dirty="0">
              <a:solidFill>
                <a:srgbClr val="333333"/>
              </a:solidFill>
              <a:effectLst/>
              <a:highlight>
                <a:srgbClr val="FFFFFF"/>
              </a:highlight>
              <a:latin typeface="Open Sans" panose="020B0606030504020204" pitchFamily="34" charset="0"/>
            </a:endParaRPr>
          </a:p>
          <a:p>
            <a:pPr algn="l"/>
            <a:r>
              <a:rPr lang="en-GB" b="0" i="0" dirty="0">
                <a:solidFill>
                  <a:srgbClr val="333333"/>
                </a:solidFill>
                <a:effectLst/>
                <a:highlight>
                  <a:srgbClr val="FFFFFF"/>
                </a:highlight>
                <a:latin typeface="Open Sans" panose="020B0606030504020204" pitchFamily="34" charset="0"/>
              </a:rPr>
              <a:t>These nature-based interventions (also called green care and ecotherapy) could be part of a new solution for mental health care. However, increasing awareness and access to these interventions is challenging given the number of organisations delivering nature-based projects and services, the variety of terms and language used to describe their activity and benefits and the variation in delivery models which all use different impact measures. </a:t>
            </a:r>
          </a:p>
          <a:p>
            <a:pPr algn="l"/>
            <a:endParaRPr lang="en-GB" b="0" i="0" dirty="0">
              <a:solidFill>
                <a:srgbClr val="333333"/>
              </a:solidFill>
              <a:effectLst/>
              <a:highlight>
                <a:srgbClr val="FFFFFF"/>
              </a:highlight>
              <a:latin typeface="Open Sans" panose="020B0606030504020204" pitchFamily="34" charset="0"/>
            </a:endParaRPr>
          </a:p>
          <a:p>
            <a:pPr algn="l"/>
            <a:r>
              <a:rPr lang="en-GB" b="0" i="0" dirty="0">
                <a:solidFill>
                  <a:srgbClr val="333333"/>
                </a:solidFill>
                <a:effectLst/>
                <a:highlight>
                  <a:srgbClr val="FFFFFF"/>
                </a:highlight>
                <a:latin typeface="Open Sans" panose="020B0606030504020204" pitchFamily="34" charset="0"/>
              </a:rPr>
              <a:t>To add to that challenge, we are using the term intervention not only for human health care but also for nature health care. Nature must be in good health for it to help us care for human health. Where nature has been seriously depleted to ”below the red line” we will need to intervene to restore it before it can start to heal itself and us.</a:t>
            </a:r>
          </a:p>
          <a:p>
            <a:pPr algn="l"/>
            <a:endParaRPr lang="en-GB" b="0" i="0" dirty="0">
              <a:solidFill>
                <a:srgbClr val="333333"/>
              </a:solidFill>
              <a:effectLst/>
              <a:highlight>
                <a:srgbClr val="FFFFFF"/>
              </a:highlight>
              <a:latin typeface="Open Sans" panose="020B0606030504020204" pitchFamily="34" charset="0"/>
            </a:endParaRPr>
          </a:p>
          <a:p>
            <a:pPr algn="l"/>
            <a:r>
              <a:rPr lang="en-GB" b="0" i="0" dirty="0">
                <a:solidFill>
                  <a:srgbClr val="333333"/>
                </a:solidFill>
                <a:effectLst/>
                <a:highlight>
                  <a:srgbClr val="FFFFFF"/>
                </a:highlight>
                <a:latin typeface="Open Sans" panose="020B0606030504020204" pitchFamily="34" charset="0"/>
              </a:rPr>
              <a:t>The City of Nature Plan has looked at what people need, how can nature help, what human services are needed to meet the need (so what are the benefits from the services), what is the cost, how do we find the funding.</a:t>
            </a:r>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23</a:t>
            </a:fld>
            <a:endParaRPr lang="en-GB"/>
          </a:p>
        </p:txBody>
      </p:sp>
    </p:spTree>
    <p:extLst>
      <p:ext uri="{BB962C8B-B14F-4D97-AF65-F5344CB8AC3E}">
        <p14:creationId xmlns:p14="http://schemas.microsoft.com/office/powerpoint/2010/main" val="3748479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Governance and Finance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do we ensure that when we </a:t>
            </a:r>
            <a:r>
              <a:rPr lang="en-GB" b="0" i="0" dirty="0">
                <a:solidFill>
                  <a:srgbClr val="333333"/>
                </a:solidFill>
                <a:effectLst/>
                <a:highlight>
                  <a:srgbClr val="FFFFFF"/>
                </a:highlight>
                <a:latin typeface="Open Sans" panose="020B0606030504020204" pitchFamily="34" charset="0"/>
              </a:rPr>
              <a:t>look at what people need, how nature can help, what human services are needed to meet the need (so what are the benefits from the services), what is the cost, how do we find the funding and how we ensure the original need is being met in the most nature friendly and cost-effective way possible.</a:t>
            </a:r>
            <a:endParaRPr lang="en-GB" dirty="0"/>
          </a:p>
          <a:p>
            <a:endParaRPr lang="en-GB" dirty="0"/>
          </a:p>
          <a:p>
            <a:endParaRPr lang="en-GB" dirty="0"/>
          </a:p>
          <a:p>
            <a:r>
              <a:rPr lang="en-GB" dirty="0"/>
              <a:t>Birmingham participated as a case study city in a 5-year national research study - Liveable Cities (2012- 2017) which looked at the world’s most liveable cities to understand the critical ingredients needed to be successful as a green sustainable city. </a:t>
            </a:r>
          </a:p>
          <a:p>
            <a:endParaRPr lang="en-GB" dirty="0"/>
          </a:p>
          <a:p>
            <a:r>
              <a:rPr lang="en-GB" dirty="0"/>
              <a:t>One of its main findings was that successful cities were clear about how they linked municipal governance, with municipal planning and municipal finance. </a:t>
            </a:r>
          </a:p>
          <a:p>
            <a:endParaRPr lang="en-GB" dirty="0"/>
          </a:p>
          <a:p>
            <a:r>
              <a:rPr lang="en-GB" dirty="0"/>
              <a:t>These lessons have been built into the City of Nature Plan http://liveablecities.org.uk/ </a:t>
            </a:r>
          </a:p>
          <a:p>
            <a:endParaRPr lang="en-GB" dirty="0"/>
          </a:p>
          <a:p>
            <a:r>
              <a:rPr lang="en-GB" dirty="0"/>
              <a:t>Strong and inclusive leadership will be key to the success of the City of Nature Plan. </a:t>
            </a:r>
          </a:p>
          <a:p>
            <a:endParaRPr lang="en-GB" dirty="0"/>
          </a:p>
          <a:p>
            <a:r>
              <a:rPr lang="en-GB" dirty="0"/>
              <a:t>To ensure the long-term governance and management of Birmingham’s natural environment a series of new bodies and groups have been formed to connect agendas and outcomes; with the benefits that the natural environment can bring to the improved performance of the city. </a:t>
            </a:r>
          </a:p>
          <a:p>
            <a:endParaRPr lang="en-GB" dirty="0"/>
          </a:p>
          <a:p>
            <a:r>
              <a:rPr lang="en-GB" dirty="0"/>
              <a:t>The core aims and ethos of the plan need to be considered when any decisions relating to Birmingham green spaces are being taken. </a:t>
            </a:r>
          </a:p>
          <a:p>
            <a:endParaRPr lang="en-GB" dirty="0"/>
          </a:p>
          <a:p>
            <a:r>
              <a:rPr lang="en-GB" dirty="0"/>
              <a:t>These new bodies are: </a:t>
            </a:r>
          </a:p>
          <a:p>
            <a:r>
              <a:rPr lang="en-GB" dirty="0"/>
              <a:t>• The City of Nature Board: chaired by Cabinet Member for Parks and Street Scene. </a:t>
            </a:r>
          </a:p>
          <a:p>
            <a:r>
              <a:rPr lang="en-GB" dirty="0"/>
              <a:t>• The City of Nature Steering Group: chaired by Assistant Director for Development who will bring together other Assistant Directors from across the council. </a:t>
            </a:r>
          </a:p>
          <a:p>
            <a:r>
              <a:rPr lang="en-GB" dirty="0"/>
              <a:t>• The City of Nature Operations Group: chaired by Principal Planning Officer who will bring together operational officers from across the council. </a:t>
            </a:r>
          </a:p>
          <a:p>
            <a:r>
              <a:rPr lang="en-GB" dirty="0"/>
              <a:t>• The Birmingham City of Nature Alliance: facilitated by the City of Nature Officer who will bring together representatives from external organisations. </a:t>
            </a:r>
          </a:p>
          <a:p>
            <a:endParaRPr lang="en-GB" dirty="0"/>
          </a:p>
          <a:p>
            <a:r>
              <a:rPr lang="en-GB" dirty="0"/>
              <a:t>The City of Nature Alliance will hold the Council accountable for the delivery of this plan</a:t>
            </a:r>
          </a:p>
        </p:txBody>
      </p:sp>
      <p:sp>
        <p:nvSpPr>
          <p:cNvPr id="4" name="Slide Number Placeholder 3"/>
          <p:cNvSpPr>
            <a:spLocks noGrp="1"/>
          </p:cNvSpPr>
          <p:nvPr>
            <p:ph type="sldNum" sz="quarter" idx="5"/>
          </p:nvPr>
        </p:nvSpPr>
        <p:spPr/>
        <p:txBody>
          <a:bodyPr/>
          <a:lstStyle/>
          <a:p>
            <a:fld id="{B3E06A9C-740E-49F3-A67C-896586AF5837}" type="slidenum">
              <a:rPr lang="en-GB" smtClean="0"/>
              <a:t>24</a:t>
            </a:fld>
            <a:endParaRPr lang="en-GB"/>
          </a:p>
        </p:txBody>
      </p:sp>
    </p:spTree>
    <p:extLst>
      <p:ext uri="{BB962C8B-B14F-4D97-AF65-F5344CB8AC3E}">
        <p14:creationId xmlns:p14="http://schemas.microsoft.com/office/powerpoint/2010/main" val="2854248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D9118D-7045-40F2-8D70-BB22CC582F43}" type="slidenum">
              <a:rPr lang="en-GB" smtClean="0"/>
              <a:t>25</a:t>
            </a:fld>
            <a:endParaRPr lang="en-GB"/>
          </a:p>
        </p:txBody>
      </p:sp>
    </p:spTree>
    <p:extLst>
      <p:ext uri="{BB962C8B-B14F-4D97-AF65-F5344CB8AC3E}">
        <p14:creationId xmlns:p14="http://schemas.microsoft.com/office/powerpoint/2010/main" val="3410453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t>These are the actions from the City of Nature plan that have been identified as vital to creating a city that understands and recognises the value of its natural assets and the people that help maintain them.</a:t>
            </a:r>
          </a:p>
          <a:p>
            <a:endParaRPr lang="en-GB" sz="1200" b="1" dirty="0"/>
          </a:p>
          <a:p>
            <a:r>
              <a:rPr lang="en-GB" sz="1200" dirty="0"/>
              <a:t>Sharing information that demonstrates the wider environmental, social, and economic value of green space through a Natural Capital Account </a:t>
            </a:r>
          </a:p>
          <a:p>
            <a:endParaRPr lang="en-GB" sz="1200" dirty="0"/>
          </a:p>
          <a:p>
            <a:r>
              <a:rPr lang="en-GB" sz="1200" dirty="0"/>
              <a:t>Using Biodiversity Net Gain and the planning and development process to improve access to good quality green spaces. </a:t>
            </a:r>
          </a:p>
          <a:p>
            <a:endParaRPr lang="en-GB" sz="1200" dirty="0"/>
          </a:p>
          <a:p>
            <a:r>
              <a:rPr lang="en-GB" sz="1200" dirty="0"/>
              <a:t>Developing a diversity of funding streams for green infrastructure from: </a:t>
            </a:r>
          </a:p>
          <a:p>
            <a:pPr marL="285750" indent="-285750">
              <a:buFont typeface="Arial" panose="020B0604020202020204" pitchFamily="34" charset="0"/>
              <a:buChar char="•"/>
            </a:pPr>
            <a:r>
              <a:rPr lang="en-GB" sz="1200" dirty="0"/>
              <a:t>supporting communities to crowdfund and secure grants, </a:t>
            </a:r>
          </a:p>
          <a:p>
            <a:pPr marL="285750" indent="-285750">
              <a:buFont typeface="Arial" panose="020B0604020202020204" pitchFamily="34" charset="0"/>
              <a:buChar char="•"/>
            </a:pPr>
            <a:r>
              <a:rPr lang="en-GB" sz="1200" dirty="0"/>
              <a:t>through to large scale business contributions.</a:t>
            </a:r>
          </a:p>
          <a:p>
            <a:endParaRPr lang="en-GB" sz="1200" dirty="0"/>
          </a:p>
          <a:p>
            <a:r>
              <a:rPr lang="en-GB" sz="1200" dirty="0"/>
              <a:t>Increasing council income for green infrastructure management through commercial activity. </a:t>
            </a:r>
          </a:p>
          <a:p>
            <a:endParaRPr lang="en-GB" sz="1200" dirty="0"/>
          </a:p>
          <a:p>
            <a:r>
              <a:rPr lang="en-GB" sz="1200" dirty="0"/>
              <a:t>Adding social value actions for green infrastructure through the council procurement process.</a:t>
            </a:r>
          </a:p>
          <a:p>
            <a:endParaRPr lang="en-GB" sz="1200" dirty="0"/>
          </a:p>
          <a:p>
            <a:r>
              <a:rPr lang="en-GB" sz="1200" dirty="0"/>
              <a:t>• </a:t>
            </a:r>
            <a:r>
              <a:rPr lang="en-GB" sz="1200" dirty="0">
                <a:solidFill>
                  <a:schemeClr val="bg1">
                    <a:lumMod val="75000"/>
                  </a:schemeClr>
                </a:solidFill>
              </a:rPr>
              <a:t>Education and Skills commissioning done through a green lens (V6)</a:t>
            </a:r>
            <a:r>
              <a:rPr lang="en-GB" sz="1200" b="1" dirty="0"/>
              <a:t> </a:t>
            </a:r>
          </a:p>
          <a:p>
            <a:endParaRPr lang="en-GB" sz="1200" b="1" dirty="0"/>
          </a:p>
          <a:p>
            <a:r>
              <a:rPr lang="en-GB" sz="1200" b="1" dirty="0"/>
              <a:t>We will take these one at a time starting with understanding Natural Capital Accounts</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26</a:t>
            </a:fld>
            <a:endParaRPr lang="en-GB"/>
          </a:p>
        </p:txBody>
      </p:sp>
    </p:spTree>
    <p:extLst>
      <p:ext uri="{BB962C8B-B14F-4D97-AF65-F5344CB8AC3E}">
        <p14:creationId xmlns:p14="http://schemas.microsoft.com/office/powerpoint/2010/main" val="15504427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There are global processes operating all the time keeping us alive: The nitrogen cycle, water cycle, carbon cycle and oxygen cycle are vital to life, but can all be affected by human actions.</a:t>
            </a:r>
          </a:p>
          <a:p>
            <a:endParaRPr lang="en-GB" sz="1200" dirty="0"/>
          </a:p>
          <a:p>
            <a:r>
              <a:rPr lang="en-GB" sz="1200" dirty="0"/>
              <a:t>Sometimes it can be hard to relate these powerful natural processes at a local level, but these global process have an impact on all of us through food production, climate ( and climate change increase in temperatures and flooding etc) and biodiversity and therefor biodiversity loss. </a:t>
            </a:r>
          </a:p>
          <a:p>
            <a:endParaRPr lang="en-GB" sz="1200" dirty="0"/>
          </a:p>
          <a:p>
            <a:pPr marL="285750" indent="-285750">
              <a:buFont typeface="Arial" panose="020B0604020202020204" pitchFamily="34" charset="0"/>
              <a:buChar char="•"/>
            </a:pPr>
            <a:r>
              <a:rPr lang="en-GB" sz="1200" dirty="0"/>
              <a:t>We will need to adapt locally to the negative impacts the changes to these systems are producing - this will have a cost.</a:t>
            </a:r>
          </a:p>
          <a:p>
            <a:pPr marL="285750" indent="-285750">
              <a:buFont typeface="Arial" panose="020B0604020202020204" pitchFamily="34" charset="0"/>
              <a:buChar char="•"/>
            </a:pPr>
            <a:r>
              <a:rPr lang="en-GB" sz="1200" dirty="0"/>
              <a:t>We in the UK / Birmingham can’t affect these global systems very much by our own actions, but we do still contribute to changes to them, we need to reduce this - this will have a cost.</a:t>
            </a:r>
          </a:p>
          <a:p>
            <a:pPr marL="285750" indent="-285750">
              <a:buFont typeface="Arial" panose="020B0604020202020204" pitchFamily="34" charset="0"/>
              <a:buChar char="•"/>
            </a:pPr>
            <a:r>
              <a:rPr lang="en-GB" sz="1200" dirty="0"/>
              <a:t>To help we need to understand the changes we need to make to our environment and the way we all live – this will have a cost </a:t>
            </a:r>
          </a:p>
          <a:p>
            <a:pPr marL="285750" indent="-285750">
              <a:buFont typeface="Arial" panose="020B0604020202020204" pitchFamily="34" charset="0"/>
              <a:buChar char="•"/>
            </a:pPr>
            <a:r>
              <a:rPr lang="en-GB" sz="1200" dirty="0"/>
              <a:t>To implement and promote these changes will need human interventions and these interventions come with a financial cost. </a:t>
            </a:r>
          </a:p>
          <a:p>
            <a:pPr marL="285750" indent="-285750">
              <a:buFont typeface="Arial" panose="020B0604020202020204" pitchFamily="34" charset="0"/>
              <a:buChar char="•"/>
            </a:pPr>
            <a:r>
              <a:rPr lang="en-GB" sz="1200" dirty="0"/>
              <a:t>We have often said “parks (nature) need people, people need parks (nature)” however those people need funding, even volunteers.</a:t>
            </a:r>
          </a:p>
          <a:p>
            <a:endParaRPr lang="en-GB" sz="1200" dirty="0"/>
          </a:p>
          <a:p>
            <a:r>
              <a:rPr lang="en-GB" sz="1200" dirty="0"/>
              <a:t>However, all these costs are substantially less than if we do nothing or carrying on doing the same things. </a:t>
            </a:r>
          </a:p>
          <a:p>
            <a:endParaRPr lang="en-GB" sz="1200" dirty="0"/>
          </a:p>
          <a:p>
            <a:r>
              <a:rPr lang="en-GB" sz="1200" dirty="0"/>
              <a:t>This is investing to improve the lives we live and the lives of future generations by healing our environment our planet.</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27</a:t>
            </a:fld>
            <a:endParaRPr lang="en-GB"/>
          </a:p>
        </p:txBody>
      </p:sp>
    </p:spTree>
    <p:extLst>
      <p:ext uri="{BB962C8B-B14F-4D97-AF65-F5344CB8AC3E}">
        <p14:creationId xmlns:p14="http://schemas.microsoft.com/office/powerpoint/2010/main" val="34453501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56564B"/>
                </a:solidFill>
                <a:highlight>
                  <a:srgbClr val="FFFFFF"/>
                </a:highlight>
                <a:latin typeface="Roboto" panose="02000000000000000000" pitchFamily="2" charset="0"/>
              </a:rPr>
              <a:t>Eco systems work at a more “local” geographical level but still include living parts like plants and animals and non-living factors like air, water and minerals and all the interactions taking place. </a:t>
            </a:r>
          </a:p>
          <a:p>
            <a:endParaRPr lang="en-GB" sz="1200" dirty="0">
              <a:solidFill>
                <a:srgbClr val="56564B"/>
              </a:solidFill>
              <a:highlight>
                <a:srgbClr val="FFFFFF"/>
              </a:highlight>
              <a:latin typeface="Roboto" panose="02000000000000000000" pitchFamily="2" charset="0"/>
            </a:endParaRPr>
          </a:p>
          <a:p>
            <a:r>
              <a:rPr lang="en-GB" sz="1200" dirty="0">
                <a:solidFill>
                  <a:srgbClr val="56564B"/>
                </a:solidFill>
                <a:highlight>
                  <a:srgbClr val="FFFFFF"/>
                </a:highlight>
                <a:latin typeface="Roboto" panose="02000000000000000000" pitchFamily="2" charset="0"/>
              </a:rPr>
              <a:t>Sometimes we call all these our “natural environment” or even just “nature”. </a:t>
            </a:r>
          </a:p>
          <a:p>
            <a:endParaRPr lang="en-GB" sz="1200" dirty="0">
              <a:solidFill>
                <a:srgbClr val="56564B"/>
              </a:solidFill>
              <a:highlight>
                <a:srgbClr val="FFFFFF"/>
              </a:highlight>
              <a:latin typeface="Roboto" panose="02000000000000000000" pitchFamily="2" charset="0"/>
            </a:endParaRPr>
          </a:p>
          <a:p>
            <a:pPr algn="l"/>
            <a:r>
              <a:rPr lang="en-GB" sz="1200" b="0" i="0" dirty="0">
                <a:solidFill>
                  <a:srgbClr val="56564B"/>
                </a:solidFill>
                <a:effectLst/>
                <a:highlight>
                  <a:srgbClr val="FFFFFF"/>
                </a:highlight>
                <a:latin typeface="Roboto" panose="02000000000000000000" pitchFamily="2" charset="0"/>
              </a:rPr>
              <a:t>Nature is essential for human life,</a:t>
            </a:r>
            <a:r>
              <a:rPr lang="en-GB" sz="1200" dirty="0">
                <a:solidFill>
                  <a:srgbClr val="56564B"/>
                </a:solidFill>
                <a:highlight>
                  <a:srgbClr val="FFFFFF"/>
                </a:highlight>
                <a:latin typeface="Roboto" panose="02000000000000000000" pitchFamily="2" charset="0"/>
              </a:rPr>
              <a:t> it</a:t>
            </a:r>
            <a:r>
              <a:rPr lang="en-GB" sz="1200" b="0" i="0" dirty="0">
                <a:solidFill>
                  <a:srgbClr val="56564B"/>
                </a:solidFill>
                <a:effectLst/>
                <a:highlight>
                  <a:srgbClr val="FFFFFF"/>
                </a:highlight>
                <a:latin typeface="Roboto" panose="02000000000000000000" pitchFamily="2" charset="0"/>
              </a:rPr>
              <a:t> provides us with water, clean air and food, raw materials (for medicines, industry and buildings) and renewable energy. </a:t>
            </a:r>
          </a:p>
          <a:p>
            <a:pPr algn="l"/>
            <a:endParaRPr lang="en-GB" sz="1200" dirty="0">
              <a:solidFill>
                <a:srgbClr val="56564B"/>
              </a:solidFill>
              <a:highlight>
                <a:srgbClr val="FFFFFF"/>
              </a:highlight>
              <a:latin typeface="Roboto" panose="02000000000000000000" pitchFamily="2" charset="0"/>
            </a:endParaRPr>
          </a:p>
          <a:p>
            <a:pPr algn="l"/>
            <a:r>
              <a:rPr lang="en-GB" sz="1200" dirty="0">
                <a:solidFill>
                  <a:srgbClr val="56564B"/>
                </a:solidFill>
                <a:highlight>
                  <a:srgbClr val="FFFFFF"/>
                </a:highlight>
                <a:latin typeface="Roboto" panose="02000000000000000000" pitchFamily="2" charset="0"/>
              </a:rPr>
              <a:t>We may be aware that many</a:t>
            </a:r>
            <a:r>
              <a:rPr lang="en-GB" sz="1200" b="0" i="0" dirty="0">
                <a:solidFill>
                  <a:srgbClr val="56564B"/>
                </a:solidFill>
                <a:effectLst/>
                <a:highlight>
                  <a:srgbClr val="FFFFFF"/>
                </a:highlight>
                <a:latin typeface="Roboto" panose="02000000000000000000" pitchFamily="2" charset="0"/>
              </a:rPr>
              <a:t> of </a:t>
            </a:r>
            <a:r>
              <a:rPr lang="en-GB" sz="1200" dirty="0">
                <a:solidFill>
                  <a:srgbClr val="56564B"/>
                </a:solidFill>
                <a:highlight>
                  <a:srgbClr val="FFFFFF"/>
                </a:highlight>
                <a:latin typeface="Roboto" panose="02000000000000000000" pitchFamily="2" charset="0"/>
              </a:rPr>
              <a:t>o</a:t>
            </a:r>
            <a:r>
              <a:rPr lang="en-GB" sz="1200" b="0" i="0" dirty="0">
                <a:solidFill>
                  <a:srgbClr val="56564B"/>
                </a:solidFill>
                <a:effectLst/>
                <a:highlight>
                  <a:srgbClr val="FFFFFF"/>
                </a:highlight>
                <a:latin typeface="Roboto" panose="02000000000000000000" pitchFamily="2" charset="0"/>
              </a:rPr>
              <a:t>ur crops rely on insect pollination, but we are not so aware of the complex geological and biological processes that create the soil</a:t>
            </a:r>
            <a:r>
              <a:rPr lang="en-GB" sz="1200" dirty="0">
                <a:solidFill>
                  <a:srgbClr val="56564B"/>
                </a:solidFill>
                <a:highlight>
                  <a:srgbClr val="FFFFFF"/>
                </a:highlight>
                <a:latin typeface="Roboto" panose="02000000000000000000" pitchFamily="2" charset="0"/>
              </a:rPr>
              <a:t> that plants grow in.</a:t>
            </a:r>
            <a:r>
              <a:rPr lang="en-GB" sz="1200" b="0" i="0" dirty="0">
                <a:solidFill>
                  <a:srgbClr val="56564B"/>
                </a:solidFill>
                <a:effectLst/>
                <a:highlight>
                  <a:srgbClr val="FFFFFF"/>
                </a:highlight>
                <a:latin typeface="Roboto" panose="02000000000000000000" pitchFamily="2" charset="0"/>
              </a:rPr>
              <a:t> We rely all these nature-based products to survive as humans.</a:t>
            </a:r>
          </a:p>
          <a:p>
            <a:pPr algn="l"/>
            <a:endParaRPr lang="en-GB" sz="1200" dirty="0">
              <a:solidFill>
                <a:srgbClr val="56564B"/>
              </a:solidFill>
              <a:highlight>
                <a:srgbClr val="FFFFFF"/>
              </a:highlight>
              <a:latin typeface="Roboto" panose="02000000000000000000" pitchFamily="2" charset="0"/>
            </a:endParaRPr>
          </a:p>
          <a:p>
            <a:pPr algn="l"/>
            <a:r>
              <a:rPr lang="en-GB" sz="1200" b="0" i="0" dirty="0">
                <a:solidFill>
                  <a:srgbClr val="56564B"/>
                </a:solidFill>
                <a:effectLst/>
                <a:highlight>
                  <a:srgbClr val="FFFFFF"/>
                </a:highlight>
                <a:latin typeface="Roboto" panose="02000000000000000000" pitchFamily="2" charset="0"/>
              </a:rPr>
              <a:t>We also know there is more to </a:t>
            </a:r>
            <a:r>
              <a:rPr lang="en-GB" sz="1200" dirty="0">
                <a:solidFill>
                  <a:srgbClr val="56564B"/>
                </a:solidFill>
                <a:highlight>
                  <a:srgbClr val="FFFFFF"/>
                </a:highlight>
                <a:latin typeface="Roboto" panose="02000000000000000000" pitchFamily="2" charset="0"/>
              </a:rPr>
              <a:t>life</a:t>
            </a:r>
            <a:r>
              <a:rPr lang="en-GB" sz="1200" b="0" i="0" dirty="0">
                <a:solidFill>
                  <a:srgbClr val="56564B"/>
                </a:solidFill>
                <a:effectLst/>
                <a:highlight>
                  <a:srgbClr val="FFFFFF"/>
                </a:highlight>
                <a:latin typeface="Roboto" panose="02000000000000000000" pitchFamily="2" charset="0"/>
              </a:rPr>
              <a:t> than surviving. </a:t>
            </a:r>
            <a:r>
              <a:rPr lang="en-GB" sz="1200" dirty="0">
                <a:solidFill>
                  <a:srgbClr val="56564B"/>
                </a:solidFill>
                <a:highlight>
                  <a:srgbClr val="FFFFFF"/>
                </a:highlight>
                <a:latin typeface="Roboto" panose="02000000000000000000" pitchFamily="2" charset="0"/>
              </a:rPr>
              <a:t>E</a:t>
            </a:r>
            <a:r>
              <a:rPr lang="en-GB" sz="1200" b="0" i="0" dirty="0">
                <a:solidFill>
                  <a:srgbClr val="56564B"/>
                </a:solidFill>
                <a:effectLst/>
                <a:highlight>
                  <a:srgbClr val="FFFFFF"/>
                </a:highlight>
                <a:latin typeface="Roboto" panose="02000000000000000000" pitchFamily="2" charset="0"/>
              </a:rPr>
              <a:t>njoying parks, landscapes and wildlife improves our health and well-being</a:t>
            </a:r>
            <a:r>
              <a:rPr lang="en-GB" sz="1200" dirty="0">
                <a:solidFill>
                  <a:srgbClr val="56564B"/>
                </a:solidFill>
                <a:highlight>
                  <a:srgbClr val="FFFFFF"/>
                </a:highlight>
                <a:latin typeface="Roboto" panose="02000000000000000000" pitchFamily="2" charset="0"/>
              </a:rPr>
              <a:t> and helps us to thrive.</a:t>
            </a:r>
            <a:endParaRPr lang="en-GB" sz="1200" b="0" i="0" dirty="0">
              <a:solidFill>
                <a:srgbClr val="56564B"/>
              </a:solidFill>
              <a:effectLst/>
              <a:highlight>
                <a:srgbClr val="FFFFFF"/>
              </a:highlight>
              <a:latin typeface="Roboto" panose="02000000000000000000" pitchFamily="2" charset="0"/>
            </a:endParaRPr>
          </a:p>
          <a:p>
            <a:pPr algn="l"/>
            <a:endParaRPr lang="en-GB" sz="1200" b="0" i="0" dirty="0">
              <a:solidFill>
                <a:srgbClr val="56564B"/>
              </a:solidFill>
              <a:effectLst/>
              <a:highlight>
                <a:srgbClr val="FFFFFF"/>
              </a:highlight>
              <a:latin typeface="Roboto" panose="02000000000000000000" pitchFamily="2" charset="0"/>
            </a:endParaRPr>
          </a:p>
          <a:p>
            <a:pPr algn="l"/>
            <a:r>
              <a:rPr lang="en-GB" sz="1200" b="0" i="0" dirty="0">
                <a:solidFill>
                  <a:srgbClr val="56564B"/>
                </a:solidFill>
                <a:effectLst/>
                <a:highlight>
                  <a:srgbClr val="FFFFFF"/>
                </a:highlight>
                <a:latin typeface="Roboto" panose="02000000000000000000" pitchFamily="2" charset="0"/>
              </a:rPr>
              <a:t>All these products and their benefits to us are known together as </a:t>
            </a:r>
            <a:r>
              <a:rPr lang="en-GB" sz="1200" b="1" i="0" dirty="0">
                <a:solidFill>
                  <a:srgbClr val="56564B"/>
                </a:solidFill>
                <a:effectLst/>
                <a:highlight>
                  <a:srgbClr val="FFFFFF"/>
                </a:highlight>
                <a:latin typeface="Roboto" panose="02000000000000000000" pitchFamily="2" charset="0"/>
              </a:rPr>
              <a:t>ecosystem services </a:t>
            </a:r>
            <a:r>
              <a:rPr lang="en-GB" sz="1200" b="0" i="0" dirty="0">
                <a:solidFill>
                  <a:srgbClr val="56564B"/>
                </a:solidFill>
                <a:effectLst/>
                <a:highlight>
                  <a:srgbClr val="FFFFFF"/>
                </a:highlight>
                <a:latin typeface="Roboto" panose="02000000000000000000" pitchFamily="2" charset="0"/>
              </a:rPr>
              <a:t>and depend on a healthy balanced natural environment</a:t>
            </a:r>
            <a:r>
              <a:rPr lang="en-GB" sz="1200" dirty="0">
                <a:solidFill>
                  <a:srgbClr val="56564B"/>
                </a:solidFill>
                <a:highlight>
                  <a:srgbClr val="FFFFFF"/>
                </a:highlight>
                <a:latin typeface="Roboto" panose="02000000000000000000" pitchFamily="2" charset="0"/>
              </a:rPr>
              <a:t> to work well.</a:t>
            </a:r>
            <a:endParaRPr lang="en-GB" sz="1200" b="0" i="0" dirty="0">
              <a:solidFill>
                <a:srgbClr val="56564B"/>
              </a:solidFill>
              <a:effectLst/>
              <a:highlight>
                <a:srgbClr val="FFFFFF"/>
              </a:highlight>
              <a:latin typeface="Roboto" panose="02000000000000000000" pitchFamily="2" charset="0"/>
            </a:endParaRPr>
          </a:p>
          <a:p>
            <a:pPr algn="l"/>
            <a:endParaRPr lang="en-GB" sz="1200" dirty="0">
              <a:solidFill>
                <a:srgbClr val="56564B"/>
              </a:solidFill>
              <a:highlight>
                <a:srgbClr val="FFFFFF"/>
              </a:highlight>
              <a:latin typeface="Roboto" panose="02000000000000000000" pitchFamily="2" charset="0"/>
            </a:endParaRPr>
          </a:p>
          <a:p>
            <a:pPr algn="l"/>
            <a:r>
              <a:rPr lang="en-GB" sz="1200" dirty="0">
                <a:solidFill>
                  <a:srgbClr val="56564B"/>
                </a:solidFill>
                <a:highlight>
                  <a:srgbClr val="FFFFFF"/>
                </a:highlight>
                <a:latin typeface="Roboto" panose="02000000000000000000" pitchFamily="2" charset="0"/>
              </a:rPr>
              <a:t>T</a:t>
            </a:r>
            <a:r>
              <a:rPr lang="en-GB" sz="1200" b="0" i="0" dirty="0">
                <a:solidFill>
                  <a:srgbClr val="56564B"/>
                </a:solidFill>
                <a:effectLst/>
                <a:highlight>
                  <a:srgbClr val="FFFFFF"/>
                </a:highlight>
                <a:latin typeface="Roboto" panose="02000000000000000000" pitchFamily="2" charset="0"/>
              </a:rPr>
              <a:t>he vast number of services provided by ecosystems can be categorised into more manageable groups of </a:t>
            </a:r>
            <a:r>
              <a:rPr lang="en-GB" sz="1200" b="1" i="0" u="sng" dirty="0">
                <a:solidFill>
                  <a:srgbClr val="56564B"/>
                </a:solidFill>
                <a:effectLst/>
                <a:highlight>
                  <a:srgbClr val="FFFFFF"/>
                </a:highlight>
                <a:latin typeface="Roboto" panose="02000000000000000000" pitchFamily="2" charset="0"/>
              </a:rPr>
              <a:t>provisional; regulating; cultural; and supporting services.</a:t>
            </a:r>
          </a:p>
          <a:p>
            <a:pPr algn="l"/>
            <a:endParaRPr lang="en-GB" sz="1200" b="0" i="0" dirty="0">
              <a:solidFill>
                <a:srgbClr val="56564B"/>
              </a:solidFill>
              <a:effectLst/>
              <a:highlight>
                <a:srgbClr val="FFFFFF"/>
              </a:highlight>
              <a:latin typeface="Roboto" panose="02000000000000000000" pitchFamily="2" charset="0"/>
            </a:endParaRPr>
          </a:p>
          <a:p>
            <a:pPr algn="l"/>
            <a:r>
              <a:rPr lang="en-GB" sz="1200" b="0" i="0" dirty="0">
                <a:solidFill>
                  <a:srgbClr val="56564B"/>
                </a:solidFill>
                <a:effectLst/>
                <a:highlight>
                  <a:srgbClr val="FFFFFF"/>
                </a:highlight>
                <a:latin typeface="Roboto" panose="02000000000000000000" pitchFamily="2" charset="0"/>
              </a:rPr>
              <a:t>The services provided by ecosystems lead to benefits received by humans in the form of security, goods and materials, health and wellbeing these benefits can be calculated as a financial value.</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28</a:t>
            </a:fld>
            <a:endParaRPr lang="en-GB"/>
          </a:p>
        </p:txBody>
      </p:sp>
    </p:spTree>
    <p:extLst>
      <p:ext uri="{BB962C8B-B14F-4D97-AF65-F5344CB8AC3E}">
        <p14:creationId xmlns:p14="http://schemas.microsoft.com/office/powerpoint/2010/main" val="1399282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dirty="0">
                <a:solidFill>
                  <a:srgbClr val="202122"/>
                </a:solidFill>
                <a:highlight>
                  <a:srgbClr val="FFFFFF"/>
                </a:highlight>
                <a:latin typeface="Arial" panose="020B0604020202020204" pitchFamily="34" charset="0"/>
              </a:rPr>
              <a:t>The International Union for Conservation of Nature (IUCN) defines Nature Based Solution (NBS) as: </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Human “Actions to protect, sustainably manage, and restore natural or modified ecosystems, that address *societal challenges effectively and adaptively, simultaneously providing human well-being and biodiversity benefits". </a:t>
            </a:r>
          </a:p>
          <a:p>
            <a:pPr algn="l"/>
            <a:r>
              <a:rPr lang="en-GB" sz="1200" i="1" dirty="0">
                <a:solidFill>
                  <a:srgbClr val="202122"/>
                </a:solidFill>
                <a:highlight>
                  <a:srgbClr val="FFFFFF"/>
                </a:highlight>
                <a:latin typeface="Arial" panose="020B0604020202020204" pitchFamily="34" charset="0"/>
              </a:rPr>
              <a:t>*Societal challenges of relevance here include climate change, food security, disaster risk reduction, water security.</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In other words: "Nature-based solutions are interventions that use natural functions of healthy ecosystems to protect the environment but also provide numerous economic and social benefits.“ They are used both in the context of climate change mitigation and adaptation.</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Instead of “Doctor heal thy self” this is “Nature heal thy self”. It is using nature to heal nature, a street raingarden to manage urban flooding.</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The European Commission's definition of NBS states that these solutions are: “Inspired and supported by nature, which are cost-effective, simultaneously provide environmental, social and economic benefits and help build resilience. Such solutions bring more, and more diverse, nature and natural features and processes into cities, landscapes, and seascapes, through locally adapted, resource-efficient and systemic interventions". </a:t>
            </a:r>
          </a:p>
          <a:p>
            <a:pPr algn="l"/>
            <a:endParaRPr lang="en-GB" sz="1200" dirty="0">
              <a:solidFill>
                <a:srgbClr val="202122"/>
              </a:solidFill>
              <a:highlight>
                <a:srgbClr val="FFFFFF"/>
              </a:highlight>
              <a:latin typeface="Arial" panose="020B0604020202020204" pitchFamily="34" charset="0"/>
            </a:endParaRPr>
          </a:p>
          <a:p>
            <a:pPr algn="l"/>
            <a:r>
              <a:rPr lang="en-GB" sz="1200" b="1" dirty="0">
                <a:solidFill>
                  <a:srgbClr val="202122"/>
                </a:solidFill>
                <a:highlight>
                  <a:srgbClr val="FFFFFF"/>
                </a:highlight>
                <a:latin typeface="Arial" panose="020B0604020202020204" pitchFamily="34" charset="0"/>
              </a:rPr>
              <a:t>There is also an exponential effect, once you introduce nature-based systems (e.g. trees), they can organically increase their benefits over time. A tree can in the right environment not only grow in size but also create more trees to replace it when it can no longer function.</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In 2020, the EC definition was updated to further emphasise that "Nature-based solutions must benefit biodiversity and support the delivery of a range of ecosystem services."</a:t>
            </a:r>
          </a:p>
          <a:p>
            <a:pPr algn="l"/>
            <a:endParaRPr lang="en-GB" sz="1200" dirty="0">
              <a:solidFill>
                <a:srgbClr val="202122"/>
              </a:solidFill>
              <a:highlight>
                <a:srgbClr val="FFFFFF"/>
              </a:highlight>
              <a:latin typeface="Arial" panose="020B0604020202020204" pitchFamily="34" charset="0"/>
            </a:endParaRPr>
          </a:p>
          <a:p>
            <a:pPr algn="l"/>
            <a:r>
              <a:rPr lang="en-GB" sz="1200" dirty="0">
                <a:solidFill>
                  <a:srgbClr val="202122"/>
                </a:solidFill>
                <a:highlight>
                  <a:srgbClr val="FFFFFF"/>
                </a:highlight>
                <a:latin typeface="Arial" panose="020B0604020202020204" pitchFamily="34" charset="0"/>
              </a:rPr>
              <a:t>The term ecosystem-based adaptation (</a:t>
            </a:r>
            <a:r>
              <a:rPr lang="en-GB" sz="1200" dirty="0" err="1">
                <a:solidFill>
                  <a:srgbClr val="202122"/>
                </a:solidFill>
                <a:highlight>
                  <a:srgbClr val="FFFFFF"/>
                </a:highlight>
                <a:latin typeface="Arial" panose="020B0604020202020204" pitchFamily="34" charset="0"/>
              </a:rPr>
              <a:t>EbA</a:t>
            </a:r>
            <a:r>
              <a:rPr lang="en-GB" sz="1200" dirty="0">
                <a:solidFill>
                  <a:srgbClr val="202122"/>
                </a:solidFill>
                <a:highlight>
                  <a:srgbClr val="FFFFFF"/>
                </a:highlight>
                <a:latin typeface="Arial" panose="020B0604020202020204" pitchFamily="34" charset="0"/>
              </a:rPr>
              <a:t>) is a subset of nature-based solutions and "aims to maintain and increase the resilience and reduce the vulnerability of ecosystems and people in the face of the adverse effects of climate change".</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29</a:t>
            </a:fld>
            <a:endParaRPr lang="en-GB"/>
          </a:p>
        </p:txBody>
      </p:sp>
    </p:spTree>
    <p:extLst>
      <p:ext uri="{BB962C8B-B14F-4D97-AF65-F5344CB8AC3E}">
        <p14:creationId xmlns:p14="http://schemas.microsoft.com/office/powerpoint/2010/main" val="2684466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dirty="0">
                <a:solidFill>
                  <a:srgbClr val="0B0C0C"/>
                </a:solidFill>
                <a:effectLst/>
                <a:highlight>
                  <a:srgbClr val="FFFFFF"/>
                </a:highlight>
                <a:latin typeface="GDS Transport"/>
              </a:rPr>
              <a:t>Natural capital includes </a:t>
            </a:r>
            <a:r>
              <a:rPr lang="en-GB" sz="1200" dirty="0">
                <a:solidFill>
                  <a:srgbClr val="0B0C0C"/>
                </a:solidFill>
                <a:highlight>
                  <a:srgbClr val="FFFFFF"/>
                </a:highlight>
                <a:latin typeface="GDS Transport"/>
              </a:rPr>
              <a:t>elements </a:t>
            </a:r>
            <a:r>
              <a:rPr lang="en-GB" sz="1200" b="0" i="0" dirty="0">
                <a:solidFill>
                  <a:srgbClr val="0B0C0C"/>
                </a:solidFill>
                <a:effectLst/>
                <a:highlight>
                  <a:srgbClr val="FFFFFF"/>
                </a:highlight>
                <a:latin typeface="GDS Transport"/>
              </a:rPr>
              <a:t>such as forests, fisheries, rivers, biodiversity, land and minerals. Natural capital includes both the living and non-living aspects of these elements.</a:t>
            </a:r>
          </a:p>
          <a:p>
            <a:pPr algn="l"/>
            <a:endParaRPr lang="en-GB" sz="1200" b="0" i="0" dirty="0">
              <a:solidFill>
                <a:srgbClr val="0B0C0C"/>
              </a:solidFill>
              <a:effectLst/>
              <a:highlight>
                <a:srgbClr val="FFFFFF"/>
              </a:highlight>
              <a:latin typeface="GDS Transport"/>
            </a:endParaRPr>
          </a:p>
          <a:p>
            <a:pPr algn="l"/>
            <a:r>
              <a:rPr lang="en-GB" sz="1200" b="0" i="0" dirty="0">
                <a:solidFill>
                  <a:srgbClr val="0B0C0C"/>
                </a:solidFill>
                <a:effectLst/>
                <a:highlight>
                  <a:srgbClr val="FFFFFF"/>
                </a:highlight>
                <a:latin typeface="GDS Transport"/>
              </a:rPr>
              <a:t>Stocks of natural capital provide flows of ‘ecosystem’ services. These services, often in combination with other forms of capital (human, produced and social) produce a wide range of benefits.</a:t>
            </a:r>
          </a:p>
          <a:p>
            <a:pPr algn="l"/>
            <a:endParaRPr lang="en-GB" sz="1200" b="0" i="0" dirty="0">
              <a:solidFill>
                <a:srgbClr val="0B0C0C"/>
              </a:solidFill>
              <a:effectLst/>
              <a:highlight>
                <a:srgbClr val="FFFFFF"/>
              </a:highlight>
              <a:latin typeface="GDS Transport"/>
            </a:endParaRPr>
          </a:p>
          <a:p>
            <a:pPr algn="l"/>
            <a:r>
              <a:rPr lang="en-GB" sz="1200" dirty="0">
                <a:solidFill>
                  <a:srgbClr val="0B0C0C"/>
                </a:solidFill>
                <a:highlight>
                  <a:srgbClr val="FFFFFF"/>
                </a:highlight>
                <a:latin typeface="GDS Transport"/>
              </a:rPr>
              <a:t>Ecosystem services</a:t>
            </a:r>
            <a:r>
              <a:rPr lang="en-GB" sz="1200" b="0" i="0" dirty="0">
                <a:solidFill>
                  <a:srgbClr val="0B0C0C"/>
                </a:solidFill>
                <a:effectLst/>
                <a:highlight>
                  <a:srgbClr val="FFFFFF"/>
                </a:highlight>
                <a:latin typeface="GDS Transport"/>
              </a:rPr>
              <a:t> have “use values” that involve interaction with the resource, these can have a market value (minerals, timber, freshwater) </a:t>
            </a:r>
            <a:r>
              <a:rPr lang="en-GB" sz="1200" b="1" i="0" u="sng" dirty="0">
                <a:solidFill>
                  <a:srgbClr val="0B0C0C"/>
                </a:solidFill>
                <a:effectLst/>
                <a:highlight>
                  <a:srgbClr val="FFFFFF"/>
                </a:highlight>
                <a:latin typeface="GDS Transport"/>
              </a:rPr>
              <a:t>or non-market value (such as outdoor recreation, landscape amenity).</a:t>
            </a:r>
          </a:p>
          <a:p>
            <a:pPr algn="l"/>
            <a:endParaRPr lang="en-GB" sz="1200" b="0" i="0" dirty="0">
              <a:solidFill>
                <a:srgbClr val="0B0C0C"/>
              </a:solidFill>
              <a:effectLst/>
              <a:highlight>
                <a:srgbClr val="FFFFFF"/>
              </a:highlight>
              <a:latin typeface="GDS Transport"/>
            </a:endParaRPr>
          </a:p>
          <a:p>
            <a:pPr algn="l"/>
            <a:r>
              <a:rPr lang="en-GB" sz="1200" b="0" i="0" dirty="0">
                <a:solidFill>
                  <a:srgbClr val="0B0C0C"/>
                </a:solidFill>
                <a:effectLst/>
                <a:highlight>
                  <a:srgbClr val="FFFFFF"/>
                </a:highlight>
                <a:latin typeface="GDS Transport"/>
              </a:rPr>
              <a:t>They also include non-use values, such as the value people place on knowing about the existence of habitats or species,</a:t>
            </a:r>
            <a:r>
              <a:rPr lang="en-GB" sz="1200" dirty="0">
                <a:solidFill>
                  <a:srgbClr val="0B0C0C"/>
                </a:solidFill>
                <a:highlight>
                  <a:srgbClr val="FFFFFF"/>
                </a:highlight>
                <a:latin typeface="GDS Transport"/>
              </a:rPr>
              <a:t> they may never interact with such as dolphins or elephants. There is enjoyment in just knowing these things exist.</a:t>
            </a:r>
            <a:endParaRPr lang="en-GB" sz="1200" b="0" i="0" dirty="0">
              <a:solidFill>
                <a:srgbClr val="0B0C0C"/>
              </a:solidFill>
              <a:effectLst/>
              <a:highlight>
                <a:srgbClr val="FFFFFF"/>
              </a:highlight>
              <a:latin typeface="GDS Transport"/>
            </a:endParaRPr>
          </a:p>
          <a:p>
            <a:pPr algn="l"/>
            <a:endParaRPr lang="en-GB" sz="1200" b="0" i="0" dirty="0">
              <a:solidFill>
                <a:srgbClr val="0B0C0C"/>
              </a:solidFill>
              <a:effectLst/>
              <a:highlight>
                <a:srgbClr val="FFFFFF"/>
              </a:highlight>
              <a:latin typeface="GDS Transport"/>
            </a:endParaRPr>
          </a:p>
          <a:p>
            <a:r>
              <a:rPr lang="en-GB" sz="1200" b="0" i="0" dirty="0">
                <a:solidFill>
                  <a:srgbClr val="0B0C0C"/>
                </a:solidFill>
                <a:effectLst/>
                <a:highlight>
                  <a:srgbClr val="FFFFFF"/>
                </a:highlight>
                <a:latin typeface="GDS Transport"/>
              </a:rPr>
              <a:t>The ability of natural assets to provide goods and services is determined by their </a:t>
            </a:r>
            <a:r>
              <a:rPr lang="en-GB" sz="1200" b="1" i="0" u="sng" dirty="0">
                <a:solidFill>
                  <a:srgbClr val="0B0C0C"/>
                </a:solidFill>
                <a:effectLst/>
                <a:highlight>
                  <a:srgbClr val="FFFFFF"/>
                </a:highlight>
                <a:latin typeface="GDS Transport"/>
              </a:rPr>
              <a:t>quality, quantity and location</a:t>
            </a:r>
            <a:r>
              <a:rPr lang="en-GB" sz="1200" b="0" i="0" dirty="0">
                <a:solidFill>
                  <a:srgbClr val="0B0C0C"/>
                </a:solidFill>
                <a:effectLst/>
                <a:highlight>
                  <a:srgbClr val="FFFFFF"/>
                </a:highlight>
                <a:latin typeface="GDS Transport"/>
              </a:rPr>
              <a:t>. These in turn can be affected by background pressures, management practices and drivers of demand.</a:t>
            </a:r>
            <a:r>
              <a:rPr lang="en-GB" sz="1200" dirty="0">
                <a:solidFill>
                  <a:srgbClr val="0B0C0C"/>
                </a:solidFill>
                <a:highlight>
                  <a:srgbClr val="FFFFFF"/>
                </a:highlight>
                <a:latin typeface="GDS Transport"/>
              </a:rPr>
              <a:t> </a:t>
            </a:r>
          </a:p>
          <a:p>
            <a:endParaRPr lang="en-GB" sz="1200" b="0" i="0" dirty="0">
              <a:solidFill>
                <a:srgbClr val="0B0C0C"/>
              </a:solidFill>
              <a:effectLst/>
              <a:highlight>
                <a:srgbClr val="FFFFFF"/>
              </a:highlight>
              <a:latin typeface="GDS Transport"/>
            </a:endParaRPr>
          </a:p>
          <a:p>
            <a:r>
              <a:rPr lang="en-GB" sz="1200" b="0" i="0" dirty="0">
                <a:solidFill>
                  <a:srgbClr val="0B0C0C"/>
                </a:solidFill>
                <a:effectLst/>
                <a:highlight>
                  <a:srgbClr val="FFFFFF"/>
                </a:highlight>
                <a:latin typeface="GDS Transport"/>
              </a:rPr>
              <a:t>This understanding ties us back to the provision of green spaces across the city, they need to be good quality (Future Park Standard) they need to be the right quantity (enough for everyone to use without decreasing the quality) and they need to be in the right location (Master Planning) to provide the benefits where they are needed. Then how we continue to manage these assets will make a difference to their quality.</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30</a:t>
            </a:fld>
            <a:endParaRPr lang="en-GB"/>
          </a:p>
        </p:txBody>
      </p:sp>
    </p:spTree>
    <p:extLst>
      <p:ext uri="{BB962C8B-B14F-4D97-AF65-F5344CB8AC3E}">
        <p14:creationId xmlns:p14="http://schemas.microsoft.com/office/powerpoint/2010/main" val="1371979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dirty="0">
                <a:solidFill>
                  <a:srgbClr val="0B0C0C"/>
                </a:solidFill>
                <a:effectLst/>
                <a:highlight>
                  <a:srgbClr val="FFFFFF"/>
                </a:highlight>
                <a:latin typeface="GDS Transport"/>
              </a:rPr>
              <a:t>Taking a natural capital approach develops our traditional understanding of how the economy works - in which only traditionally recognised kinds of capital are seen to provide flows of benefit to households and firms.</a:t>
            </a:r>
          </a:p>
          <a:p>
            <a:pPr algn="l"/>
            <a:endParaRPr lang="en-GB" sz="1200" b="0" i="0" dirty="0">
              <a:solidFill>
                <a:srgbClr val="0B0C0C"/>
              </a:solidFill>
              <a:effectLst/>
              <a:highlight>
                <a:srgbClr val="FFFFFF"/>
              </a:highlight>
              <a:latin typeface="GDS Transport"/>
            </a:endParaRPr>
          </a:p>
          <a:p>
            <a:pPr algn="l"/>
            <a:r>
              <a:rPr lang="en-GB" sz="1200" b="0" i="0" dirty="0">
                <a:solidFill>
                  <a:srgbClr val="0B0C0C"/>
                </a:solidFill>
                <a:effectLst/>
                <a:highlight>
                  <a:srgbClr val="FFFFFF"/>
                </a:highlight>
                <a:latin typeface="GDS Transport"/>
              </a:rPr>
              <a:t>The natural capital approach recognises that natural capital also form part of our “wealth”, alongside traditional assets such as infrastructure, skills, buildings and technology. </a:t>
            </a:r>
          </a:p>
          <a:p>
            <a:pPr algn="l"/>
            <a:endParaRPr lang="en-GB" sz="1200" b="0" i="0" dirty="0">
              <a:solidFill>
                <a:srgbClr val="0B0C0C"/>
              </a:solidFill>
              <a:effectLst/>
              <a:highlight>
                <a:srgbClr val="FFFFFF"/>
              </a:highlight>
              <a:latin typeface="GDS Transport"/>
            </a:endParaRPr>
          </a:p>
          <a:p>
            <a:pPr algn="l"/>
            <a:r>
              <a:rPr lang="en-GB" sz="1200" b="0" i="0" dirty="0">
                <a:solidFill>
                  <a:srgbClr val="0B0C0C"/>
                </a:solidFill>
                <a:effectLst/>
                <a:highlight>
                  <a:srgbClr val="FFFFFF"/>
                </a:highlight>
                <a:latin typeface="GDS Transport"/>
              </a:rPr>
              <a:t>This framing helps us to account for its contribution to the economy, and the range of social and economic benefits and opportunities that come from investment in those assets. </a:t>
            </a:r>
          </a:p>
          <a:p>
            <a:pPr algn="l"/>
            <a:endParaRPr lang="en-GB" sz="1200" b="0" i="0" dirty="0">
              <a:solidFill>
                <a:srgbClr val="0B0C0C"/>
              </a:solidFill>
              <a:effectLst/>
              <a:highlight>
                <a:srgbClr val="FFFFFF"/>
              </a:highlight>
              <a:latin typeface="GDS Transport"/>
            </a:endParaRPr>
          </a:p>
          <a:p>
            <a:pPr algn="l"/>
            <a:r>
              <a:rPr lang="en-GB" sz="1200" b="0" i="0" dirty="0">
                <a:solidFill>
                  <a:srgbClr val="0B0C0C"/>
                </a:solidFill>
                <a:effectLst/>
                <a:highlight>
                  <a:srgbClr val="FFFFFF"/>
                </a:highlight>
                <a:latin typeface="GDS Transport"/>
              </a:rPr>
              <a:t>Pressures on nature result in costs to the economy.</a:t>
            </a:r>
          </a:p>
          <a:p>
            <a:pPr algn="l"/>
            <a:endParaRPr lang="en-GB" sz="1200" i="0" dirty="0">
              <a:solidFill>
                <a:srgbClr val="0B0C0C"/>
              </a:solidFill>
              <a:effectLst/>
              <a:highlight>
                <a:srgbClr val="FFFFFF"/>
              </a:highlight>
              <a:latin typeface="GDS Transport"/>
            </a:endParaRPr>
          </a:p>
          <a:p>
            <a:pPr algn="l"/>
            <a:r>
              <a:rPr lang="en-GB" sz="1200" i="0" dirty="0">
                <a:solidFill>
                  <a:srgbClr val="0B0C0C"/>
                </a:solidFill>
                <a:effectLst/>
                <a:highlight>
                  <a:srgbClr val="FFFFFF"/>
                </a:highlight>
                <a:latin typeface="GDS Transport"/>
              </a:rPr>
              <a:t>Understanding nature as a set of assets that benefit people and society in all kinds of ways can support better decision-making. </a:t>
            </a:r>
            <a:r>
              <a:rPr lang="en-GB" sz="1200" b="0" i="0" dirty="0">
                <a:solidFill>
                  <a:srgbClr val="0B0C0C"/>
                </a:solidFill>
                <a:effectLst/>
                <a:highlight>
                  <a:srgbClr val="FFFFFF"/>
                </a:highlight>
                <a:latin typeface="GDS Transport"/>
              </a:rPr>
              <a:t>This helps us to give the best public value given that there are scarce resources and trade-offs between objectives. It reduces the risk of the value of the natural environment being ignored in decision making.</a:t>
            </a:r>
          </a:p>
          <a:p>
            <a:pPr algn="l"/>
            <a:endParaRPr lang="en-GB" sz="1200" b="0" i="0" dirty="0">
              <a:solidFill>
                <a:srgbClr val="0B0C0C"/>
              </a:solidFill>
              <a:effectLst/>
              <a:highlight>
                <a:srgbClr val="FFFFFF"/>
              </a:highlight>
              <a:latin typeface="GDS Transport"/>
            </a:endParaRPr>
          </a:p>
          <a:p>
            <a:pPr algn="l"/>
            <a:r>
              <a:rPr lang="en-GB" sz="1200" b="0" i="0" dirty="0">
                <a:solidFill>
                  <a:srgbClr val="0B0C0C"/>
                </a:solidFill>
                <a:effectLst/>
                <a:highlight>
                  <a:srgbClr val="FFFFFF"/>
                </a:highlight>
                <a:latin typeface="GDS Transport"/>
              </a:rPr>
              <a:t>Natural capital has become a standard analytical approach to thinking about nature, following the seminal </a:t>
            </a:r>
            <a:r>
              <a:rPr lang="en-GB" sz="1200" b="0" i="0" dirty="0">
                <a:solidFill>
                  <a:srgbClr val="1D70B8"/>
                </a:solidFill>
                <a:effectLst/>
                <a:highlight>
                  <a:srgbClr val="FFFFFF"/>
                </a:highlight>
                <a:latin typeface="GDS Transport"/>
                <a:hlinkClick r:id="rId3"/>
              </a:rPr>
              <a:t>UK National Ecosystem Assessment (2011 and 2014)</a:t>
            </a:r>
            <a:r>
              <a:rPr lang="en-GB" sz="1200" b="0" i="0" dirty="0">
                <a:solidFill>
                  <a:srgbClr val="0B0C0C"/>
                </a:solidFill>
                <a:effectLst/>
                <a:highlight>
                  <a:srgbClr val="FFFFFF"/>
                </a:highlight>
                <a:latin typeface="GDS Transport"/>
              </a:rPr>
              <a:t> and the work of the Natural Capital Committee. It offers a balanced focus on natural assets in ecological terms (their quantity, condition and sustainability) and the social and economic benefits that derive from those assets. It also enables different disciplines to adopt a shared framework and understanding in both research and practical initiatives. </a:t>
            </a:r>
          </a:p>
          <a:p>
            <a:pPr algn="l"/>
            <a:endParaRPr lang="en-GB" sz="1200" dirty="0">
              <a:solidFill>
                <a:srgbClr val="0B0C0C"/>
              </a:solidFill>
              <a:highlight>
                <a:srgbClr val="FFFFFF"/>
              </a:highlight>
              <a:latin typeface="GDS Transport"/>
            </a:endParaRPr>
          </a:p>
          <a:p>
            <a:pPr algn="l"/>
            <a:r>
              <a:rPr lang="en-GB" sz="1200" b="0" i="0" dirty="0">
                <a:solidFill>
                  <a:srgbClr val="0B0C0C"/>
                </a:solidFill>
                <a:effectLst/>
                <a:highlight>
                  <a:srgbClr val="FFFFFF"/>
                </a:highlight>
                <a:latin typeface="GDS Transport"/>
              </a:rPr>
              <a:t>However, it is recognised that natural capital as a conceptual approach and language may not resonate with all groups or be relevant for all purposes. It is also recognised that sometimes </a:t>
            </a:r>
            <a:r>
              <a:rPr lang="en-GB" sz="1200" dirty="0">
                <a:solidFill>
                  <a:srgbClr val="0B0C0C"/>
                </a:solidFill>
                <a:highlight>
                  <a:srgbClr val="FFFFFF"/>
                </a:highlight>
                <a:latin typeface="GDS Transport"/>
              </a:rPr>
              <a:t>n</a:t>
            </a:r>
            <a:r>
              <a:rPr lang="en-GB" sz="1200" b="0" i="0" dirty="0">
                <a:solidFill>
                  <a:srgbClr val="0B0C0C"/>
                </a:solidFill>
                <a:effectLst/>
                <a:highlight>
                  <a:srgbClr val="FFFFFF"/>
                </a:highlight>
                <a:latin typeface="GDS Transport"/>
              </a:rPr>
              <a:t>atural capital assets can overlap with cultural and heritage assets. </a:t>
            </a:r>
          </a:p>
          <a:p>
            <a:pPr algn="l"/>
            <a:endParaRPr lang="en-GB" sz="1200" dirty="0">
              <a:solidFill>
                <a:srgbClr val="0B0C0C"/>
              </a:solidFill>
              <a:highlight>
                <a:srgbClr val="FFFFFF"/>
              </a:highlight>
              <a:latin typeface="GDS Transport"/>
            </a:endParaRPr>
          </a:p>
          <a:p>
            <a:pPr algn="l"/>
            <a:r>
              <a:rPr lang="en-GB" sz="1200" dirty="0">
                <a:solidFill>
                  <a:srgbClr val="0B0C0C"/>
                </a:solidFill>
                <a:highlight>
                  <a:srgbClr val="FFFFFF"/>
                </a:highlight>
                <a:latin typeface="GDS Transport"/>
              </a:rPr>
              <a:t>I</a:t>
            </a:r>
            <a:r>
              <a:rPr lang="en-GB" sz="1200" b="0" i="0" dirty="0">
                <a:solidFill>
                  <a:srgbClr val="0B0C0C"/>
                </a:solidFill>
                <a:effectLst/>
                <a:highlight>
                  <a:srgbClr val="FFFFFF"/>
                </a:highlight>
                <a:latin typeface="GDS Transport"/>
              </a:rPr>
              <a:t>t is important for us to be aware of the existence of natural capital assets it’s systems, benefits and value but not to explicitly use this language if it is not felt appropriate for the audience. </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31</a:t>
            </a:fld>
            <a:endParaRPr lang="en-GB"/>
          </a:p>
        </p:txBody>
      </p:sp>
    </p:spTree>
    <p:extLst>
      <p:ext uri="{BB962C8B-B14F-4D97-AF65-F5344CB8AC3E}">
        <p14:creationId xmlns:p14="http://schemas.microsoft.com/office/powerpoint/2010/main" val="3739417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Birmingham Health Economic Assessment &amp; Natural Capital Accounts - July 2019</a:t>
            </a:r>
          </a:p>
          <a:p>
            <a:endParaRPr lang="en-GB" dirty="0"/>
          </a:p>
          <a:p>
            <a:r>
              <a:rPr lang="en-GB" dirty="0"/>
              <a:t> Key Findings &amp; Messages </a:t>
            </a:r>
          </a:p>
          <a:p>
            <a:endParaRPr lang="en-GB" dirty="0"/>
          </a:p>
          <a:p>
            <a:pPr marL="171450" indent="-171450">
              <a:buFont typeface="Arial" panose="020B0604020202020204" pitchFamily="34" charset="0"/>
              <a:buChar char="•"/>
            </a:pPr>
            <a:r>
              <a:rPr lang="en-GB" dirty="0"/>
              <a:t>Investment in Birmingham’s natural capital assets provides good value for money!  Each £1 the Council invests in its parks and greenspaces returns over £24 to society and £1.60 directly to the Council through direct parks income such as fees and Council Taxes.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Parks &amp; greenspaces managed by Birmingham City Council have a total net natural capital asset value in the order of £11 billion (over 25 years).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 annual net-benefit of Birmingham’s parks and greenspaces to society is nearly £600 million.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On average, each resident receives a benefit from Council-managed parks and greenspaces worth £520 each year.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Physical and mental health benefits provided by Birmingham’s Parks and Greenspaces are estimated to add more than 3,300 Quality Adjusted Life Years (QALYs) each year (83,000 over 25 years).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 total health benefits provided by Council-managed parks and greenspaces are valued at nearly £4.6 billion over 25 years.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Council-managed woodlands capture more than 350 tonnes of pollutants each year, avoiding approximately 133 hospital admissions, 28 deaths, and adding 489 life years.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Parks and greenspaces managed by Birmingham City Council store more than 573,000 tonnes of carbon, equivalent to 2.1 million tonnes of CO2 with a value of £221 million.</a:t>
            </a:r>
          </a:p>
        </p:txBody>
      </p:sp>
      <p:sp>
        <p:nvSpPr>
          <p:cNvPr id="4" name="Slide Number Placeholder 3"/>
          <p:cNvSpPr>
            <a:spLocks noGrp="1"/>
          </p:cNvSpPr>
          <p:nvPr>
            <p:ph type="sldNum" sz="quarter" idx="5"/>
          </p:nvPr>
        </p:nvSpPr>
        <p:spPr/>
        <p:txBody>
          <a:bodyPr/>
          <a:lstStyle/>
          <a:p>
            <a:fld id="{B3E06A9C-740E-49F3-A67C-896586AF5837}" type="slidenum">
              <a:rPr lang="en-GB" smtClean="0"/>
              <a:t>32</a:t>
            </a:fld>
            <a:endParaRPr lang="en-GB"/>
          </a:p>
        </p:txBody>
      </p:sp>
    </p:spTree>
    <p:extLst>
      <p:ext uri="{BB962C8B-B14F-4D97-AF65-F5344CB8AC3E}">
        <p14:creationId xmlns:p14="http://schemas.microsoft.com/office/powerpoint/2010/main" val="40693577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Ecosystem Services </a:t>
            </a:r>
            <a:r>
              <a:rPr lang="en-US" sz="1200" dirty="0"/>
              <a:t>– So aren’t these provided for free by nature?</a:t>
            </a:r>
          </a:p>
          <a:p>
            <a:endParaRPr lang="en-GB" dirty="0"/>
          </a:p>
          <a:p>
            <a:pPr marL="57150" indent="0">
              <a:lnSpc>
                <a:spcPct val="90000"/>
              </a:lnSpc>
              <a:spcAft>
                <a:spcPts val="600"/>
              </a:spcAft>
              <a:buFont typeface="Arial" panose="020B0604020202020204" pitchFamily="34" charset="0"/>
              <a:buNone/>
            </a:pPr>
            <a:r>
              <a:rPr lang="en-US" sz="1200" dirty="0">
                <a:highlight>
                  <a:srgbClr val="FFFFFF"/>
                </a:highlight>
              </a:rPr>
              <a:t>Yes, benefit can follow directly from the ecosystem service without further capital or human input, however:</a:t>
            </a:r>
          </a:p>
          <a:p>
            <a:pPr marL="285750" indent="-228600">
              <a:lnSpc>
                <a:spcPct val="90000"/>
              </a:lnSpc>
              <a:spcAft>
                <a:spcPts val="600"/>
              </a:spcAft>
              <a:buFont typeface="Arial" panose="020B0604020202020204" pitchFamily="34" charset="0"/>
              <a:buChar char="•"/>
            </a:pPr>
            <a:endParaRPr lang="en-US" sz="1200" b="0" i="0" dirty="0">
              <a:effectLst/>
              <a:highlight>
                <a:srgbClr val="FFFFFF"/>
              </a:highlight>
            </a:endParaRPr>
          </a:p>
          <a:p>
            <a:pPr marL="285750" indent="-228600">
              <a:lnSpc>
                <a:spcPct val="90000"/>
              </a:lnSpc>
              <a:spcAft>
                <a:spcPts val="600"/>
              </a:spcAft>
              <a:buFont typeface="Arial" panose="020B0604020202020204" pitchFamily="34" charset="0"/>
              <a:buChar char="•"/>
            </a:pPr>
            <a:r>
              <a:rPr lang="en-US" sz="1200" b="0" i="0" dirty="0">
                <a:effectLst/>
                <a:highlight>
                  <a:srgbClr val="FFFFFF"/>
                </a:highlight>
              </a:rPr>
              <a:t>For some ecosystem services, additional inputs are required to </a:t>
            </a:r>
            <a:r>
              <a:rPr lang="en-US" sz="1200" b="0" i="0" dirty="0" err="1">
                <a:effectLst/>
                <a:highlight>
                  <a:srgbClr val="FFFFFF"/>
                </a:highlight>
              </a:rPr>
              <a:t>realise</a:t>
            </a:r>
            <a:r>
              <a:rPr lang="en-US" sz="1200" b="0" i="0" dirty="0">
                <a:effectLst/>
                <a:highlight>
                  <a:srgbClr val="FFFFFF"/>
                </a:highlight>
              </a:rPr>
              <a:t> benefits. Although much cheaper than providing the whole service through human action alone, additional inputs must be funded.</a:t>
            </a:r>
          </a:p>
          <a:p>
            <a:pPr marL="285750" indent="-228600">
              <a:lnSpc>
                <a:spcPct val="90000"/>
              </a:lnSpc>
              <a:spcAft>
                <a:spcPts val="600"/>
              </a:spcAft>
              <a:buFont typeface="Arial" panose="020B0604020202020204" pitchFamily="34" charset="0"/>
              <a:buChar char="•"/>
            </a:pPr>
            <a:endParaRPr lang="en-US" sz="1200" dirty="0">
              <a:highlight>
                <a:srgbClr val="FFFFFF"/>
              </a:highlight>
            </a:endParaRPr>
          </a:p>
          <a:p>
            <a:pPr marL="285750" indent="-228600">
              <a:lnSpc>
                <a:spcPct val="90000"/>
              </a:lnSpc>
              <a:spcAft>
                <a:spcPts val="600"/>
              </a:spcAft>
              <a:buFont typeface="Arial" panose="020B0604020202020204" pitchFamily="34" charset="0"/>
              <a:buChar char="•"/>
            </a:pPr>
            <a:r>
              <a:rPr lang="en-US" sz="1200" b="1" i="0" u="sng" dirty="0">
                <a:effectLst/>
                <a:highlight>
                  <a:srgbClr val="FFFFFF"/>
                </a:highlight>
              </a:rPr>
              <a:t>Remember:</a:t>
            </a:r>
            <a:r>
              <a:rPr lang="en-US" sz="1200" b="0" i="0" dirty="0">
                <a:effectLst/>
                <a:highlight>
                  <a:srgbClr val="FFFFFF"/>
                </a:highlight>
              </a:rPr>
              <a:t> The ability of natural capital </a:t>
            </a:r>
            <a:r>
              <a:rPr lang="en-US" sz="1200" dirty="0">
                <a:highlight>
                  <a:srgbClr val="FFFFFF"/>
                </a:highlight>
              </a:rPr>
              <a:t>assets </a:t>
            </a:r>
            <a:r>
              <a:rPr lang="en-US" sz="1200" b="0" i="0" dirty="0">
                <a:effectLst/>
                <a:highlight>
                  <a:srgbClr val="FFFFFF"/>
                </a:highlight>
              </a:rPr>
              <a:t>to provide goods and services is determined by their </a:t>
            </a:r>
            <a:r>
              <a:rPr lang="en-US" sz="1200" b="1" i="0" u="sng" dirty="0">
                <a:effectLst/>
                <a:highlight>
                  <a:srgbClr val="FFFFFF"/>
                </a:highlight>
              </a:rPr>
              <a:t>quality, quantity and location</a:t>
            </a:r>
            <a:r>
              <a:rPr lang="en-US" sz="1200" b="0" i="0" dirty="0">
                <a:effectLst/>
                <a:highlight>
                  <a:srgbClr val="FFFFFF"/>
                </a:highlight>
              </a:rPr>
              <a:t>. </a:t>
            </a:r>
          </a:p>
          <a:p>
            <a:pPr marL="285750" indent="-228600">
              <a:lnSpc>
                <a:spcPct val="90000"/>
              </a:lnSpc>
              <a:spcAft>
                <a:spcPts val="600"/>
              </a:spcAft>
              <a:buFont typeface="Arial" panose="020B0604020202020204" pitchFamily="34" charset="0"/>
              <a:buChar char="•"/>
            </a:pPr>
            <a:endParaRPr lang="en-US" sz="1200" dirty="0">
              <a:highlight>
                <a:srgbClr val="FFFFFF"/>
              </a:highlight>
            </a:endParaRPr>
          </a:p>
          <a:p>
            <a:pPr marL="285750" indent="-228600">
              <a:lnSpc>
                <a:spcPct val="90000"/>
              </a:lnSpc>
              <a:spcAft>
                <a:spcPts val="600"/>
              </a:spcAft>
              <a:buFont typeface="Arial" panose="020B0604020202020204" pitchFamily="34" charset="0"/>
              <a:buChar char="•"/>
            </a:pPr>
            <a:r>
              <a:rPr lang="en-US" sz="1200" b="0" i="0" dirty="0">
                <a:effectLst/>
                <a:highlight>
                  <a:srgbClr val="FFFFFF"/>
                </a:highlight>
              </a:rPr>
              <a:t>These in turn can be affected by background pressures, management practices and drivers of demand.</a:t>
            </a:r>
          </a:p>
          <a:p>
            <a:pPr marL="285750" indent="-228600">
              <a:lnSpc>
                <a:spcPct val="90000"/>
              </a:lnSpc>
              <a:spcAft>
                <a:spcPts val="600"/>
              </a:spcAft>
              <a:buFont typeface="Arial" panose="020B0604020202020204" pitchFamily="34" charset="0"/>
              <a:buChar char="•"/>
            </a:pPr>
            <a:endParaRPr lang="en-US" sz="1200" dirty="0">
              <a:highlight>
                <a:srgbClr val="FFFFFF"/>
              </a:highlight>
            </a:endParaRPr>
          </a:p>
          <a:p>
            <a:pPr marL="285750" indent="-228600">
              <a:lnSpc>
                <a:spcPct val="90000"/>
              </a:lnSpc>
              <a:spcAft>
                <a:spcPts val="600"/>
              </a:spcAft>
              <a:buFont typeface="Arial" panose="020B0604020202020204" pitchFamily="34" charset="0"/>
              <a:buChar char="•"/>
            </a:pPr>
            <a:r>
              <a:rPr lang="en-US" sz="1200" b="0" i="0" dirty="0">
                <a:effectLst/>
                <a:highlight>
                  <a:srgbClr val="FFFFFF"/>
                </a:highlight>
              </a:rPr>
              <a:t>If we break them or damage them, we will have to mend them for them to provide the most benefits –there will be a cost to do this.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effectLst/>
                <a:highlight>
                  <a:srgbClr val="FFFFFF"/>
                </a:highlight>
              </a:rPr>
              <a:t>But the benefits are not delivered for free by nature in most urban environments. Most urban environments will require interventions to </a:t>
            </a:r>
            <a:r>
              <a:rPr lang="en-US" sz="1200" b="0" i="0" dirty="0" err="1">
                <a:effectLst/>
                <a:highlight>
                  <a:srgbClr val="FFFFFF"/>
                </a:highlight>
              </a:rPr>
              <a:t>realise</a:t>
            </a:r>
            <a:r>
              <a:rPr lang="en-US" sz="1200" b="0" i="0" dirty="0">
                <a:effectLst/>
                <a:highlight>
                  <a:srgbClr val="FFFFFF"/>
                </a:highlight>
              </a:rPr>
              <a:t>  their true value.</a:t>
            </a:r>
          </a:p>
          <a:p>
            <a:endParaRPr lang="en-GB" dirty="0"/>
          </a:p>
        </p:txBody>
      </p:sp>
      <p:sp>
        <p:nvSpPr>
          <p:cNvPr id="4" name="Slide Number Placeholder 3"/>
          <p:cNvSpPr>
            <a:spLocks noGrp="1"/>
          </p:cNvSpPr>
          <p:nvPr>
            <p:ph type="sldNum" sz="quarter" idx="5"/>
          </p:nvPr>
        </p:nvSpPr>
        <p:spPr/>
        <p:txBody>
          <a:bodyPr/>
          <a:lstStyle/>
          <a:p>
            <a:fld id="{B3E06A9C-740E-49F3-A67C-896586AF5837}" type="slidenum">
              <a:rPr lang="en-GB" smtClean="0"/>
              <a:t>33</a:t>
            </a:fld>
            <a:endParaRPr lang="en-GB"/>
          </a:p>
        </p:txBody>
      </p:sp>
    </p:spTree>
    <p:extLst>
      <p:ext uri="{BB962C8B-B14F-4D97-AF65-F5344CB8AC3E}">
        <p14:creationId xmlns:p14="http://schemas.microsoft.com/office/powerpoint/2010/main" val="3419187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Nature our most important partner</a:t>
            </a:r>
          </a:p>
          <a:p>
            <a:endParaRPr lang="en-GB" dirty="0"/>
          </a:p>
          <a:p>
            <a:r>
              <a:rPr lang="en-GB" dirty="0"/>
              <a:t>There are some amazing partners delivering the City of Nature Plan, but we mustn't forget that nature is also our partner, and we need to make sure that just like us it has what it needs to be a capable partner.</a:t>
            </a:r>
          </a:p>
          <a:p>
            <a:endParaRPr lang="en-GB" dirty="0"/>
          </a:p>
          <a:p>
            <a:r>
              <a:rPr lang="en-GB" dirty="0"/>
              <a:t>The stronger the relationship, the better we know each other, the greater the return.</a:t>
            </a:r>
          </a:p>
          <a:p>
            <a:endParaRPr lang="en-GB" dirty="0"/>
          </a:p>
          <a:p>
            <a:r>
              <a:rPr lang="en-GB" dirty="0"/>
              <a:t>The new City of Nature Alliance model needs to have a space for nature.</a:t>
            </a:r>
          </a:p>
        </p:txBody>
      </p:sp>
      <p:sp>
        <p:nvSpPr>
          <p:cNvPr id="4" name="Slide Number Placeholder 3"/>
          <p:cNvSpPr>
            <a:spLocks noGrp="1"/>
          </p:cNvSpPr>
          <p:nvPr>
            <p:ph type="sldNum" sz="quarter" idx="5"/>
          </p:nvPr>
        </p:nvSpPr>
        <p:spPr/>
        <p:txBody>
          <a:bodyPr/>
          <a:lstStyle/>
          <a:p>
            <a:fld id="{B3E06A9C-740E-49F3-A67C-896586AF5837}" type="slidenum">
              <a:rPr lang="en-GB" smtClean="0"/>
              <a:t>34</a:t>
            </a:fld>
            <a:endParaRPr lang="en-GB"/>
          </a:p>
        </p:txBody>
      </p:sp>
    </p:spTree>
    <p:extLst>
      <p:ext uri="{BB962C8B-B14F-4D97-AF65-F5344CB8AC3E}">
        <p14:creationId xmlns:p14="http://schemas.microsoft.com/office/powerpoint/2010/main" val="3620460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1B8BA-2564-9EBD-B52A-5C9A91265E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E290BA5-3A3F-91AC-7CAC-B57B5E028A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098A2B-1944-55DE-46CE-057F692F3867}"/>
              </a:ext>
            </a:extLst>
          </p:cNvPr>
          <p:cNvSpPr>
            <a:spLocks noGrp="1"/>
          </p:cNvSpPr>
          <p:nvPr>
            <p:ph type="dt" sz="half" idx="10"/>
          </p:nvPr>
        </p:nvSpPr>
        <p:spPr/>
        <p:txBody>
          <a:bodyPr/>
          <a:lstStyle/>
          <a:p>
            <a:pPr algn="r"/>
            <a:fld id="{1449AA12-8195-4182-A7AC-2E7E59DFBDAF}" type="datetimeFigureOut">
              <a:rPr lang="en-US" smtClean="0"/>
              <a:pPr algn="r"/>
              <a:t>8/4/2024</a:t>
            </a:fld>
            <a:endParaRPr lang="en-US"/>
          </a:p>
        </p:txBody>
      </p:sp>
      <p:sp>
        <p:nvSpPr>
          <p:cNvPr id="5" name="Footer Placeholder 4">
            <a:extLst>
              <a:ext uri="{FF2B5EF4-FFF2-40B4-BE49-F238E27FC236}">
                <a16:creationId xmlns:a16="http://schemas.microsoft.com/office/drawing/2014/main" id="{BC290ECE-BB2D-5EA7-FD9C-4EEF29BF6400}"/>
              </a:ext>
            </a:extLst>
          </p:cNvPr>
          <p:cNvSpPr>
            <a:spLocks noGrp="1"/>
          </p:cNvSpPr>
          <p:nvPr>
            <p:ph type="ftr" sz="quarter" idx="11"/>
          </p:nvPr>
        </p:nvSpPr>
        <p:spPr/>
        <p:txBody>
          <a:bodyPr/>
          <a:lstStyle/>
          <a:p>
            <a:pPr algn="l"/>
            <a:endParaRPr lang="en-US" dirty="0"/>
          </a:p>
        </p:txBody>
      </p:sp>
      <p:sp>
        <p:nvSpPr>
          <p:cNvPr id="6" name="Slide Number Placeholder 5">
            <a:extLst>
              <a:ext uri="{FF2B5EF4-FFF2-40B4-BE49-F238E27FC236}">
                <a16:creationId xmlns:a16="http://schemas.microsoft.com/office/drawing/2014/main" id="{0A66000B-47F9-AA81-BB18-8C0DC0F7088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36063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BCE7-208B-D7B7-A096-036B2AF99D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6A510E-D622-E2F7-8149-E75B7A46FF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67589B-FCBC-DCC2-020F-59F9973251E0}"/>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5" name="Footer Placeholder 4">
            <a:extLst>
              <a:ext uri="{FF2B5EF4-FFF2-40B4-BE49-F238E27FC236}">
                <a16:creationId xmlns:a16="http://schemas.microsoft.com/office/drawing/2014/main" id="{3E56ADCC-B873-ECCD-4854-A6F700EA06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92A10A-A808-FC18-4620-77EEF070EA5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88678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1CCC-DA88-D247-4295-8E9ED61D6D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0029FFF-FFD4-EB79-5A25-9705C06894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62966C-7396-71D3-D84D-BA90ECE6A31F}"/>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5" name="Footer Placeholder 4">
            <a:extLst>
              <a:ext uri="{FF2B5EF4-FFF2-40B4-BE49-F238E27FC236}">
                <a16:creationId xmlns:a16="http://schemas.microsoft.com/office/drawing/2014/main" id="{5669F1D4-C9B4-4AA6-77E7-A5FA896A9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E3E2A0-7148-BE55-E9C2-8A4BCC81B149}"/>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73453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EFD32-95AE-3B06-7150-DB48FE77D9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8A05F3-1D20-AC4E-3F2C-0397465E72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40F131-A9C2-045B-2903-9E5788A64B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E072257-2E8C-2B72-07B1-001E6E7A0E90}"/>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6" name="Footer Placeholder 5">
            <a:extLst>
              <a:ext uri="{FF2B5EF4-FFF2-40B4-BE49-F238E27FC236}">
                <a16:creationId xmlns:a16="http://schemas.microsoft.com/office/drawing/2014/main" id="{46894B66-DB81-BAF0-FAA7-2DE10D573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C76CA9-B3EB-8E9A-6050-58CCED6EFF20}"/>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12137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EE4BC-EE5E-6D81-5E78-B0330B4429A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E0F272-613C-DEA6-64B1-E6C852A1E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2E05D3-34D9-A82E-DFAE-D97E5F2BAB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748902-5758-FADE-01D8-24836309EF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9DB5FF-B627-D79E-197B-7BDDD7570C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2516276-AF92-59FF-7214-2F56F1C42ECA}"/>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8" name="Footer Placeholder 7">
            <a:extLst>
              <a:ext uri="{FF2B5EF4-FFF2-40B4-BE49-F238E27FC236}">
                <a16:creationId xmlns:a16="http://schemas.microsoft.com/office/drawing/2014/main" id="{13B8C50E-80DC-5E14-E304-64CC8EDD35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0655A0-ABA7-BA78-2D84-BAF2321543EF}"/>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583307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1E5F-9800-D726-2196-8664EF4DBBE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B718CA-C32B-89F0-E5F2-FA3135C6D424}"/>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4" name="Footer Placeholder 3">
            <a:extLst>
              <a:ext uri="{FF2B5EF4-FFF2-40B4-BE49-F238E27FC236}">
                <a16:creationId xmlns:a16="http://schemas.microsoft.com/office/drawing/2014/main" id="{754CB75E-FEE9-ABB2-AA4D-44E9D781C6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C32FA5-F59C-1875-D0B7-8F1AFD9252E4}"/>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32086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CF95CA-AF45-3110-18F0-DDF80E0B5770}"/>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3" name="Footer Placeholder 2">
            <a:extLst>
              <a:ext uri="{FF2B5EF4-FFF2-40B4-BE49-F238E27FC236}">
                <a16:creationId xmlns:a16="http://schemas.microsoft.com/office/drawing/2014/main" id="{2F3CF7AC-27A1-6D06-021A-58C69BBA6A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AE19B7-4F42-3B26-0B69-B2E0AB85D985}"/>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3979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FA14B-206A-2909-B3BC-89910E4AE6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F8DC523-1058-5F8C-633D-86AD55CC9B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7556BD3-E480-D440-1EE9-C75D7953CF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F9A168-0296-2B02-ED06-82E2936A431C}"/>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6" name="Footer Placeholder 5">
            <a:extLst>
              <a:ext uri="{FF2B5EF4-FFF2-40B4-BE49-F238E27FC236}">
                <a16:creationId xmlns:a16="http://schemas.microsoft.com/office/drawing/2014/main" id="{A5741030-F4FA-6030-9F1A-E9785458D5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45FF13-F81E-4F66-D41A-A0D2939F797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8114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50D44-F56C-1498-1CB6-CC360B6024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EE1216-B5FB-B754-29A3-497CCA6436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8DF9832-29C0-89FB-D390-FA0ED2863B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4DB024-E0A6-29C5-487C-5B796365837E}"/>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6" name="Footer Placeholder 5">
            <a:extLst>
              <a:ext uri="{FF2B5EF4-FFF2-40B4-BE49-F238E27FC236}">
                <a16:creationId xmlns:a16="http://schemas.microsoft.com/office/drawing/2014/main" id="{02BE9994-0BC0-5D92-B8EC-1F69C2AAA9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4C3F50-3200-9B68-3F0B-CD68FEE813E7}"/>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50244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75D68-BA8A-233C-F30B-5F126899207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54C1A8-D89B-8331-E8BC-04A2399194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97D5ED-632F-84ED-C493-56DC5F847E17}"/>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5" name="Footer Placeholder 4">
            <a:extLst>
              <a:ext uri="{FF2B5EF4-FFF2-40B4-BE49-F238E27FC236}">
                <a16:creationId xmlns:a16="http://schemas.microsoft.com/office/drawing/2014/main" id="{147E38DB-0CFC-6AC0-0E67-73FE87F62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A2D4F3-AADB-EB79-383B-986AAD69CFF3}"/>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5307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FD96AF-2B88-D3C4-5F6F-2D354E7591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83C4A17-B489-4E1B-1433-466311F601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D3F75A-96D8-C4DF-DC5F-CCAD9269A51A}"/>
              </a:ext>
            </a:extLst>
          </p:cNvPr>
          <p:cNvSpPr>
            <a:spLocks noGrp="1"/>
          </p:cNvSpPr>
          <p:nvPr>
            <p:ph type="dt" sz="half" idx="10"/>
          </p:nvPr>
        </p:nvSpPr>
        <p:spPr/>
        <p:txBody>
          <a:bodyPr/>
          <a:lstStyle/>
          <a:p>
            <a:fld id="{1449AA12-8195-4182-A7AC-2E7E59DFBDAF}" type="datetimeFigureOut">
              <a:rPr lang="en-US" smtClean="0"/>
              <a:t>8/4/2024</a:t>
            </a:fld>
            <a:endParaRPr lang="en-US"/>
          </a:p>
        </p:txBody>
      </p:sp>
      <p:sp>
        <p:nvSpPr>
          <p:cNvPr id="5" name="Footer Placeholder 4">
            <a:extLst>
              <a:ext uri="{FF2B5EF4-FFF2-40B4-BE49-F238E27FC236}">
                <a16:creationId xmlns:a16="http://schemas.microsoft.com/office/drawing/2014/main" id="{28941887-66B8-875F-2149-6E3C16D85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F37944-D705-C176-52B8-9D3202E31B6A}"/>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104793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48D2B2-2E20-32EB-CE83-DC06FF3927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DF370E-C8E0-91FA-2CA8-7286C4D0E7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3DFAAF-5F84-02B1-9C60-8DC6E86C3B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49AA12-8195-4182-A7AC-2E7E59DFBDAF}" type="datetimeFigureOut">
              <a:rPr lang="en-US" smtClean="0"/>
              <a:pPr/>
              <a:t>8/4/2024</a:t>
            </a:fld>
            <a:endParaRPr lang="en-US"/>
          </a:p>
        </p:txBody>
      </p:sp>
      <p:sp>
        <p:nvSpPr>
          <p:cNvPr id="5" name="Footer Placeholder 4">
            <a:extLst>
              <a:ext uri="{FF2B5EF4-FFF2-40B4-BE49-F238E27FC236}">
                <a16:creationId xmlns:a16="http://schemas.microsoft.com/office/drawing/2014/main" id="{77DFBCF1-EFBC-2276-31AA-B6BD8A8AA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A7D1167-6D8F-4785-77B4-269961FE3C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397507950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customXml" Target="../ink/ink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customXml" Target="../ink/ink1.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customXml" Target="../ink/ink3.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customXml" Target="../ink/ink4.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customXml" Target="../ink/ink5.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30.png"/><Relationship Id="rId7" Type="http://schemas.openxmlformats.org/officeDocument/2006/relationships/customXml" Target="../ink/ink7.xml"/><Relationship Id="rId12" Type="http://schemas.openxmlformats.org/officeDocument/2006/relationships/image" Target="../media/image29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60.png"/><Relationship Id="rId11" Type="http://schemas.openxmlformats.org/officeDocument/2006/relationships/customXml" Target="../ink/ink9.xml"/><Relationship Id="rId5" Type="http://schemas.openxmlformats.org/officeDocument/2006/relationships/customXml" Target="../ink/ink6.xml"/><Relationship Id="rId10" Type="http://schemas.openxmlformats.org/officeDocument/2006/relationships/image" Target="../media/image28.png"/><Relationship Id="rId4" Type="http://schemas.openxmlformats.org/officeDocument/2006/relationships/image" Target="../media/image31.jpeg"/><Relationship Id="rId9" Type="http://schemas.openxmlformats.org/officeDocument/2006/relationships/customXml" Target="../ink/ink8.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38.pn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customXml" Target="../ink/ink11.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uknea.unep-wcmc.org/"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eur01.safelinks.protection.outlook.com/?url=https%3A%2F%2Fnaturallybirmingham.org%2F&amp;data=05%7C01%7Cnick.grayson%40birmingham.gov.uk%7Cb5402d4c743a48b164fc08dabcc7ee64%7C699ace67d2e44bcdb303d2bbe2b9bbf1%7C0%7C0%7C638029864144661575%7CUnknown%7CTWFpbGZsb3d8eyJWIjoiMC4wLjAwMDAiLCJQIjoiV2luMzIiLCJBTiI6Ik1haWwiLCJXVCI6Mn0%3D%7C3000%7C%7C%7C&amp;sdata=Tcf97CYuyquSVItrcNuKB0Sq1CHEEXJ67tlv0k%2BFx28%3D&amp;reserved=0" TargetMode="External"/><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186851-8992-5F21-49F1-FBC9798DD8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816" y="591713"/>
            <a:ext cx="3195197" cy="1446507"/>
          </a:xfrm>
          <a:prstGeom prst="rect">
            <a:avLst/>
          </a:prstGeom>
        </p:spPr>
      </p:pic>
      <p:pic>
        <p:nvPicPr>
          <p:cNvPr id="3" name="Picture 2">
            <a:extLst>
              <a:ext uri="{FF2B5EF4-FFF2-40B4-BE49-F238E27FC236}">
                <a16:creationId xmlns:a16="http://schemas.microsoft.com/office/drawing/2014/main" id="{8E6C2785-9EF3-B0A7-1EE8-F19D6C72DE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8029214" y="5873578"/>
            <a:ext cx="3381412" cy="468057"/>
          </a:xfrm>
          <a:prstGeom prst="rect">
            <a:avLst/>
          </a:prstGeom>
        </p:spPr>
      </p:pic>
      <p:pic>
        <p:nvPicPr>
          <p:cNvPr id="5" name="Picture 4">
            <a:extLst>
              <a:ext uri="{FF2B5EF4-FFF2-40B4-BE49-F238E27FC236}">
                <a16:creationId xmlns:a16="http://schemas.microsoft.com/office/drawing/2014/main" id="{56056B22-39FF-9C75-9D13-C314B94E51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816" y="5098571"/>
            <a:ext cx="5046570" cy="1243064"/>
          </a:xfrm>
          <a:prstGeom prst="rect">
            <a:avLst/>
          </a:prstGeom>
        </p:spPr>
      </p:pic>
      <p:pic>
        <p:nvPicPr>
          <p:cNvPr id="8" name="Picture 7">
            <a:extLst>
              <a:ext uri="{FF2B5EF4-FFF2-40B4-BE49-F238E27FC236}">
                <a16:creationId xmlns:a16="http://schemas.microsoft.com/office/drawing/2014/main" id="{3D326567-1499-2112-D70A-03FB1E5AD300}"/>
              </a:ext>
            </a:extLst>
          </p:cNvPr>
          <p:cNvPicPr>
            <a:picLocks noChangeAspect="1"/>
          </p:cNvPicPr>
          <p:nvPr/>
        </p:nvPicPr>
        <p:blipFill>
          <a:blip r:embed="rId6"/>
          <a:stretch>
            <a:fillRect/>
          </a:stretch>
        </p:blipFill>
        <p:spPr>
          <a:xfrm>
            <a:off x="4069646" y="107170"/>
            <a:ext cx="6514776" cy="2415591"/>
          </a:xfrm>
          <a:prstGeom prst="rect">
            <a:avLst/>
          </a:prstGeom>
        </p:spPr>
      </p:pic>
      <p:sp>
        <p:nvSpPr>
          <p:cNvPr id="2" name="Title 8">
            <a:extLst>
              <a:ext uri="{FF2B5EF4-FFF2-40B4-BE49-F238E27FC236}">
                <a16:creationId xmlns:a16="http://schemas.microsoft.com/office/drawing/2014/main" id="{348730A2-E0FE-8233-C391-DB2E37BBD56A}"/>
              </a:ext>
            </a:extLst>
          </p:cNvPr>
          <p:cNvSpPr txBox="1">
            <a:spLocks/>
          </p:cNvSpPr>
          <p:nvPr/>
        </p:nvSpPr>
        <p:spPr>
          <a:xfrm>
            <a:off x="640597" y="2841687"/>
            <a:ext cx="10910806" cy="2409302"/>
          </a:xfrm>
          <a:prstGeom prst="rect">
            <a:avLst/>
          </a:prstGeom>
        </p:spPr>
        <p:txBody>
          <a:bodyP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dirty="0"/>
            </a:br>
            <a:r>
              <a:rPr lang="en-GB" sz="9100" b="1" dirty="0">
                <a:solidFill>
                  <a:schemeClr val="accent6">
                    <a:lumMod val="75000"/>
                  </a:schemeClr>
                </a:solidFill>
              </a:rPr>
              <a:t>City of Nature Alliance Pilot Project</a:t>
            </a:r>
          </a:p>
          <a:p>
            <a:endParaRPr lang="en-GB" sz="9100" dirty="0">
              <a:solidFill>
                <a:schemeClr val="accent6">
                  <a:lumMod val="75000"/>
                </a:schemeClr>
              </a:solidFill>
            </a:endParaRPr>
          </a:p>
          <a:p>
            <a:r>
              <a:rPr lang="en-GB" sz="9100" dirty="0">
                <a:solidFill>
                  <a:schemeClr val="accent6">
                    <a:lumMod val="75000"/>
                  </a:schemeClr>
                </a:solidFill>
              </a:rPr>
              <a:t>Finance Workshop</a:t>
            </a:r>
            <a:br>
              <a:rPr lang="en-GB" dirty="0">
                <a:solidFill>
                  <a:srgbClr val="0070C0"/>
                </a:solidFill>
              </a:rPr>
            </a:br>
            <a:endParaRPr lang="en-GB" dirty="0">
              <a:solidFill>
                <a:srgbClr val="0070C0"/>
              </a:solidFill>
            </a:endParaRPr>
          </a:p>
        </p:txBody>
      </p:sp>
    </p:spTree>
    <p:extLst>
      <p:ext uri="{BB962C8B-B14F-4D97-AF65-F5344CB8AC3E}">
        <p14:creationId xmlns:p14="http://schemas.microsoft.com/office/powerpoint/2010/main" val="98572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8">
            <a:extLst>
              <a:ext uri="{FF2B5EF4-FFF2-40B4-BE49-F238E27FC236}">
                <a16:creationId xmlns:a16="http://schemas.microsoft.com/office/drawing/2014/main" id="{C7F398FE-54AE-6065-143F-59AE8990DE51}"/>
              </a:ext>
            </a:extLst>
          </p:cNvPr>
          <p:cNvSpPr txBox="1">
            <a:spLocks/>
          </p:cNvSpPr>
          <p:nvPr/>
        </p:nvSpPr>
        <p:spPr>
          <a:xfrm>
            <a:off x="526297" y="595925"/>
            <a:ext cx="10910806" cy="2409302"/>
          </a:xfrm>
          <a:prstGeom prst="rect">
            <a:avLst/>
          </a:prstGeom>
        </p:spPr>
        <p:txBody>
          <a:bodyP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dirty="0"/>
            </a:br>
            <a:r>
              <a:rPr lang="en-GB" sz="9100" b="1" dirty="0">
                <a:solidFill>
                  <a:schemeClr val="accent6">
                    <a:lumMod val="75000"/>
                  </a:schemeClr>
                </a:solidFill>
              </a:rPr>
              <a:t>City of Nature Alliance Pilot Project</a:t>
            </a:r>
          </a:p>
          <a:p>
            <a:endParaRPr lang="en-GB" sz="9100" dirty="0">
              <a:solidFill>
                <a:schemeClr val="accent6">
                  <a:lumMod val="75000"/>
                </a:schemeClr>
              </a:solidFill>
            </a:endParaRPr>
          </a:p>
          <a:p>
            <a:r>
              <a:rPr lang="en-GB" sz="9100" dirty="0">
                <a:solidFill>
                  <a:schemeClr val="accent6">
                    <a:lumMod val="75000"/>
                  </a:schemeClr>
                </a:solidFill>
              </a:rPr>
              <a:t>Workshop Facilitator</a:t>
            </a:r>
            <a:br>
              <a:rPr lang="en-GB" dirty="0">
                <a:solidFill>
                  <a:srgbClr val="0070C0"/>
                </a:solidFill>
              </a:rPr>
            </a:br>
            <a:endParaRPr lang="en-GB" dirty="0">
              <a:solidFill>
                <a:srgbClr val="0070C0"/>
              </a:solidFill>
            </a:endParaRPr>
          </a:p>
        </p:txBody>
      </p:sp>
      <p:sp>
        <p:nvSpPr>
          <p:cNvPr id="9" name="TextBox 8">
            <a:extLst>
              <a:ext uri="{FF2B5EF4-FFF2-40B4-BE49-F238E27FC236}">
                <a16:creationId xmlns:a16="http://schemas.microsoft.com/office/drawing/2014/main" id="{E53D1A1E-1E3E-AD6D-76D6-CC2E5EF2A6C8}"/>
              </a:ext>
            </a:extLst>
          </p:cNvPr>
          <p:cNvSpPr txBox="1"/>
          <p:nvPr/>
        </p:nvSpPr>
        <p:spPr>
          <a:xfrm>
            <a:off x="526297" y="3383022"/>
            <a:ext cx="8153477" cy="1569660"/>
          </a:xfrm>
          <a:prstGeom prst="rect">
            <a:avLst/>
          </a:prstGeom>
          <a:noFill/>
        </p:spPr>
        <p:txBody>
          <a:bodyPr wrap="square" rtlCol="0">
            <a:spAutoFit/>
          </a:bodyPr>
          <a:lstStyle/>
          <a:p>
            <a:r>
              <a:rPr lang="en-GB" sz="2400" b="1" dirty="0"/>
              <a:t>Debbie Needle</a:t>
            </a:r>
          </a:p>
          <a:p>
            <a:r>
              <a:rPr lang="en-GB" sz="2400" dirty="0"/>
              <a:t>Community Facilitator</a:t>
            </a:r>
          </a:p>
          <a:p>
            <a:r>
              <a:rPr lang="en-GB" sz="2400" dirty="0"/>
              <a:t>For the city’s Urban Nature Development Project</a:t>
            </a:r>
          </a:p>
          <a:p>
            <a:r>
              <a:rPr lang="en-GB" sz="2400" dirty="0"/>
              <a:t>(Part of the City of Nature Programme)</a:t>
            </a:r>
          </a:p>
        </p:txBody>
      </p:sp>
      <p:pic>
        <p:nvPicPr>
          <p:cNvPr id="17" name="Picture 16">
            <a:extLst>
              <a:ext uri="{FF2B5EF4-FFF2-40B4-BE49-F238E27FC236}">
                <a16:creationId xmlns:a16="http://schemas.microsoft.com/office/drawing/2014/main" id="{BD68782F-A1F7-89D5-8EAE-BAACCAA5EBC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32484"/>
          <a:stretch/>
        </p:blipFill>
        <p:spPr>
          <a:xfrm>
            <a:off x="7054343" y="5660927"/>
            <a:ext cx="2293364" cy="964909"/>
          </a:xfrm>
          <a:prstGeom prst="rect">
            <a:avLst/>
          </a:prstGeom>
        </p:spPr>
      </p:pic>
      <p:pic>
        <p:nvPicPr>
          <p:cNvPr id="4" name="Picture 3">
            <a:extLst>
              <a:ext uri="{FF2B5EF4-FFF2-40B4-BE49-F238E27FC236}">
                <a16:creationId xmlns:a16="http://schemas.microsoft.com/office/drawing/2014/main" id="{3B33A941-F906-D3E5-3223-35C7F5DF61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95230" y="5948744"/>
            <a:ext cx="1380479" cy="677092"/>
          </a:xfrm>
          <a:prstGeom prst="rect">
            <a:avLst/>
          </a:prstGeom>
        </p:spPr>
      </p:pic>
      <p:pic>
        <p:nvPicPr>
          <p:cNvPr id="1026" name="Picture 2" descr="Financial Success Word Cloud. Stock Illustration - Illustration of ...">
            <a:extLst>
              <a:ext uri="{FF2B5EF4-FFF2-40B4-BE49-F238E27FC236}">
                <a16:creationId xmlns:a16="http://schemas.microsoft.com/office/drawing/2014/main" id="{8962D3A5-F222-8636-0E6A-980EF19C47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1025" y="1978846"/>
            <a:ext cx="3236078" cy="323607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B44618F-86FE-0F75-8515-3A80C6F2073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6297" y="5555173"/>
            <a:ext cx="3891699" cy="958598"/>
          </a:xfrm>
          <a:prstGeom prst="rect">
            <a:avLst/>
          </a:prstGeom>
        </p:spPr>
      </p:pic>
    </p:spTree>
    <p:extLst>
      <p:ext uri="{BB962C8B-B14F-4D97-AF65-F5344CB8AC3E}">
        <p14:creationId xmlns:p14="http://schemas.microsoft.com/office/powerpoint/2010/main" val="261661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4002940-ED1C-4296-A4E9-B7692550CA87}"/>
              </a:ext>
            </a:extLst>
          </p:cNvPr>
          <p:cNvSpPr txBox="1"/>
          <p:nvPr/>
        </p:nvSpPr>
        <p:spPr>
          <a:xfrm>
            <a:off x="321376" y="2077656"/>
            <a:ext cx="7929344" cy="3072892"/>
          </a:xfrm>
          <a:prstGeom prst="rect">
            <a:avLst/>
          </a:prstGeom>
          <a:solidFill>
            <a:schemeClr val="bg1"/>
          </a:solidFill>
        </p:spPr>
        <p:txBody>
          <a:bodyPr wrap="square" rtlCol="0">
            <a:spAutoFit/>
          </a:bodyPr>
          <a:lstStyle/>
          <a:p>
            <a:pPr>
              <a:lnSpc>
                <a:spcPct val="115000"/>
              </a:lnSpc>
              <a:spcAft>
                <a:spcPts val="1000"/>
              </a:spcAft>
            </a:pPr>
            <a:r>
              <a:rPr lang="en-GB" dirty="0">
                <a:solidFill>
                  <a:srgbClr val="000000"/>
                </a:solidFill>
                <a:latin typeface="Calibri" panose="020F0502020204030204" pitchFamily="34" charset="0"/>
                <a:cs typeface="Calibri" panose="020F0502020204030204" pitchFamily="34" charset="0"/>
              </a:rPr>
              <a:t>In this presentation we will look at:</a:t>
            </a:r>
          </a:p>
          <a:p>
            <a:pPr>
              <a:lnSpc>
                <a:spcPct val="115000"/>
              </a:lnSpc>
              <a:spcAft>
                <a:spcPts val="1000"/>
              </a:spcAft>
            </a:pPr>
            <a:endParaRPr lang="en-GB" dirty="0">
              <a:solidFill>
                <a:srgbClr val="000000"/>
              </a:solidFill>
              <a:latin typeface="Calibri" panose="020F0502020204030204" pitchFamily="34" charset="0"/>
              <a:cs typeface="Calibri" panose="020F0502020204030204" pitchFamily="34" charset="0"/>
            </a:endParaRP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cs typeface="Calibri" panose="020F0502020204030204" pitchFamily="34" charset="0"/>
              </a:rPr>
              <a:t>The City of Nature Plan Overview.</a:t>
            </a: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cs typeface="Calibri" panose="020F0502020204030204" pitchFamily="34" charset="0"/>
              </a:rPr>
              <a:t>What are the Valued City actions.</a:t>
            </a: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cs typeface="Calibri" panose="020F0502020204030204" pitchFamily="34" charset="0"/>
              </a:rPr>
              <a:t>What are Ecosystem Services.</a:t>
            </a: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cs typeface="Calibri" panose="020F0502020204030204" pitchFamily="34" charset="0"/>
              </a:rPr>
              <a:t>What are Nature Based Solutions.</a:t>
            </a: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cs typeface="Calibri" panose="020F0502020204030204" pitchFamily="34" charset="0"/>
              </a:rPr>
              <a:t>What is Natural Capital and why did we choose to use this approach.</a:t>
            </a:r>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321376" y="621602"/>
            <a:ext cx="10977427" cy="723899"/>
          </a:xfrm>
          <a:solidFill>
            <a:schemeClr val="accent6">
              <a:lumMod val="40000"/>
              <a:lumOff val="60000"/>
            </a:schemeClr>
          </a:solidFill>
        </p:spPr>
        <p:txBody>
          <a:bodyPr>
            <a:noAutofit/>
          </a:bodyPr>
          <a:lstStyle/>
          <a:p>
            <a:pPr algn="l"/>
            <a:br>
              <a:rPr lang="en-GB" sz="3600" dirty="0"/>
            </a:br>
            <a:r>
              <a:rPr lang="en-GB" sz="3600" dirty="0"/>
              <a:t>Funding the delivery of the City of Nature Plan actions</a:t>
            </a:r>
          </a:p>
        </p:txBody>
      </p:sp>
      <p:pic>
        <p:nvPicPr>
          <p:cNvPr id="14" name="Picture 13" descr="Plants growing out of soil">
            <a:extLst>
              <a:ext uri="{FF2B5EF4-FFF2-40B4-BE49-F238E27FC236}">
                <a16:creationId xmlns:a16="http://schemas.microsoft.com/office/drawing/2014/main" id="{89DA0670-221B-13BE-DD7D-3B1BBCEEA8D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90818" y="2435938"/>
            <a:ext cx="3507985" cy="2600310"/>
          </a:xfrm>
          <a:prstGeom prst="rect">
            <a:avLst/>
          </a:prstGeom>
        </p:spPr>
      </p:pic>
    </p:spTree>
    <p:extLst>
      <p:ext uri="{BB962C8B-B14F-4D97-AF65-F5344CB8AC3E}">
        <p14:creationId xmlns:p14="http://schemas.microsoft.com/office/powerpoint/2010/main" val="211806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57E630-A842-5252-0B08-7D84457F762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493436" y="243"/>
            <a:ext cx="7698564"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3" name="Picture 2">
            <a:extLst>
              <a:ext uri="{FF2B5EF4-FFF2-40B4-BE49-F238E27FC236}">
                <a16:creationId xmlns:a16="http://schemas.microsoft.com/office/drawing/2014/main" id="{B2A30EF5-9427-6081-0F64-181F5CC678F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3"/>
          <a:stretch/>
        </p:blipFill>
        <p:spPr>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9" name="Picture 8" descr="Horses grazing in the woods&#10;&#10;Description automatically generated with low confidence">
            <a:extLst>
              <a:ext uri="{FF2B5EF4-FFF2-40B4-BE49-F238E27FC236}">
                <a16:creationId xmlns:a16="http://schemas.microsoft.com/office/drawing/2014/main" id="{DE1B06F0-EEBF-F321-0AE3-B2D5AB9B881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350089"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7" name="Picture 6" descr="A building with a pond in front of it&#10;&#10;Description automatically generated with low confidence">
            <a:extLst>
              <a:ext uri="{FF2B5EF4-FFF2-40B4-BE49-F238E27FC236}">
                <a16:creationId xmlns:a16="http://schemas.microsoft.com/office/drawing/2014/main" id="{C9B7383B-73AC-7D0C-8E62-22A7088DC52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2"/>
          <a:stretch/>
        </p:blipFill>
        <p:spPr>
          <a:xfrm>
            <a:off x="20" y="3511295"/>
            <a:ext cx="769854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
        <p:nvSpPr>
          <p:cNvPr id="2" name="Rectangle 1">
            <a:extLst>
              <a:ext uri="{FF2B5EF4-FFF2-40B4-BE49-F238E27FC236}">
                <a16:creationId xmlns:a16="http://schemas.microsoft.com/office/drawing/2014/main" id="{D1326A2D-BC2D-9DBC-6505-F5B53FC6B300}"/>
              </a:ext>
            </a:extLst>
          </p:cNvPr>
          <p:cNvSpPr/>
          <p:nvPr/>
        </p:nvSpPr>
        <p:spPr>
          <a:xfrm>
            <a:off x="2608026" y="2726222"/>
            <a:ext cx="6838123" cy="1569660"/>
          </a:xfrm>
          <a:prstGeom prst="rect">
            <a:avLst/>
          </a:prstGeom>
          <a:solidFill>
            <a:schemeClr val="accent6">
              <a:lumMod val="75000"/>
            </a:schemeClr>
          </a:solidFill>
        </p:spPr>
        <p:txBody>
          <a:bodyPr wrap="square" lIns="91440" tIns="45720" rIns="91440" bIns="45720">
            <a:spAutoFit/>
          </a:bodyPr>
          <a:lstStyle/>
          <a:p>
            <a:pPr algn="ctr"/>
            <a:r>
              <a:rPr lang="en-US" sz="9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Birmingham</a:t>
            </a:r>
          </a:p>
        </p:txBody>
      </p:sp>
    </p:spTree>
    <p:extLst>
      <p:ext uri="{BB962C8B-B14F-4D97-AF65-F5344CB8AC3E}">
        <p14:creationId xmlns:p14="http://schemas.microsoft.com/office/powerpoint/2010/main" val="338885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11F963F-476A-23C2-8532-56FE10A9400A}"/>
              </a:ext>
            </a:extLst>
          </p:cNvPr>
          <p:cNvSpPr txBox="1"/>
          <p:nvPr/>
        </p:nvSpPr>
        <p:spPr>
          <a:xfrm>
            <a:off x="635000" y="640823"/>
            <a:ext cx="3418659" cy="558314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kern="1200">
                <a:solidFill>
                  <a:schemeClr val="tx1"/>
                </a:solidFill>
                <a:latin typeface="+mj-lt"/>
                <a:ea typeface="+mj-ea"/>
                <a:cs typeface="+mj-cs"/>
              </a:rPr>
              <a:t> 25-year Plan for a City of Nature – The long game</a:t>
            </a:r>
          </a:p>
        </p:txBody>
      </p:sp>
      <p:sp>
        <p:nvSpPr>
          <p:cNvPr id="16"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TextBox 7">
            <a:extLst>
              <a:ext uri="{FF2B5EF4-FFF2-40B4-BE49-F238E27FC236}">
                <a16:creationId xmlns:a16="http://schemas.microsoft.com/office/drawing/2014/main" id="{B5F9D545-56C1-8E46-184D-867A0BA846B0}"/>
              </a:ext>
            </a:extLst>
          </p:cNvPr>
          <p:cNvGraphicFramePr/>
          <p:nvPr>
            <p:extLst>
              <p:ext uri="{D42A27DB-BD31-4B8C-83A1-F6EECF244321}">
                <p14:modId xmlns:p14="http://schemas.microsoft.com/office/powerpoint/2010/main" val="2318920802"/>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0849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Round rainbow">
            <a:extLst>
              <a:ext uri="{FF2B5EF4-FFF2-40B4-BE49-F238E27FC236}">
                <a16:creationId xmlns:a16="http://schemas.microsoft.com/office/drawing/2014/main" id="{33A63EEE-E879-AA64-5C1C-0FC5E466DCB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522356" y="10"/>
            <a:ext cx="9669642" cy="6761737"/>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47A3402-A6F2-CFA9-F4E6-6699B9C87392}"/>
              </a:ext>
            </a:extLst>
          </p:cNvPr>
          <p:cNvSpPr txBox="1"/>
          <p:nvPr/>
        </p:nvSpPr>
        <p:spPr>
          <a:xfrm>
            <a:off x="302984" y="975884"/>
            <a:ext cx="11574691" cy="5099214"/>
          </a:xfrm>
          <a:prstGeom prst="rect">
            <a:avLst/>
          </a:prstGeom>
          <a:solidFill>
            <a:srgbClr val="DAE3F3">
              <a:alpha val="43137"/>
            </a:srgbClr>
          </a:solidFill>
        </p:spPr>
        <p:txBody>
          <a:bodyPr vert="horz" lIns="91440" tIns="45720" rIns="91440" bIns="45720" rtlCol="0">
            <a:noAutofit/>
          </a:bodyPr>
          <a:lstStyle/>
          <a:p>
            <a:pPr>
              <a:lnSpc>
                <a:spcPct val="90000"/>
              </a:lnSpc>
              <a:spcAft>
                <a:spcPts val="600"/>
              </a:spcAft>
            </a:pPr>
            <a:r>
              <a:rPr lang="en-US" sz="1600" b="1" i="0" u="none" strike="noStrike" baseline="0" dirty="0"/>
              <a:t>2018 - Our Future City Plan (OFCP) 2040 </a:t>
            </a:r>
            <a:r>
              <a:rPr lang="en-US" sz="1600" b="0" i="0" u="none" strike="noStrike" baseline="0" dirty="0"/>
              <a:t>‘Shaping This City Together’ </a:t>
            </a:r>
          </a:p>
          <a:p>
            <a:pPr>
              <a:lnSpc>
                <a:spcPct val="90000"/>
              </a:lnSpc>
              <a:spcAft>
                <a:spcPts val="600"/>
              </a:spcAft>
            </a:pPr>
            <a:r>
              <a:rPr lang="en-US" sz="1600" b="0" i="0" u="none" strike="noStrike" baseline="0" dirty="0"/>
              <a:t>This “</a:t>
            </a:r>
            <a:r>
              <a:rPr lang="en-US" sz="1600" dirty="0"/>
              <a:t>v</a:t>
            </a:r>
            <a:r>
              <a:rPr lang="en-US" sz="1600" b="0" i="0" u="none" strike="noStrike" baseline="0" dirty="0"/>
              <a:t>ision document” introduced a new approach to strategy and plan making based on a shared and inclusive vision</a:t>
            </a:r>
            <a:r>
              <a:rPr lang="en-US" sz="1600" dirty="0"/>
              <a:t> </a:t>
            </a:r>
            <a:r>
              <a:rPr lang="en-US" sz="1600" b="0" i="0" u="none" strike="noStrike" baseline="0" dirty="0"/>
              <a:t>for Birmingham’s central region. </a:t>
            </a:r>
          </a:p>
          <a:p>
            <a:pPr>
              <a:lnSpc>
                <a:spcPct val="90000"/>
              </a:lnSpc>
              <a:spcAft>
                <a:spcPts val="600"/>
              </a:spcAft>
            </a:pPr>
            <a:endParaRPr lang="en-US" sz="1600" dirty="0"/>
          </a:p>
          <a:p>
            <a:pPr>
              <a:lnSpc>
                <a:spcPct val="90000"/>
              </a:lnSpc>
              <a:spcAft>
                <a:spcPts val="600"/>
              </a:spcAft>
            </a:pPr>
            <a:r>
              <a:rPr lang="en-US" sz="1600" b="1" dirty="0"/>
              <a:t>2019 - The Naturally Birmingham Project </a:t>
            </a:r>
          </a:p>
          <a:p>
            <a:pPr>
              <a:lnSpc>
                <a:spcPct val="90000"/>
              </a:lnSpc>
              <a:spcAft>
                <a:spcPts val="600"/>
              </a:spcAft>
            </a:pPr>
            <a:r>
              <a:rPr lang="en-US" sz="1600" i="0" u="none" strike="noStrike" baseline="0" dirty="0"/>
              <a:t>This was the name of </a:t>
            </a:r>
            <a:r>
              <a:rPr lang="en-US" sz="1600" b="0" i="0" u="none" strike="noStrike" baseline="0" dirty="0"/>
              <a:t>Birmingham’s </a:t>
            </a:r>
            <a:r>
              <a:rPr lang="en-US" sz="1600" b="1" i="0" u="none" strike="noStrike" baseline="0" dirty="0"/>
              <a:t>Future Park Accelerator (FPA) </a:t>
            </a:r>
            <a:r>
              <a:rPr lang="en-US" sz="1600" b="0" i="0" u="none" strike="noStrike" baseline="0" dirty="0"/>
              <a:t>Project funded by Heritage Lottery and supported by the National Trust,</a:t>
            </a:r>
            <a:r>
              <a:rPr lang="en-US" sz="1600" b="0" dirty="0"/>
              <a:t> which took two years to develop</a:t>
            </a:r>
            <a:r>
              <a:rPr lang="en-US" sz="1600" i="0" u="none" strike="noStrike" baseline="0" dirty="0"/>
              <a:t> a plan for the whole city building on the original OFCP vision</a:t>
            </a:r>
            <a:r>
              <a:rPr lang="en-US" sz="1600" dirty="0"/>
              <a:t> for just the central region of Birmingham.</a:t>
            </a:r>
            <a:endParaRPr lang="en-US" sz="1600" i="0" u="none" strike="noStrike" baseline="0" dirty="0"/>
          </a:p>
          <a:p>
            <a:pPr>
              <a:lnSpc>
                <a:spcPct val="90000"/>
              </a:lnSpc>
              <a:spcAft>
                <a:spcPts val="600"/>
              </a:spcAft>
            </a:pPr>
            <a:endParaRPr lang="en-US" sz="1600" dirty="0"/>
          </a:p>
          <a:p>
            <a:pPr>
              <a:lnSpc>
                <a:spcPct val="90000"/>
              </a:lnSpc>
              <a:spcAft>
                <a:spcPts val="600"/>
              </a:spcAft>
            </a:pPr>
            <a:r>
              <a:rPr lang="en-US" sz="1600" b="1" dirty="0"/>
              <a:t>2022 - T</a:t>
            </a:r>
            <a:r>
              <a:rPr lang="en-US" sz="1600" b="1" i="0" u="none" strike="noStrike" baseline="0" dirty="0"/>
              <a:t>he City of Nature 25-year Plan </a:t>
            </a:r>
          </a:p>
          <a:p>
            <a:pPr>
              <a:lnSpc>
                <a:spcPct val="90000"/>
              </a:lnSpc>
              <a:spcAft>
                <a:spcPts val="600"/>
              </a:spcAft>
            </a:pPr>
            <a:r>
              <a:rPr lang="en-US" sz="1600" dirty="0"/>
              <a:t>In February 2022, the City of Nature Plan was agreed and adopted by Birmingham City Council as the Green Infrastructure Strategy. This </a:t>
            </a:r>
            <a:r>
              <a:rPr lang="en-US" sz="1600" i="0" u="none" strike="noStrike" baseline="0" dirty="0"/>
              <a:t>documents</a:t>
            </a:r>
            <a:r>
              <a:rPr lang="en-US" sz="1600" dirty="0"/>
              <a:t> the why, what, when and who of how the vision would get delivered across the whole city.</a:t>
            </a:r>
            <a:endParaRPr lang="en-US" sz="1600" i="0" u="none" strike="noStrike" baseline="0" dirty="0"/>
          </a:p>
          <a:p>
            <a:pPr>
              <a:lnSpc>
                <a:spcPct val="90000"/>
              </a:lnSpc>
              <a:spcAft>
                <a:spcPts val="600"/>
              </a:spcAft>
            </a:pPr>
            <a:endParaRPr lang="en-US" sz="1600" dirty="0"/>
          </a:p>
          <a:p>
            <a:pPr>
              <a:lnSpc>
                <a:spcPct val="90000"/>
              </a:lnSpc>
              <a:spcAft>
                <a:spcPts val="600"/>
              </a:spcAft>
            </a:pPr>
            <a:r>
              <a:rPr lang="en-US" sz="1600" b="1" i="0" u="none" strike="noStrike" baseline="0" dirty="0"/>
              <a:t>2023 - The City of Nature Programme</a:t>
            </a:r>
            <a:r>
              <a:rPr lang="en-US" sz="1600" b="0" i="0" u="none" strike="noStrike" baseline="0" dirty="0"/>
              <a:t> </a:t>
            </a:r>
            <a:r>
              <a:rPr lang="en-US" sz="1600" b="1" dirty="0"/>
              <a:t>and City of Nature Alliance of organisations Pilot.</a:t>
            </a:r>
            <a:endParaRPr lang="en-US" sz="1600" b="1" i="0" u="none" strike="noStrike" baseline="0" dirty="0"/>
          </a:p>
          <a:p>
            <a:pPr>
              <a:lnSpc>
                <a:spcPct val="90000"/>
              </a:lnSpc>
              <a:spcAft>
                <a:spcPts val="600"/>
              </a:spcAft>
            </a:pPr>
            <a:r>
              <a:rPr lang="en-US" sz="1600" dirty="0"/>
              <a:t>This was about</a:t>
            </a:r>
            <a:r>
              <a:rPr lang="en-US" sz="1600" b="0" i="0" u="none" strike="noStrike" baseline="0" dirty="0"/>
              <a:t> increasing </a:t>
            </a:r>
            <a:r>
              <a:rPr lang="en-US" sz="1600" dirty="0"/>
              <a:t>knowledge about exactly </a:t>
            </a:r>
            <a:r>
              <a:rPr lang="en-US" sz="1600" b="0" i="0" u="none" strike="noStrike" baseline="0" dirty="0"/>
              <a:t>what needs to happen, what it will cost and what else we still need to know, for the plan </a:t>
            </a:r>
            <a:r>
              <a:rPr lang="en-US" sz="1600" dirty="0"/>
              <a:t>to </a:t>
            </a:r>
            <a:r>
              <a:rPr lang="en-US" sz="1600" b="0" i="0" u="none" strike="noStrike" baseline="0" dirty="0"/>
              <a:t>be delivered.</a:t>
            </a:r>
          </a:p>
          <a:p>
            <a:pPr>
              <a:lnSpc>
                <a:spcPct val="90000"/>
              </a:lnSpc>
              <a:spcAft>
                <a:spcPts val="600"/>
              </a:spcAft>
            </a:pPr>
            <a:endParaRPr lang="en-US" sz="1600" dirty="0"/>
          </a:p>
          <a:p>
            <a:pPr>
              <a:lnSpc>
                <a:spcPct val="90000"/>
              </a:lnSpc>
              <a:spcAft>
                <a:spcPts val="600"/>
              </a:spcAft>
            </a:pPr>
            <a:r>
              <a:rPr lang="en-US" sz="1600" b="1" i="0" u="none" strike="noStrike" baseline="0" dirty="0"/>
              <a:t>2024 - The Urban Nature Development Project, Urban Forest Accelerator and Green Champions Programme</a:t>
            </a:r>
          </a:p>
          <a:p>
            <a:pPr>
              <a:lnSpc>
                <a:spcPct val="90000"/>
              </a:lnSpc>
              <a:spcAft>
                <a:spcPts val="600"/>
              </a:spcAft>
            </a:pPr>
            <a:r>
              <a:rPr lang="en-US" sz="1600" dirty="0"/>
              <a:t>This</a:t>
            </a:r>
            <a:r>
              <a:rPr lang="en-US" sz="1600" b="1" dirty="0"/>
              <a:t> </a:t>
            </a:r>
            <a:r>
              <a:rPr lang="en-US" sz="1600" b="0" i="0" u="none" strike="noStrike" baseline="0" dirty="0"/>
              <a:t>is the first implementation of the City of Nature Plan across multiple wards</a:t>
            </a:r>
            <a:r>
              <a:rPr lang="en-US" sz="1600" dirty="0"/>
              <a:t>.</a:t>
            </a:r>
            <a:endParaRPr lang="en-US" sz="1600" b="0" i="0" u="none" strike="noStrike" baseline="0" dirty="0"/>
          </a:p>
          <a:p>
            <a:pPr>
              <a:lnSpc>
                <a:spcPct val="90000"/>
              </a:lnSpc>
              <a:spcAft>
                <a:spcPts val="600"/>
              </a:spcAft>
            </a:pPr>
            <a:endParaRPr lang="en-US" dirty="0"/>
          </a:p>
          <a:p>
            <a:pPr>
              <a:lnSpc>
                <a:spcPct val="90000"/>
              </a:lnSpc>
              <a:spcAft>
                <a:spcPts val="600"/>
              </a:spcAft>
            </a:pPr>
            <a:endParaRPr lang="en-US" b="0" i="0" u="none" strike="noStrike" baseline="0" dirty="0"/>
          </a:p>
          <a:p>
            <a:pPr>
              <a:lnSpc>
                <a:spcPct val="90000"/>
              </a:lnSpc>
              <a:spcAft>
                <a:spcPts val="600"/>
              </a:spcAft>
            </a:pPr>
            <a:endParaRPr lang="en-US" b="0" i="0" u="none" strike="noStrike" baseline="0" dirty="0"/>
          </a:p>
        </p:txBody>
      </p:sp>
      <p:sp>
        <p:nvSpPr>
          <p:cNvPr id="2" name="TextBox 1">
            <a:extLst>
              <a:ext uri="{FF2B5EF4-FFF2-40B4-BE49-F238E27FC236}">
                <a16:creationId xmlns:a16="http://schemas.microsoft.com/office/drawing/2014/main" id="{D7B2D4E9-E58F-6442-6E2C-FBC96552B626}"/>
              </a:ext>
            </a:extLst>
          </p:cNvPr>
          <p:cNvSpPr txBox="1"/>
          <p:nvPr/>
        </p:nvSpPr>
        <p:spPr>
          <a:xfrm>
            <a:off x="302985" y="206443"/>
            <a:ext cx="11574690" cy="769441"/>
          </a:xfrm>
          <a:prstGeom prst="rect">
            <a:avLst/>
          </a:prstGeom>
          <a:solidFill>
            <a:schemeClr val="bg1"/>
          </a:solidFill>
        </p:spPr>
        <p:txBody>
          <a:bodyPr wrap="square" rtlCol="0">
            <a:spAutoFit/>
          </a:bodyPr>
          <a:lstStyle/>
          <a:p>
            <a:r>
              <a:rPr lang="en-GB" sz="4400" b="1" dirty="0">
                <a:latin typeface="Calibri" panose="020F0502020204030204" pitchFamily="34" charset="0"/>
                <a:cs typeface="Calibri" panose="020F0502020204030204" pitchFamily="34" charset="0"/>
              </a:rPr>
              <a:t>From a vision to delivering a City of Nature</a:t>
            </a:r>
          </a:p>
        </p:txBody>
      </p:sp>
    </p:spTree>
    <p:extLst>
      <p:ext uri="{BB962C8B-B14F-4D97-AF65-F5344CB8AC3E}">
        <p14:creationId xmlns:p14="http://schemas.microsoft.com/office/powerpoint/2010/main" val="2105043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080029F-0077-7EA3-5CB8-153DCB9E7965}"/>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kern="1200" dirty="0">
                <a:solidFill>
                  <a:srgbClr val="FFFFFF"/>
                </a:solidFill>
                <a:latin typeface="+mj-lt"/>
                <a:ea typeface="+mj-ea"/>
                <a:cs typeface="+mj-cs"/>
              </a:rPr>
              <a:t>The </a:t>
            </a:r>
            <a:r>
              <a:rPr lang="en-US" sz="3600" b="1" dirty="0">
                <a:solidFill>
                  <a:srgbClr val="FFFFFF"/>
                </a:solidFill>
                <a:latin typeface="+mj-lt"/>
                <a:ea typeface="+mj-ea"/>
                <a:cs typeface="+mj-cs"/>
              </a:rPr>
              <a:t>start.</a:t>
            </a:r>
            <a:r>
              <a:rPr lang="en-US" sz="3600" b="1" kern="1200" dirty="0">
                <a:solidFill>
                  <a:srgbClr val="FFFFFF"/>
                </a:solidFill>
                <a:latin typeface="+mj-lt"/>
                <a:ea typeface="+mj-ea"/>
                <a:cs typeface="+mj-cs"/>
              </a:rPr>
              <a:t>   </a:t>
            </a:r>
          </a:p>
          <a:p>
            <a:pPr algn="ctr">
              <a:lnSpc>
                <a:spcPct val="90000"/>
              </a:lnSpc>
              <a:spcBef>
                <a:spcPct val="0"/>
              </a:spcBef>
              <a:spcAft>
                <a:spcPts val="600"/>
              </a:spcAft>
            </a:pPr>
            <a:r>
              <a:rPr lang="en-US" sz="3600" b="1" kern="1200" dirty="0">
                <a:solidFill>
                  <a:srgbClr val="FFFFFF"/>
                </a:solidFill>
                <a:latin typeface="+mj-lt"/>
                <a:ea typeface="+mj-ea"/>
                <a:cs typeface="+mj-cs"/>
              </a:rPr>
              <a:t>5 </a:t>
            </a:r>
            <a:r>
              <a:rPr lang="en-US" sz="3600" b="1" dirty="0">
                <a:solidFill>
                  <a:srgbClr val="FFFFFF"/>
                </a:solidFill>
                <a:latin typeface="+mj-lt"/>
                <a:ea typeface="+mj-ea"/>
                <a:cs typeface="+mj-cs"/>
              </a:rPr>
              <a:t>priorities for Birmingham.</a:t>
            </a:r>
            <a:endParaRPr lang="en-US" sz="3600" b="1" kern="1200" dirty="0">
              <a:solidFill>
                <a:srgbClr val="FFFFFF"/>
              </a:solidFill>
              <a:latin typeface="+mj-lt"/>
              <a:ea typeface="+mj-ea"/>
              <a:cs typeface="+mj-cs"/>
            </a:endParaRPr>
          </a:p>
        </p:txBody>
      </p:sp>
      <p:pic>
        <p:nvPicPr>
          <p:cNvPr id="20" name="Picture 19">
            <a:extLst>
              <a:ext uri="{FF2B5EF4-FFF2-40B4-BE49-F238E27FC236}">
                <a16:creationId xmlns:a16="http://schemas.microsoft.com/office/drawing/2014/main" id="{30E2E190-DAED-BBA8-97EB-22C0180B90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77316" y="1842847"/>
            <a:ext cx="6780700" cy="3169977"/>
          </a:xfrm>
          <a:prstGeom prst="rect">
            <a:avLst/>
          </a:prstGeom>
        </p:spPr>
      </p:pic>
      <p:sp>
        <p:nvSpPr>
          <p:cNvPr id="21" name="TextBox 20">
            <a:extLst>
              <a:ext uri="{FF2B5EF4-FFF2-40B4-BE49-F238E27FC236}">
                <a16:creationId xmlns:a16="http://schemas.microsoft.com/office/drawing/2014/main" id="{EFFA0764-C197-6A09-0AB9-91ED54DDBFEE}"/>
              </a:ext>
            </a:extLst>
          </p:cNvPr>
          <p:cNvSpPr txBox="1"/>
          <p:nvPr/>
        </p:nvSpPr>
        <p:spPr>
          <a:xfrm>
            <a:off x="428626" y="5316718"/>
            <a:ext cx="11220450" cy="677108"/>
          </a:xfrm>
          <a:prstGeom prst="rect">
            <a:avLst/>
          </a:prstGeom>
          <a:solidFill>
            <a:schemeClr val="accent6">
              <a:lumMod val="40000"/>
              <a:lumOff val="60000"/>
            </a:schemeClr>
          </a:solidFill>
        </p:spPr>
        <p:txBody>
          <a:bodyPr wrap="square" rtlCol="0">
            <a:spAutoFit/>
          </a:bodyPr>
          <a:lstStyle/>
          <a:p>
            <a:r>
              <a:rPr lang="en-GB" sz="3800" dirty="0"/>
              <a:t>Health, Housing, Children, Employment &amp; Environment</a:t>
            </a:r>
          </a:p>
        </p:txBody>
      </p:sp>
    </p:spTree>
    <p:extLst>
      <p:ext uri="{BB962C8B-B14F-4D97-AF65-F5344CB8AC3E}">
        <p14:creationId xmlns:p14="http://schemas.microsoft.com/office/powerpoint/2010/main" val="4234638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080029F-0077-7EA3-5CB8-153DCB9E7965}"/>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kern="1200" dirty="0">
                <a:solidFill>
                  <a:srgbClr val="FFFFFF"/>
                </a:solidFill>
                <a:latin typeface="+mj-lt"/>
                <a:ea typeface="+mj-ea"/>
                <a:cs typeface="+mj-cs"/>
              </a:rPr>
              <a:t>The Journey to the 5 Themes</a:t>
            </a:r>
          </a:p>
        </p:txBody>
      </p:sp>
      <p:pic>
        <p:nvPicPr>
          <p:cNvPr id="20" name="Picture 19">
            <a:extLst>
              <a:ext uri="{FF2B5EF4-FFF2-40B4-BE49-F238E27FC236}">
                <a16:creationId xmlns:a16="http://schemas.microsoft.com/office/drawing/2014/main" id="{30E2E190-DAED-BBA8-97EB-22C0180B90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77316" y="1842847"/>
            <a:ext cx="6780700" cy="3169977"/>
          </a:xfrm>
          <a:prstGeom prst="rect">
            <a:avLst/>
          </a:prstGeom>
        </p:spPr>
      </p:pic>
      <p:sp>
        <p:nvSpPr>
          <p:cNvPr id="21" name="TextBox 20">
            <a:extLst>
              <a:ext uri="{FF2B5EF4-FFF2-40B4-BE49-F238E27FC236}">
                <a16:creationId xmlns:a16="http://schemas.microsoft.com/office/drawing/2014/main" id="{EFFA0764-C197-6A09-0AB9-91ED54DDBFEE}"/>
              </a:ext>
            </a:extLst>
          </p:cNvPr>
          <p:cNvSpPr txBox="1"/>
          <p:nvPr/>
        </p:nvSpPr>
        <p:spPr>
          <a:xfrm>
            <a:off x="409576" y="5316718"/>
            <a:ext cx="11420474" cy="707886"/>
          </a:xfrm>
          <a:prstGeom prst="rect">
            <a:avLst/>
          </a:prstGeom>
          <a:solidFill>
            <a:schemeClr val="accent6">
              <a:lumMod val="40000"/>
              <a:lumOff val="60000"/>
            </a:schemeClr>
          </a:solidFill>
        </p:spPr>
        <p:txBody>
          <a:bodyPr wrap="square" rtlCol="0">
            <a:spAutoFit/>
          </a:bodyPr>
          <a:lstStyle/>
          <a:p>
            <a:r>
              <a:rPr lang="en-GB" sz="4000" dirty="0"/>
              <a:t>Focusing on : Funding, Involvement &amp; Communication</a:t>
            </a:r>
          </a:p>
        </p:txBody>
      </p:sp>
    </p:spTree>
    <p:extLst>
      <p:ext uri="{BB962C8B-B14F-4D97-AF65-F5344CB8AC3E}">
        <p14:creationId xmlns:p14="http://schemas.microsoft.com/office/powerpoint/2010/main" val="111607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080029F-0077-7EA3-5CB8-153DCB9E7965}"/>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dirty="0">
                <a:solidFill>
                  <a:srgbClr val="FFFFFF"/>
                </a:solidFill>
                <a:latin typeface="+mj-lt"/>
                <a:ea typeface="+mj-ea"/>
                <a:cs typeface="+mj-cs"/>
              </a:rPr>
              <a:t>T</a:t>
            </a:r>
            <a:r>
              <a:rPr lang="en-US" sz="3600" b="1" kern="1200" dirty="0">
                <a:solidFill>
                  <a:srgbClr val="FFFFFF"/>
                </a:solidFill>
                <a:latin typeface="+mj-lt"/>
                <a:ea typeface="+mj-ea"/>
                <a:cs typeface="+mj-cs"/>
              </a:rPr>
              <a:t>he 5 Themes </a:t>
            </a:r>
          </a:p>
          <a:p>
            <a:pPr algn="ctr">
              <a:lnSpc>
                <a:spcPct val="90000"/>
              </a:lnSpc>
              <a:spcBef>
                <a:spcPct val="0"/>
              </a:spcBef>
              <a:spcAft>
                <a:spcPts val="600"/>
              </a:spcAft>
            </a:pPr>
            <a:r>
              <a:rPr lang="en-US" sz="3600" b="1" dirty="0">
                <a:solidFill>
                  <a:srgbClr val="FFFFFF"/>
                </a:solidFill>
                <a:latin typeface="+mj-lt"/>
                <a:ea typeface="+mj-ea"/>
                <a:cs typeface="+mj-cs"/>
              </a:rPr>
              <a:t>And delivery </a:t>
            </a:r>
            <a:endParaRPr lang="en-US" sz="3600" b="1" kern="1200" dirty="0">
              <a:solidFill>
                <a:srgbClr val="FFFFFF"/>
              </a:solidFill>
              <a:latin typeface="+mj-lt"/>
              <a:ea typeface="+mj-ea"/>
              <a:cs typeface="+mj-cs"/>
            </a:endParaRPr>
          </a:p>
        </p:txBody>
      </p:sp>
      <p:sp>
        <p:nvSpPr>
          <p:cNvPr id="21" name="TextBox 20">
            <a:extLst>
              <a:ext uri="{FF2B5EF4-FFF2-40B4-BE49-F238E27FC236}">
                <a16:creationId xmlns:a16="http://schemas.microsoft.com/office/drawing/2014/main" id="{EFFA0764-C197-6A09-0AB9-91ED54DDBFEE}"/>
              </a:ext>
            </a:extLst>
          </p:cNvPr>
          <p:cNvSpPr txBox="1"/>
          <p:nvPr/>
        </p:nvSpPr>
        <p:spPr>
          <a:xfrm>
            <a:off x="717422" y="5459593"/>
            <a:ext cx="11048870" cy="707886"/>
          </a:xfrm>
          <a:prstGeom prst="rect">
            <a:avLst/>
          </a:prstGeom>
          <a:solidFill>
            <a:schemeClr val="accent6">
              <a:lumMod val="40000"/>
              <a:lumOff val="60000"/>
            </a:schemeClr>
          </a:solidFill>
        </p:spPr>
        <p:txBody>
          <a:bodyPr wrap="square" rtlCol="0">
            <a:spAutoFit/>
          </a:bodyPr>
          <a:lstStyle/>
          <a:p>
            <a:r>
              <a:rPr lang="en-GB" sz="4000" dirty="0"/>
              <a:t>A city that is: Fair, Healthy, Green, Involved &amp; Valued</a:t>
            </a:r>
          </a:p>
        </p:txBody>
      </p:sp>
      <p:pic>
        <p:nvPicPr>
          <p:cNvPr id="8" name="Picture 7" descr="Colorful steps and arrow">
            <a:extLst>
              <a:ext uri="{FF2B5EF4-FFF2-40B4-BE49-F238E27FC236}">
                <a16:creationId xmlns:a16="http://schemas.microsoft.com/office/drawing/2014/main" id="{E5BD35E9-B38B-E344-57AB-E3E9E643C5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28305" y="1574019"/>
            <a:ext cx="4445000" cy="3333750"/>
          </a:xfrm>
          <a:prstGeom prst="rect">
            <a:avLst/>
          </a:prstGeom>
        </p:spPr>
      </p:pic>
      <p:sp>
        <p:nvSpPr>
          <p:cNvPr id="4" name="TextBox 3">
            <a:extLst>
              <a:ext uri="{FF2B5EF4-FFF2-40B4-BE49-F238E27FC236}">
                <a16:creationId xmlns:a16="http://schemas.microsoft.com/office/drawing/2014/main" id="{2E5E1CF6-1689-10CC-958D-FC4D9A366672}"/>
              </a:ext>
            </a:extLst>
          </p:cNvPr>
          <p:cNvSpPr txBox="1"/>
          <p:nvPr/>
        </p:nvSpPr>
        <p:spPr>
          <a:xfrm>
            <a:off x="9220200" y="2743148"/>
            <a:ext cx="1333500" cy="369332"/>
          </a:xfrm>
          <a:prstGeom prst="rect">
            <a:avLst/>
          </a:prstGeom>
          <a:noFill/>
        </p:spPr>
        <p:txBody>
          <a:bodyPr wrap="square" rtlCol="0">
            <a:spAutoFit/>
          </a:bodyPr>
          <a:lstStyle/>
          <a:p>
            <a:r>
              <a:rPr lang="en-GB" dirty="0">
                <a:solidFill>
                  <a:schemeClr val="bg1">
                    <a:lumMod val="75000"/>
                  </a:schemeClr>
                </a:solidFill>
              </a:rPr>
              <a:t>Delivered</a:t>
            </a:r>
          </a:p>
        </p:txBody>
      </p:sp>
      <p:sp>
        <p:nvSpPr>
          <p:cNvPr id="5" name="TextBox 4">
            <a:extLst>
              <a:ext uri="{FF2B5EF4-FFF2-40B4-BE49-F238E27FC236}">
                <a16:creationId xmlns:a16="http://schemas.microsoft.com/office/drawing/2014/main" id="{73F02B49-FB13-4E38-1235-05E0444D0638}"/>
              </a:ext>
            </a:extLst>
          </p:cNvPr>
          <p:cNvSpPr txBox="1"/>
          <p:nvPr/>
        </p:nvSpPr>
        <p:spPr>
          <a:xfrm>
            <a:off x="8763000" y="3149665"/>
            <a:ext cx="1333500" cy="369332"/>
          </a:xfrm>
          <a:prstGeom prst="rect">
            <a:avLst/>
          </a:prstGeom>
          <a:noFill/>
        </p:spPr>
        <p:txBody>
          <a:bodyPr wrap="square" rtlCol="0">
            <a:spAutoFit/>
          </a:bodyPr>
          <a:lstStyle/>
          <a:p>
            <a:r>
              <a:rPr lang="en-GB" dirty="0">
                <a:solidFill>
                  <a:schemeClr val="bg1">
                    <a:lumMod val="75000"/>
                  </a:schemeClr>
                </a:solidFill>
              </a:rPr>
              <a:t>Valued</a:t>
            </a:r>
          </a:p>
        </p:txBody>
      </p:sp>
      <p:sp>
        <p:nvSpPr>
          <p:cNvPr id="6" name="TextBox 5">
            <a:extLst>
              <a:ext uri="{FF2B5EF4-FFF2-40B4-BE49-F238E27FC236}">
                <a16:creationId xmlns:a16="http://schemas.microsoft.com/office/drawing/2014/main" id="{DF3FD330-F226-7A6F-F340-AF6C85421EEF}"/>
              </a:ext>
            </a:extLst>
          </p:cNvPr>
          <p:cNvSpPr txBox="1"/>
          <p:nvPr/>
        </p:nvSpPr>
        <p:spPr>
          <a:xfrm>
            <a:off x="8210550" y="3444627"/>
            <a:ext cx="1333500" cy="369332"/>
          </a:xfrm>
          <a:prstGeom prst="rect">
            <a:avLst/>
          </a:prstGeom>
          <a:noFill/>
        </p:spPr>
        <p:txBody>
          <a:bodyPr wrap="square" rtlCol="0">
            <a:spAutoFit/>
          </a:bodyPr>
          <a:lstStyle/>
          <a:p>
            <a:r>
              <a:rPr lang="en-GB" dirty="0">
                <a:solidFill>
                  <a:schemeClr val="bg1">
                    <a:lumMod val="75000"/>
                  </a:schemeClr>
                </a:solidFill>
              </a:rPr>
              <a:t>Involved</a:t>
            </a:r>
          </a:p>
        </p:txBody>
      </p:sp>
      <p:sp>
        <p:nvSpPr>
          <p:cNvPr id="7" name="TextBox 6">
            <a:extLst>
              <a:ext uri="{FF2B5EF4-FFF2-40B4-BE49-F238E27FC236}">
                <a16:creationId xmlns:a16="http://schemas.microsoft.com/office/drawing/2014/main" id="{5746021E-4171-2177-5B3F-DA1769127BF7}"/>
              </a:ext>
            </a:extLst>
          </p:cNvPr>
          <p:cNvSpPr txBox="1"/>
          <p:nvPr/>
        </p:nvSpPr>
        <p:spPr>
          <a:xfrm>
            <a:off x="7724775" y="3794909"/>
            <a:ext cx="1333500" cy="369332"/>
          </a:xfrm>
          <a:prstGeom prst="rect">
            <a:avLst/>
          </a:prstGeom>
          <a:noFill/>
        </p:spPr>
        <p:txBody>
          <a:bodyPr wrap="square" rtlCol="0">
            <a:spAutoFit/>
          </a:bodyPr>
          <a:lstStyle/>
          <a:p>
            <a:r>
              <a:rPr lang="en-GB" dirty="0">
                <a:solidFill>
                  <a:schemeClr val="bg1">
                    <a:lumMod val="75000"/>
                  </a:schemeClr>
                </a:solidFill>
              </a:rPr>
              <a:t>Green</a:t>
            </a:r>
          </a:p>
        </p:txBody>
      </p:sp>
      <p:sp>
        <p:nvSpPr>
          <p:cNvPr id="9" name="TextBox 8">
            <a:extLst>
              <a:ext uri="{FF2B5EF4-FFF2-40B4-BE49-F238E27FC236}">
                <a16:creationId xmlns:a16="http://schemas.microsoft.com/office/drawing/2014/main" id="{A4444999-F88C-767C-AC29-947351D0C565}"/>
              </a:ext>
            </a:extLst>
          </p:cNvPr>
          <p:cNvSpPr txBox="1"/>
          <p:nvPr/>
        </p:nvSpPr>
        <p:spPr>
          <a:xfrm>
            <a:off x="7058025" y="4145191"/>
            <a:ext cx="1333500" cy="369332"/>
          </a:xfrm>
          <a:prstGeom prst="rect">
            <a:avLst/>
          </a:prstGeom>
          <a:noFill/>
        </p:spPr>
        <p:txBody>
          <a:bodyPr wrap="square" rtlCol="0">
            <a:spAutoFit/>
          </a:bodyPr>
          <a:lstStyle/>
          <a:p>
            <a:r>
              <a:rPr lang="en-GB" dirty="0">
                <a:solidFill>
                  <a:schemeClr val="bg1">
                    <a:lumMod val="75000"/>
                  </a:schemeClr>
                </a:solidFill>
              </a:rPr>
              <a:t>Healthy</a:t>
            </a:r>
          </a:p>
        </p:txBody>
      </p:sp>
      <p:sp>
        <p:nvSpPr>
          <p:cNvPr id="10" name="TextBox 9">
            <a:extLst>
              <a:ext uri="{FF2B5EF4-FFF2-40B4-BE49-F238E27FC236}">
                <a16:creationId xmlns:a16="http://schemas.microsoft.com/office/drawing/2014/main" id="{4AC5ACCE-2BA2-5055-2B91-052698EAE3ED}"/>
              </a:ext>
            </a:extLst>
          </p:cNvPr>
          <p:cNvSpPr txBox="1"/>
          <p:nvPr/>
        </p:nvSpPr>
        <p:spPr>
          <a:xfrm>
            <a:off x="6534150" y="4514523"/>
            <a:ext cx="666750" cy="369332"/>
          </a:xfrm>
          <a:prstGeom prst="rect">
            <a:avLst/>
          </a:prstGeom>
          <a:noFill/>
        </p:spPr>
        <p:txBody>
          <a:bodyPr wrap="square" rtlCol="0">
            <a:spAutoFit/>
          </a:bodyPr>
          <a:lstStyle/>
          <a:p>
            <a:r>
              <a:rPr lang="en-GB" dirty="0">
                <a:solidFill>
                  <a:schemeClr val="bg1">
                    <a:lumMod val="75000"/>
                  </a:schemeClr>
                </a:solidFill>
              </a:rPr>
              <a:t>Fair</a:t>
            </a:r>
          </a:p>
        </p:txBody>
      </p:sp>
    </p:spTree>
    <p:extLst>
      <p:ext uri="{BB962C8B-B14F-4D97-AF65-F5344CB8AC3E}">
        <p14:creationId xmlns:p14="http://schemas.microsoft.com/office/powerpoint/2010/main" val="60094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846C5A-3616-905C-3655-7A8F5FD381BA}"/>
              </a:ext>
            </a:extLst>
          </p:cNvPr>
          <p:cNvPicPr>
            <a:picLocks noChangeAspect="1"/>
          </p:cNvPicPr>
          <p:nvPr/>
        </p:nvPicPr>
        <p:blipFill>
          <a:blip r:embed="rId3"/>
          <a:stretch>
            <a:fillRect/>
          </a:stretch>
        </p:blipFill>
        <p:spPr>
          <a:xfrm>
            <a:off x="287468" y="92325"/>
            <a:ext cx="2594675" cy="993457"/>
          </a:xfrm>
          <a:prstGeom prst="rect">
            <a:avLst/>
          </a:prstGeom>
        </p:spPr>
      </p:pic>
      <p:sp>
        <p:nvSpPr>
          <p:cNvPr id="5" name="TextBox 4">
            <a:extLst>
              <a:ext uri="{FF2B5EF4-FFF2-40B4-BE49-F238E27FC236}">
                <a16:creationId xmlns:a16="http://schemas.microsoft.com/office/drawing/2014/main" id="{A956A83D-40AD-C875-260F-8608FC5DBBA4}"/>
              </a:ext>
            </a:extLst>
          </p:cNvPr>
          <p:cNvSpPr txBox="1"/>
          <p:nvPr/>
        </p:nvSpPr>
        <p:spPr>
          <a:xfrm>
            <a:off x="287468" y="1085782"/>
            <a:ext cx="7958035" cy="5632311"/>
          </a:xfrm>
          <a:prstGeom prst="rect">
            <a:avLst/>
          </a:prstGeom>
          <a:noFill/>
        </p:spPr>
        <p:txBody>
          <a:bodyPr wrap="square">
            <a:spAutoFit/>
          </a:bodyPr>
          <a:lstStyle/>
          <a:p>
            <a:r>
              <a:rPr lang="en-GB" sz="1200" dirty="0"/>
              <a:t>Environmental justice is at the heart of what a fair city would look like. </a:t>
            </a:r>
          </a:p>
          <a:p>
            <a:endParaRPr lang="en-GB" sz="1200" dirty="0"/>
          </a:p>
          <a:p>
            <a:r>
              <a:rPr lang="en-GB" sz="1200" dirty="0"/>
              <a:t>It is defined as the fair treatment and meaningful involvement of all people regardless of race, colour, national origin, or income, with respect to the development, implementation and enforcement of environmental laws, regulations, and policies.</a:t>
            </a:r>
          </a:p>
          <a:p>
            <a:r>
              <a:rPr lang="en-GB" sz="1200" dirty="0"/>
              <a:t> </a:t>
            </a:r>
          </a:p>
          <a:p>
            <a:r>
              <a:rPr lang="en-GB" sz="1200" dirty="0"/>
              <a:t>Measuring Environmental Justice in Birmingham The Birmingham Future Parks Accelerator Project has looked at how other cities around the world have responded to this issue of unequal access to green space; and is the first UK local authority to develop a measurement tool for Environmental Justice; based on the existing Indices of Multiple Deprivation. </a:t>
            </a:r>
          </a:p>
          <a:p>
            <a:endParaRPr lang="en-GB" sz="1200" dirty="0"/>
          </a:p>
          <a:p>
            <a:r>
              <a:rPr lang="en-GB" sz="1200" dirty="0"/>
              <a:t>The Environmental Justice score measures: </a:t>
            </a:r>
          </a:p>
          <a:p>
            <a:r>
              <a:rPr lang="en-GB" sz="1200" dirty="0"/>
              <a:t>• Access to a green space (2 hectares or larger) within 1,000m. </a:t>
            </a:r>
          </a:p>
          <a:p>
            <a:r>
              <a:rPr lang="en-GB" sz="1200" dirty="0"/>
              <a:t>• Flood Risk. </a:t>
            </a:r>
          </a:p>
          <a:p>
            <a:r>
              <a:rPr lang="en-GB" sz="1200" dirty="0"/>
              <a:t>• Urban Heat Island effect. </a:t>
            </a:r>
          </a:p>
          <a:p>
            <a:r>
              <a:rPr lang="en-GB" sz="1200" dirty="0"/>
              <a:t>• Health inequalities (through Excess Years of Life Lost). </a:t>
            </a:r>
          </a:p>
          <a:p>
            <a:r>
              <a:rPr lang="en-GB" sz="1200" dirty="0"/>
              <a:t>• Indices of Multiple Deprivation. </a:t>
            </a:r>
          </a:p>
          <a:p>
            <a:r>
              <a:rPr lang="en-GB" sz="1200" dirty="0"/>
              <a:t>Birmingham City Council Geospatial Team developed a new map that shows where in the city all these compound issues are being felt most acutely. This then provides a very useful new baseline from which to develop an evidence-based approach to levelling-up Fair City outcomes We will make sure every citizen has access to good quality green space wherever they live and that there is fair access to training and green jobs and our workforce reflects our diverse communities. </a:t>
            </a:r>
          </a:p>
          <a:p>
            <a:endParaRPr lang="en-GB" sz="1200" dirty="0"/>
          </a:p>
          <a:p>
            <a:r>
              <a:rPr lang="en-GB" sz="1200" dirty="0"/>
              <a:t>To do this we need: </a:t>
            </a:r>
          </a:p>
          <a:p>
            <a:endParaRPr lang="en-GB" sz="1200" dirty="0"/>
          </a:p>
          <a:p>
            <a:r>
              <a:rPr lang="en-GB" sz="1200" dirty="0"/>
              <a:t>• Good quality green spaces close to where people live, through the adoption of the Birmingham Future Parks Standard process (F1). </a:t>
            </a:r>
          </a:p>
          <a:p>
            <a:r>
              <a:rPr lang="en-GB" sz="1200" dirty="0"/>
              <a:t>• To Identify up to 400 more public green spaces (F2). </a:t>
            </a:r>
          </a:p>
          <a:p>
            <a:r>
              <a:rPr lang="en-GB" sz="1200" dirty="0"/>
              <a:t>• Green spaces that are managed to ensure they are appealing to our diverse communities (F3). </a:t>
            </a:r>
          </a:p>
          <a:p>
            <a:r>
              <a:rPr lang="en-GB" sz="1200" dirty="0"/>
              <a:t>• Green spaces that are accessible for those with additional needs and those who may need support (F4). </a:t>
            </a:r>
          </a:p>
          <a:p>
            <a:r>
              <a:rPr lang="en-GB" sz="1200" dirty="0"/>
              <a:t>• A training and employment showcase of opportunities in the ‘green sector’ (F5). </a:t>
            </a:r>
          </a:p>
          <a:p>
            <a:r>
              <a:rPr lang="en-GB" sz="1200" dirty="0"/>
              <a:t>• A green space workforce more reflective of Birmingham’s diverse communities (F6). </a:t>
            </a:r>
          </a:p>
          <a:p>
            <a:r>
              <a:rPr lang="en-GB" sz="1200" dirty="0"/>
              <a:t>• A children and young people strategy with City of Nature as part of that (F7).</a:t>
            </a:r>
          </a:p>
        </p:txBody>
      </p:sp>
      <p:pic>
        <p:nvPicPr>
          <p:cNvPr id="7" name="Picture 6" descr="Women doing yoga outdoors">
            <a:extLst>
              <a:ext uri="{FF2B5EF4-FFF2-40B4-BE49-F238E27FC236}">
                <a16:creationId xmlns:a16="http://schemas.microsoft.com/office/drawing/2014/main" id="{E6ECC6B6-B300-7DB5-00A2-B5100060516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325016" y="0"/>
            <a:ext cx="3866146" cy="6858000"/>
          </a:xfrm>
          <a:prstGeom prst="rect">
            <a:avLst/>
          </a:prstGeom>
        </p:spPr>
      </p:pic>
      <mc:AlternateContent xmlns:mc="http://schemas.openxmlformats.org/markup-compatibility/2006">
        <mc:Choice xmlns:p14="http://schemas.microsoft.com/office/powerpoint/2010/main" Requires="p14">
          <p:contentPart p14:bwMode="auto" r:id="rId5">
            <p14:nvContentPartPr>
              <p14:cNvPr id="2" name="Ink 1">
                <a:extLst>
                  <a:ext uri="{FF2B5EF4-FFF2-40B4-BE49-F238E27FC236}">
                    <a16:creationId xmlns:a16="http://schemas.microsoft.com/office/drawing/2014/main" id="{1C97AEAD-DC36-438A-369A-38AB28F6133D}"/>
                  </a:ext>
                </a:extLst>
              </p14:cNvPr>
              <p14:cNvContentPartPr/>
              <p14:nvPr/>
            </p14:nvContentPartPr>
            <p14:xfrm>
              <a:off x="1599870" y="1532370"/>
              <a:ext cx="799920" cy="39240"/>
            </p14:xfrm>
          </p:contentPart>
        </mc:Choice>
        <mc:Fallback>
          <p:pic>
            <p:nvPicPr>
              <p:cNvPr id="2" name="Ink 1">
                <a:extLst>
                  <a:ext uri="{FF2B5EF4-FFF2-40B4-BE49-F238E27FC236}">
                    <a16:creationId xmlns:a16="http://schemas.microsoft.com/office/drawing/2014/main" id="{1C97AEAD-DC36-438A-369A-38AB28F6133D}"/>
                  </a:ext>
                </a:extLst>
              </p:cNvPr>
              <p:cNvPicPr/>
              <p:nvPr/>
            </p:nvPicPr>
            <p:blipFill>
              <a:blip r:embed="rId6"/>
              <a:stretch>
                <a:fillRect/>
              </a:stretch>
            </p:blipFill>
            <p:spPr>
              <a:xfrm>
                <a:off x="1545870" y="1424730"/>
                <a:ext cx="907560" cy="2548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Ink 3">
                <a:extLst>
                  <a:ext uri="{FF2B5EF4-FFF2-40B4-BE49-F238E27FC236}">
                    <a16:creationId xmlns:a16="http://schemas.microsoft.com/office/drawing/2014/main" id="{2E1869DB-4B67-D064-3F3F-CA6C808A019E}"/>
                  </a:ext>
                </a:extLst>
              </p14:cNvPr>
              <p14:cNvContentPartPr/>
              <p14:nvPr/>
            </p14:nvContentPartPr>
            <p14:xfrm>
              <a:off x="2771670" y="1551810"/>
              <a:ext cx="1427760" cy="20520"/>
            </p14:xfrm>
          </p:contentPart>
        </mc:Choice>
        <mc:Fallback>
          <p:pic>
            <p:nvPicPr>
              <p:cNvPr id="4" name="Ink 3">
                <a:extLst>
                  <a:ext uri="{FF2B5EF4-FFF2-40B4-BE49-F238E27FC236}">
                    <a16:creationId xmlns:a16="http://schemas.microsoft.com/office/drawing/2014/main" id="{2E1869DB-4B67-D064-3F3F-CA6C808A019E}"/>
                  </a:ext>
                </a:extLst>
              </p:cNvPr>
              <p:cNvPicPr/>
              <p:nvPr/>
            </p:nvPicPr>
            <p:blipFill>
              <a:blip r:embed="rId8"/>
              <a:stretch>
                <a:fillRect/>
              </a:stretch>
            </p:blipFill>
            <p:spPr>
              <a:xfrm>
                <a:off x="2717670" y="1443810"/>
                <a:ext cx="1535400" cy="236160"/>
              </a:xfrm>
              <a:prstGeom prst="rect">
                <a:avLst/>
              </a:prstGeom>
            </p:spPr>
          </p:pic>
        </mc:Fallback>
      </mc:AlternateContent>
    </p:spTree>
    <p:extLst>
      <p:ext uri="{BB962C8B-B14F-4D97-AF65-F5344CB8AC3E}">
        <p14:creationId xmlns:p14="http://schemas.microsoft.com/office/powerpoint/2010/main" val="137125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drawProgress</p:attrName>
                                        </p:attrNameLst>
                                      </p:cBhvr>
                                      <p:tavLst>
                                        <p:tav tm="0">
                                          <p:val>
                                            <p:fltVal val="0"/>
                                          </p:val>
                                        </p:tav>
                                        <p:tav tm="100000">
                                          <p:val>
                                            <p:fltVal val="1"/>
                                          </p:val>
                                        </p:tav>
                                      </p:tavLst>
                                    </p:anim>
                                  </p:childTnLst>
                                </p:cTn>
                              </p:par>
                            </p:childTnLst>
                          </p:cTn>
                        </p:par>
                        <p:par>
                          <p:cTn id="8" fill="hold">
                            <p:stCondLst>
                              <p:cond delay="2000"/>
                            </p:stCondLst>
                            <p:childTnLst>
                              <p:par>
                                <p:cTn id="9" presetID="63"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2000" fill="hold"/>
                                        <p:tgtEl>
                                          <p:spTgt spid="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00896C-524D-3734-F725-5FAF954ADC43}"/>
              </a:ext>
            </a:extLst>
          </p:cNvPr>
          <p:cNvSpPr txBox="1"/>
          <p:nvPr/>
        </p:nvSpPr>
        <p:spPr>
          <a:xfrm>
            <a:off x="248462" y="1390631"/>
            <a:ext cx="5567721" cy="2862322"/>
          </a:xfrm>
          <a:prstGeom prst="rect">
            <a:avLst/>
          </a:prstGeom>
          <a:solidFill>
            <a:schemeClr val="bg1"/>
          </a:solidFill>
        </p:spPr>
        <p:txBody>
          <a:bodyPr wrap="square" rtlCol="0">
            <a:spAutoFit/>
          </a:bodyPr>
          <a:lstStyle/>
          <a:p>
            <a:r>
              <a:rPr lang="en-GB" b="1" dirty="0">
                <a:latin typeface="Calibri" panose="020F0502020204030204" pitchFamily="34" charset="0"/>
                <a:cs typeface="Calibri" panose="020F0502020204030204" pitchFamily="34" charset="0"/>
              </a:rPr>
              <a:t>Delivering Environmental Justice </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Starting with Birmingham’s priority “Red Wards”:</a:t>
            </a:r>
          </a:p>
          <a:p>
            <a:endParaRPr lang="en-GB" dirty="0">
              <a:solidFill>
                <a:srgbClr val="FF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Castle Vale</a:t>
            </a: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Pype Hays</a:t>
            </a: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Gravelly Hill</a:t>
            </a: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Nechells</a:t>
            </a: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Bordesley and Highgate</a:t>
            </a:r>
          </a:p>
          <a:p>
            <a:pPr marL="285750" indent="-285750">
              <a:buFont typeface="Arial" panose="020B0604020202020204" pitchFamily="34" charset="0"/>
              <a:buChar char="•"/>
            </a:pPr>
            <a:r>
              <a:rPr lang="en-GB" dirty="0">
                <a:solidFill>
                  <a:srgbClr val="FF0000"/>
                </a:solidFill>
                <a:latin typeface="Calibri" panose="020F0502020204030204" pitchFamily="34" charset="0"/>
                <a:cs typeface="Calibri" panose="020F0502020204030204" pitchFamily="34" charset="0"/>
              </a:rPr>
              <a:t>Balsall Heath West</a:t>
            </a:r>
          </a:p>
        </p:txBody>
      </p:sp>
      <p:sp>
        <p:nvSpPr>
          <p:cNvPr id="6" name="TextBox 5">
            <a:extLst>
              <a:ext uri="{FF2B5EF4-FFF2-40B4-BE49-F238E27FC236}">
                <a16:creationId xmlns:a16="http://schemas.microsoft.com/office/drawing/2014/main" id="{A6023ED8-8CFB-ADC6-476B-5662668E101E}"/>
              </a:ext>
            </a:extLst>
          </p:cNvPr>
          <p:cNvSpPr txBox="1"/>
          <p:nvPr/>
        </p:nvSpPr>
        <p:spPr>
          <a:xfrm>
            <a:off x="248462" y="4557803"/>
            <a:ext cx="3854215" cy="1477328"/>
          </a:xfrm>
          <a:prstGeom prst="rect">
            <a:avLst/>
          </a:prstGeom>
          <a:solidFill>
            <a:schemeClr val="bg1"/>
          </a:solidFill>
        </p:spPr>
        <p:txBody>
          <a:bodyPr wrap="square" rtlCol="0">
            <a:spAutoFit/>
          </a:bodyPr>
          <a:lstStyle/>
          <a:p>
            <a:r>
              <a:rPr lang="en-GB" dirty="0">
                <a:latin typeface="Calibri" panose="020F0502020204030204" pitchFamily="34" charset="0"/>
                <a:cs typeface="Calibri" panose="020F0502020204030204" pitchFamily="34" charset="0"/>
              </a:rPr>
              <a:t>Achieving:</a:t>
            </a:r>
          </a:p>
          <a:p>
            <a:endParaRPr lang="en-GB"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dirty="0">
                <a:latin typeface="Calibri" panose="020F0502020204030204" pitchFamily="34" charset="0"/>
                <a:cs typeface="Calibri" panose="020F0502020204030204" pitchFamily="34" charset="0"/>
              </a:rPr>
              <a:t>Levelling Up environmental justice</a:t>
            </a:r>
          </a:p>
          <a:p>
            <a:pPr marL="342900" indent="-342900">
              <a:buFont typeface="Arial" panose="020B0604020202020204" pitchFamily="34" charset="0"/>
              <a:buChar char="•"/>
            </a:pPr>
            <a:r>
              <a:rPr lang="en-GB" dirty="0">
                <a:latin typeface="Calibri" panose="020F0502020204030204" pitchFamily="34" charset="0"/>
                <a:cs typeface="Calibri" panose="020F0502020204030204" pitchFamily="34" charset="0"/>
              </a:rPr>
              <a:t>Climate Change Adaptation</a:t>
            </a:r>
          </a:p>
          <a:p>
            <a:pPr marL="342900" indent="-342900">
              <a:buFont typeface="Arial" panose="020B0604020202020204" pitchFamily="34" charset="0"/>
              <a:buChar char="•"/>
            </a:pPr>
            <a:r>
              <a:rPr lang="en-GB" dirty="0">
                <a:latin typeface="Calibri" panose="020F0502020204030204" pitchFamily="34" charset="0"/>
                <a:cs typeface="Calibri" panose="020F0502020204030204" pitchFamily="34" charset="0"/>
              </a:rPr>
              <a:t>Nature Recovery</a:t>
            </a:r>
          </a:p>
        </p:txBody>
      </p:sp>
      <p:pic>
        <p:nvPicPr>
          <p:cNvPr id="8" name="Picture 7">
            <a:extLst>
              <a:ext uri="{FF2B5EF4-FFF2-40B4-BE49-F238E27FC236}">
                <a16:creationId xmlns:a16="http://schemas.microsoft.com/office/drawing/2014/main" id="{135D9578-8471-E17C-30CD-360ED3C94373}"/>
              </a:ext>
            </a:extLst>
          </p:cNvPr>
          <p:cNvPicPr>
            <a:picLocks noChangeAspect="1"/>
          </p:cNvPicPr>
          <p:nvPr/>
        </p:nvPicPr>
        <p:blipFill>
          <a:blip r:embed="rId3"/>
          <a:stretch>
            <a:fillRect/>
          </a:stretch>
        </p:blipFill>
        <p:spPr>
          <a:xfrm>
            <a:off x="5922637" y="344185"/>
            <a:ext cx="5973600" cy="6433687"/>
          </a:xfrm>
          <a:prstGeom prst="rect">
            <a:avLst/>
          </a:prstGeom>
        </p:spPr>
      </p:pic>
      <p:pic>
        <p:nvPicPr>
          <p:cNvPr id="2" name="Picture 1">
            <a:extLst>
              <a:ext uri="{FF2B5EF4-FFF2-40B4-BE49-F238E27FC236}">
                <a16:creationId xmlns:a16="http://schemas.microsoft.com/office/drawing/2014/main" id="{0324D7A8-FB44-9635-946B-5BEC3D01CA33}"/>
              </a:ext>
            </a:extLst>
          </p:cNvPr>
          <p:cNvPicPr>
            <a:picLocks noChangeAspect="1"/>
          </p:cNvPicPr>
          <p:nvPr/>
        </p:nvPicPr>
        <p:blipFill>
          <a:blip r:embed="rId4"/>
          <a:stretch>
            <a:fillRect/>
          </a:stretch>
        </p:blipFill>
        <p:spPr>
          <a:xfrm>
            <a:off x="287468" y="92325"/>
            <a:ext cx="2594675" cy="993457"/>
          </a:xfrm>
          <a:prstGeom prst="rect">
            <a:avLst/>
          </a:prstGeom>
        </p:spPr>
      </p:pic>
    </p:spTree>
    <p:extLst>
      <p:ext uri="{BB962C8B-B14F-4D97-AF65-F5344CB8AC3E}">
        <p14:creationId xmlns:p14="http://schemas.microsoft.com/office/powerpoint/2010/main" val="48552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2118A8-D55F-FDB6-3F30-F463CFA6AA10}"/>
              </a:ext>
            </a:extLst>
          </p:cNvPr>
          <p:cNvPicPr>
            <a:picLocks noChangeAspect="1"/>
          </p:cNvPicPr>
          <p:nvPr/>
        </p:nvPicPr>
        <p:blipFill>
          <a:blip r:embed="rId3"/>
          <a:stretch>
            <a:fillRect/>
          </a:stretch>
        </p:blipFill>
        <p:spPr>
          <a:xfrm>
            <a:off x="273674" y="293094"/>
            <a:ext cx="2762636" cy="952633"/>
          </a:xfrm>
          <a:prstGeom prst="rect">
            <a:avLst/>
          </a:prstGeom>
        </p:spPr>
      </p:pic>
      <p:sp>
        <p:nvSpPr>
          <p:cNvPr id="5" name="TextBox 4">
            <a:extLst>
              <a:ext uri="{FF2B5EF4-FFF2-40B4-BE49-F238E27FC236}">
                <a16:creationId xmlns:a16="http://schemas.microsoft.com/office/drawing/2014/main" id="{768DBE60-28B1-A85A-F319-DF2A4543B24B}"/>
              </a:ext>
            </a:extLst>
          </p:cNvPr>
          <p:cNvSpPr txBox="1"/>
          <p:nvPr/>
        </p:nvSpPr>
        <p:spPr>
          <a:xfrm>
            <a:off x="273674" y="1363915"/>
            <a:ext cx="8092522" cy="5078313"/>
          </a:xfrm>
          <a:prstGeom prst="rect">
            <a:avLst/>
          </a:prstGeom>
          <a:noFill/>
          <a:ln>
            <a:noFill/>
          </a:ln>
        </p:spPr>
        <p:txBody>
          <a:bodyPr wrap="square">
            <a:spAutoFit/>
          </a:bodyPr>
          <a:lstStyle/>
          <a:p>
            <a:r>
              <a:rPr lang="en-GB" sz="1200" b="1" dirty="0"/>
              <a:t>The value of parks, green spaces and nature is not just defined by numbers. </a:t>
            </a:r>
          </a:p>
          <a:p>
            <a:endParaRPr lang="en-GB" sz="1200" b="1" dirty="0"/>
          </a:p>
          <a:p>
            <a:r>
              <a:rPr lang="en-GB" sz="1200" b="1" dirty="0"/>
              <a:t>The health benefits of green spaces have been intuitively known by communities for a long period of time. In recent years there has been an explosion of evidence which comprehensively supports the idea that green spaces are integral for both our physical and mental health. </a:t>
            </a:r>
          </a:p>
          <a:p>
            <a:endParaRPr lang="en-GB" sz="1200" b="1" dirty="0"/>
          </a:p>
          <a:p>
            <a:r>
              <a:rPr lang="en-GB" sz="1200" b="1" dirty="0"/>
              <a:t>Green space has been demonstrated to improve physical health in the following ways: </a:t>
            </a:r>
          </a:p>
          <a:p>
            <a:r>
              <a:rPr lang="en-GB" sz="1200" b="1" dirty="0"/>
              <a:t>• Studies have shown that for children and young people access to green space helps regulate emotional and behavioural activity, specifically inattention and hyperactivity; encourages prosocial behaviour; and is the most significant factor to influence the reduction in childhood obesity. </a:t>
            </a:r>
          </a:p>
          <a:p>
            <a:endParaRPr lang="en-GB" sz="1200" b="1" dirty="0"/>
          </a:p>
          <a:p>
            <a:r>
              <a:rPr lang="en-GB" sz="1200" b="1" dirty="0"/>
              <a:t>• For adults, access to green space brings significant benefits in terms of reducing the likelihood of cardiovascular diseases, type two diabetes, hip fractures, bowel, and breast cancers. Older adults also benefit from reduction in levels of obesity, numbers of fractures and reduced death from cardiovascular diseases. </a:t>
            </a:r>
          </a:p>
          <a:p>
            <a:endParaRPr lang="en-GB" sz="1200" b="1" dirty="0"/>
          </a:p>
          <a:p>
            <a:r>
              <a:rPr lang="en-GB" sz="1200" b="1" dirty="0"/>
              <a:t>• Access to green space can also bring significant benefits in terms of mental health with evidence suggesting higher levels of life satisfaction; lower levels of self-reported stress; and lower levels of anxiety and depression. </a:t>
            </a:r>
          </a:p>
          <a:p>
            <a:endParaRPr lang="en-GB" sz="1200" dirty="0"/>
          </a:p>
          <a:p>
            <a:r>
              <a:rPr lang="en-GB" sz="1200" dirty="0"/>
              <a:t>To do this we need: </a:t>
            </a:r>
          </a:p>
          <a:p>
            <a:endParaRPr lang="en-GB" sz="1200" dirty="0"/>
          </a:p>
          <a:p>
            <a:r>
              <a:rPr lang="en-GB" sz="1200" dirty="0"/>
              <a:t>• Nature connectedness - whereby citizens understand the benefits of using green space and having contact with nature for physical and mental health (H1). </a:t>
            </a:r>
          </a:p>
          <a:p>
            <a:r>
              <a:rPr lang="en-GB" sz="1200" dirty="0"/>
              <a:t>• Safe and attractive routes for walking and cycling (H2). </a:t>
            </a:r>
          </a:p>
          <a:p>
            <a:r>
              <a:rPr lang="en-GB" sz="1200" dirty="0"/>
              <a:t>• An increased number of parks offering health and wellbeing services and green social prescribing (H3). </a:t>
            </a:r>
          </a:p>
          <a:p>
            <a:r>
              <a:rPr lang="en-GB" sz="1200" dirty="0"/>
              <a:t>• To work with fitness providers to offer health and wellbeing activities in parks and other green spaces (H4). </a:t>
            </a:r>
          </a:p>
          <a:p>
            <a:r>
              <a:rPr lang="en-GB" sz="1200" dirty="0"/>
              <a:t>• Support to citizens living in council housing to make communal gardens where they live (H5). </a:t>
            </a:r>
          </a:p>
          <a:p>
            <a:r>
              <a:rPr lang="en-GB" sz="1200" dirty="0"/>
              <a:t>• To establish at least one Community Growing Space in every ward (I7).</a:t>
            </a:r>
          </a:p>
        </p:txBody>
      </p:sp>
      <p:pic>
        <p:nvPicPr>
          <p:cNvPr id="7" name="Picture 6" descr="Man holding a red heart">
            <a:extLst>
              <a:ext uri="{FF2B5EF4-FFF2-40B4-BE49-F238E27FC236}">
                <a16:creationId xmlns:a16="http://schemas.microsoft.com/office/drawing/2014/main" id="{2E1A68EC-9721-7BEB-E9EB-1A0DE5B1729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562682" y="0"/>
            <a:ext cx="3629318" cy="6858000"/>
          </a:xfrm>
          <a:prstGeom prst="rect">
            <a:avLst/>
          </a:prstGeom>
        </p:spPr>
      </p:pic>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3ECC86AA-D5EC-998B-CFD7-65741192A115}"/>
                  </a:ext>
                </a:extLst>
              </p14:cNvPr>
              <p14:cNvContentPartPr/>
              <p14:nvPr/>
            </p14:nvContentPartPr>
            <p14:xfrm>
              <a:off x="349533" y="1489778"/>
              <a:ext cx="1184400" cy="24120"/>
            </p14:xfrm>
          </p:contentPart>
        </mc:Choice>
        <mc:Fallback>
          <p:pic>
            <p:nvPicPr>
              <p:cNvPr id="4" name="Ink 3">
                <a:extLst>
                  <a:ext uri="{FF2B5EF4-FFF2-40B4-BE49-F238E27FC236}">
                    <a16:creationId xmlns:a16="http://schemas.microsoft.com/office/drawing/2014/main" id="{3ECC86AA-D5EC-998B-CFD7-65741192A115}"/>
                  </a:ext>
                </a:extLst>
              </p:cNvPr>
              <p:cNvPicPr/>
              <p:nvPr/>
            </p:nvPicPr>
            <p:blipFill>
              <a:blip r:embed="rId6"/>
              <a:stretch>
                <a:fillRect/>
              </a:stretch>
            </p:blipFill>
            <p:spPr>
              <a:xfrm>
                <a:off x="295533" y="1382138"/>
                <a:ext cx="1292040" cy="239760"/>
              </a:xfrm>
              <a:prstGeom prst="rect">
                <a:avLst/>
              </a:prstGeom>
            </p:spPr>
          </p:pic>
        </mc:Fallback>
      </mc:AlternateContent>
    </p:spTree>
    <p:extLst>
      <p:ext uri="{BB962C8B-B14F-4D97-AF65-F5344CB8AC3E}">
        <p14:creationId xmlns:p14="http://schemas.microsoft.com/office/powerpoint/2010/main" val="70882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Yellow flowers in flower field">
            <a:extLst>
              <a:ext uri="{FF2B5EF4-FFF2-40B4-BE49-F238E27FC236}">
                <a16:creationId xmlns:a16="http://schemas.microsoft.com/office/drawing/2014/main" id="{73850700-F854-B79E-47EF-3AA9AA8C73A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79457" y="0"/>
            <a:ext cx="3584263" cy="6858000"/>
          </a:xfrm>
          <a:prstGeom prst="rect">
            <a:avLst/>
          </a:prstGeom>
        </p:spPr>
      </p:pic>
      <p:sp>
        <p:nvSpPr>
          <p:cNvPr id="5" name="TextBox 4">
            <a:extLst>
              <a:ext uri="{FF2B5EF4-FFF2-40B4-BE49-F238E27FC236}">
                <a16:creationId xmlns:a16="http://schemas.microsoft.com/office/drawing/2014/main" id="{D051ADF4-14EA-11BE-8E60-53C46AE58DF9}"/>
              </a:ext>
            </a:extLst>
          </p:cNvPr>
          <p:cNvSpPr txBox="1"/>
          <p:nvPr/>
        </p:nvSpPr>
        <p:spPr>
          <a:xfrm>
            <a:off x="208719" y="984627"/>
            <a:ext cx="8275324" cy="5847755"/>
          </a:xfrm>
          <a:prstGeom prst="rect">
            <a:avLst/>
          </a:prstGeom>
          <a:noFill/>
        </p:spPr>
        <p:txBody>
          <a:bodyPr wrap="square">
            <a:spAutoFit/>
          </a:bodyPr>
          <a:lstStyle/>
          <a:p>
            <a:r>
              <a:rPr lang="en-GB" sz="1600" b="1" dirty="0"/>
              <a:t>Where nature is recognised as integral to wider decision and plan making; and where green spaces, nature and the environment are protected, maintained, and sustainably managed.</a:t>
            </a:r>
          </a:p>
          <a:p>
            <a:endParaRPr lang="en-GB" sz="1600" b="1" dirty="0"/>
          </a:p>
          <a:p>
            <a:r>
              <a:rPr lang="en-GB" sz="1600" b="1" dirty="0"/>
              <a:t>The City of Nature Plan will address one of the themes prioritised in England’s 25 Year Environment Plan: </a:t>
            </a:r>
          </a:p>
          <a:p>
            <a:r>
              <a:rPr lang="en-GB" sz="1600" b="1" dirty="0"/>
              <a:t>“Support the delivery of the national Nature Recovery Network, with its focus on enhancing landscapes; improving connectivity between wildlife rich places; climate resilience; protection of existing natural environments and supporting access to nature for health and well-being.” </a:t>
            </a:r>
          </a:p>
          <a:p>
            <a:endParaRPr lang="en-GB" sz="1200" dirty="0"/>
          </a:p>
          <a:p>
            <a:r>
              <a:rPr lang="en-GB" sz="1300" dirty="0"/>
              <a:t>To do this we need: </a:t>
            </a:r>
          </a:p>
          <a:p>
            <a:endParaRPr lang="en-GB" sz="1300" dirty="0"/>
          </a:p>
          <a:p>
            <a:pPr marL="171450" indent="-171450">
              <a:buFont typeface="Arial" panose="020B0604020202020204" pitchFamily="34" charset="0"/>
              <a:buChar char="•"/>
            </a:pPr>
            <a:r>
              <a:rPr lang="en-GB" sz="1300" dirty="0"/>
              <a:t>The restoration of green spaces, nature, and the environment (G4). </a:t>
            </a:r>
          </a:p>
          <a:p>
            <a:pPr marL="171450" indent="-171450">
              <a:buFont typeface="Arial" panose="020B0604020202020204" pitchFamily="34" charset="0"/>
              <a:buChar char="•"/>
            </a:pPr>
            <a:r>
              <a:rPr lang="en-GB" sz="1300" dirty="0"/>
              <a:t>A complete change in how we build all our public realm, providing improved connectivity and supporting the restoration and viability of urban areas (G1). </a:t>
            </a:r>
          </a:p>
          <a:p>
            <a:pPr marL="171450" indent="-171450">
              <a:buFont typeface="Arial" panose="020B0604020202020204" pitchFamily="34" charset="0"/>
              <a:buChar char="•"/>
            </a:pPr>
            <a:r>
              <a:rPr lang="en-GB" sz="1300" dirty="0"/>
              <a:t>Green corridors that are easier to find and use, helping citizens to use them for active travel and so improve air quality (G2). </a:t>
            </a:r>
          </a:p>
          <a:p>
            <a:pPr marL="171450" indent="-171450">
              <a:buFont typeface="Arial" panose="020B0604020202020204" pitchFamily="34" charset="0"/>
              <a:buChar char="•"/>
            </a:pPr>
            <a:r>
              <a:rPr lang="en-GB" sz="1300" dirty="0"/>
              <a:t>An enhanced network of green space and green infrastructure that are safe, clean, sustainably managed and meet the Birmingham Future Parks Standard (G3). </a:t>
            </a:r>
          </a:p>
          <a:p>
            <a:pPr marL="171450" indent="-171450">
              <a:buFont typeface="Arial" panose="020B0604020202020204" pitchFamily="34" charset="0"/>
              <a:buChar char="•"/>
            </a:pPr>
            <a:r>
              <a:rPr lang="en-GB" sz="1300" dirty="0"/>
              <a:t>Greener development bringing natural landscapes or features into every place and neighbourhood (G5). </a:t>
            </a:r>
          </a:p>
          <a:p>
            <a:pPr marL="171450" indent="-171450">
              <a:buFont typeface="Arial" panose="020B0604020202020204" pitchFamily="34" charset="0"/>
              <a:buChar char="•"/>
            </a:pPr>
            <a:r>
              <a:rPr lang="en-GB" sz="1300" dirty="0"/>
              <a:t>Opportunities to help citizens make better use of green space outside of their home for food growing or communal gardens (G6). </a:t>
            </a:r>
          </a:p>
          <a:p>
            <a:pPr marL="171450" indent="-171450">
              <a:buFont typeface="Arial" panose="020B0604020202020204" pitchFamily="34" charset="0"/>
              <a:buChar char="•"/>
            </a:pPr>
            <a:r>
              <a:rPr lang="en-GB" sz="1300" dirty="0"/>
              <a:t>The Nature Recovery Network, stretching right across the city and linking with all our West Midlands neighbours, forming part of the West Midlands National Park (G7). </a:t>
            </a:r>
          </a:p>
          <a:p>
            <a:pPr marL="171450" indent="-171450">
              <a:buFont typeface="Arial" panose="020B0604020202020204" pitchFamily="34" charset="0"/>
              <a:buChar char="•"/>
            </a:pPr>
            <a:r>
              <a:rPr lang="en-GB" sz="1300" dirty="0"/>
              <a:t>An increase to the tree canopy coverage across the city to 25%, through the Birmingham Urban Forest Master Plan (G8). </a:t>
            </a:r>
          </a:p>
          <a:p>
            <a:pPr marL="171450" indent="-171450">
              <a:buFont typeface="Arial" panose="020B0604020202020204" pitchFamily="34" charset="0"/>
              <a:buChar char="•"/>
            </a:pPr>
            <a:r>
              <a:rPr lang="en-GB" sz="1300" dirty="0"/>
              <a:t>A change to the city’s governance structures that oversee the city’s natural environment across the full 25-year term (G9).</a:t>
            </a:r>
          </a:p>
        </p:txBody>
      </p:sp>
      <p:pic>
        <p:nvPicPr>
          <p:cNvPr id="11" name="Picture 10">
            <a:extLst>
              <a:ext uri="{FF2B5EF4-FFF2-40B4-BE49-F238E27FC236}">
                <a16:creationId xmlns:a16="http://schemas.microsoft.com/office/drawing/2014/main" id="{852C2539-4963-39A6-DAAB-29F4BB6E2813}"/>
              </a:ext>
            </a:extLst>
          </p:cNvPr>
          <p:cNvPicPr>
            <a:picLocks noChangeAspect="1"/>
          </p:cNvPicPr>
          <p:nvPr/>
        </p:nvPicPr>
        <p:blipFill>
          <a:blip r:embed="rId4"/>
          <a:stretch>
            <a:fillRect/>
          </a:stretch>
        </p:blipFill>
        <p:spPr>
          <a:xfrm>
            <a:off x="208719" y="0"/>
            <a:ext cx="3128372" cy="984627"/>
          </a:xfrm>
          <a:prstGeom prst="rect">
            <a:avLst/>
          </a:prstGeom>
        </p:spPr>
      </p:pic>
      <mc:AlternateContent xmlns:mc="http://schemas.openxmlformats.org/markup-compatibility/2006">
        <mc:Choice xmlns:p14="http://schemas.microsoft.com/office/powerpoint/2010/main" Requires="p14">
          <p:contentPart p14:bwMode="auto" r:id="rId5">
            <p14:nvContentPartPr>
              <p14:cNvPr id="3" name="Ink 2">
                <a:extLst>
                  <a:ext uri="{FF2B5EF4-FFF2-40B4-BE49-F238E27FC236}">
                    <a16:creationId xmlns:a16="http://schemas.microsoft.com/office/drawing/2014/main" id="{5883A4D7-503B-DAF4-C1AB-D3C986EFD076}"/>
                  </a:ext>
                </a:extLst>
              </p14:cNvPr>
              <p14:cNvContentPartPr/>
              <p14:nvPr/>
            </p14:nvContentPartPr>
            <p14:xfrm>
              <a:off x="3476493" y="2832578"/>
              <a:ext cx="4474440" cy="46080"/>
            </p14:xfrm>
          </p:contentPart>
        </mc:Choice>
        <mc:Fallback>
          <p:pic>
            <p:nvPicPr>
              <p:cNvPr id="3" name="Ink 2">
                <a:extLst>
                  <a:ext uri="{FF2B5EF4-FFF2-40B4-BE49-F238E27FC236}">
                    <a16:creationId xmlns:a16="http://schemas.microsoft.com/office/drawing/2014/main" id="{5883A4D7-503B-DAF4-C1AB-D3C986EFD076}"/>
                  </a:ext>
                </a:extLst>
              </p:cNvPr>
              <p:cNvPicPr/>
              <p:nvPr/>
            </p:nvPicPr>
            <p:blipFill>
              <a:blip r:embed="rId6"/>
              <a:stretch>
                <a:fillRect/>
              </a:stretch>
            </p:blipFill>
            <p:spPr>
              <a:xfrm>
                <a:off x="3422853" y="2724578"/>
                <a:ext cx="4582080" cy="261720"/>
              </a:xfrm>
              <a:prstGeom prst="rect">
                <a:avLst/>
              </a:prstGeom>
            </p:spPr>
          </p:pic>
        </mc:Fallback>
      </mc:AlternateContent>
    </p:spTree>
    <p:extLst>
      <p:ext uri="{BB962C8B-B14F-4D97-AF65-F5344CB8AC3E}">
        <p14:creationId xmlns:p14="http://schemas.microsoft.com/office/powerpoint/2010/main" val="100936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2BCD3F-B3B6-281F-357F-C5E875456B67}"/>
              </a:ext>
            </a:extLst>
          </p:cNvPr>
          <p:cNvPicPr>
            <a:picLocks noChangeAspect="1"/>
          </p:cNvPicPr>
          <p:nvPr/>
        </p:nvPicPr>
        <p:blipFill>
          <a:blip r:embed="rId3"/>
          <a:stretch>
            <a:fillRect/>
          </a:stretch>
        </p:blipFill>
        <p:spPr>
          <a:xfrm>
            <a:off x="155512" y="99700"/>
            <a:ext cx="2896004" cy="885949"/>
          </a:xfrm>
          <a:prstGeom prst="rect">
            <a:avLst/>
          </a:prstGeom>
        </p:spPr>
      </p:pic>
      <p:sp>
        <p:nvSpPr>
          <p:cNvPr id="5" name="TextBox 4">
            <a:extLst>
              <a:ext uri="{FF2B5EF4-FFF2-40B4-BE49-F238E27FC236}">
                <a16:creationId xmlns:a16="http://schemas.microsoft.com/office/drawing/2014/main" id="{B1889427-FBF6-6EE5-FB9D-13B056B2A6A5}"/>
              </a:ext>
            </a:extLst>
          </p:cNvPr>
          <p:cNvSpPr txBox="1"/>
          <p:nvPr/>
        </p:nvSpPr>
        <p:spPr>
          <a:xfrm>
            <a:off x="272331" y="1049260"/>
            <a:ext cx="7997025" cy="5447645"/>
          </a:xfrm>
          <a:prstGeom prst="rect">
            <a:avLst/>
          </a:prstGeom>
          <a:noFill/>
        </p:spPr>
        <p:txBody>
          <a:bodyPr wrap="square">
            <a:spAutoFit/>
          </a:bodyPr>
          <a:lstStyle/>
          <a:p>
            <a:r>
              <a:rPr lang="en-GB" sz="1200" b="1" dirty="0"/>
              <a:t>Involving citizens throughout the delivery of actions in the City of Nature plan will mean that there is a greater understanding of the challenges the city faces and ensure local people have a voice in how their area is run. In the most deprived areas of England, people tend to have the poorest health and significantly less green space than wealthier areas. </a:t>
            </a:r>
          </a:p>
          <a:p>
            <a:endParaRPr lang="en-GB" sz="1200" b="1" dirty="0"/>
          </a:p>
          <a:p>
            <a:r>
              <a:rPr lang="en-GB" sz="1200" b="1" dirty="0"/>
              <a:t>Involving Council officers, other than just those in Street Scene, and their network of citizens from their associated service areas such as Planning, Public Health, Highways, Neighbourhoods and Jobs and Skills will result in the delivery of appropriate housing, better health outcomes, places for children to learn and play and a sense of pride of our citizens in their local area and in Birmingham as a whole. </a:t>
            </a:r>
          </a:p>
          <a:p>
            <a:endParaRPr lang="en-GB" sz="1200" b="1" dirty="0"/>
          </a:p>
          <a:p>
            <a:r>
              <a:rPr lang="en-GB" sz="1200" b="1" dirty="0"/>
              <a:t>The number of people who spend little or no time in natural spaces is too high. </a:t>
            </a:r>
          </a:p>
          <a:p>
            <a:endParaRPr lang="en-GB" sz="1200" b="1" dirty="0"/>
          </a:p>
          <a:p>
            <a:r>
              <a:rPr lang="en-GB" sz="1200" b="1" dirty="0"/>
              <a:t>Recent data from the Monitor of Engagement with the Natural Environment survey tells us that some 12% of children do not visit the natural environment each year. Playing and learning outside is a fundamental part of childhood, and helps children grow up healthy. Some children are lucky enough to have a family garden; others will not, and it is important that we find other ways to give them better access to the great outdoors. We know that regular contact with green spaces, such as the local park, lake, or playground, can have a beneficial impact on children’s physical and mental health.</a:t>
            </a:r>
          </a:p>
          <a:p>
            <a:endParaRPr lang="en-GB" sz="1200" dirty="0"/>
          </a:p>
          <a:p>
            <a:r>
              <a:rPr lang="en-GB" sz="1200" dirty="0"/>
              <a:t>To do this we need: </a:t>
            </a:r>
          </a:p>
          <a:p>
            <a:endParaRPr lang="en-GB" sz="1200" dirty="0"/>
          </a:p>
          <a:p>
            <a:pPr marL="171450" indent="-171450">
              <a:buFont typeface="Arial" panose="020B0604020202020204" pitchFamily="34" charset="0"/>
              <a:buChar char="•"/>
            </a:pPr>
            <a:r>
              <a:rPr lang="en-GB" sz="1200" dirty="0"/>
              <a:t>A City of Nature Alliance, made up of charities and community organisations, to provide a new civic voice and engagement mechanism (I6).</a:t>
            </a:r>
          </a:p>
          <a:p>
            <a:pPr marL="171450" indent="-171450">
              <a:buFont typeface="Arial" panose="020B0604020202020204" pitchFamily="34" charset="0"/>
              <a:buChar char="•"/>
            </a:pPr>
            <a:r>
              <a:rPr lang="en-GB" sz="1200" dirty="0"/>
              <a:t>New and more flexible ways for the citizens to participate and to get involved in volunteering in green spaces; and become Green Champions (I5). </a:t>
            </a:r>
          </a:p>
          <a:p>
            <a:pPr marL="171450" indent="-171450">
              <a:buFont typeface="Arial" panose="020B0604020202020204" pitchFamily="34" charset="0"/>
              <a:buChar char="•"/>
            </a:pPr>
            <a:r>
              <a:rPr lang="en-GB" sz="1200" dirty="0"/>
              <a:t>Support to children and young people to learn, play and explore the wonders of nature as part of their education and acting as Young Green Champions (I3). </a:t>
            </a:r>
          </a:p>
          <a:p>
            <a:pPr marL="171450" indent="-171450">
              <a:buFont typeface="Arial" panose="020B0604020202020204" pitchFamily="34" charset="0"/>
              <a:buChar char="•"/>
            </a:pPr>
            <a:r>
              <a:rPr lang="en-GB" sz="1200" dirty="0"/>
              <a:t>New City of Nature pages on Birmingham City Council’s website to bring our green spaces to people at home, helping them to connect to nature wherever they are (I1). </a:t>
            </a:r>
          </a:p>
          <a:p>
            <a:pPr marL="171450" indent="-171450">
              <a:buFont typeface="Arial" panose="020B0604020202020204" pitchFamily="34" charset="0"/>
              <a:buChar char="•"/>
            </a:pPr>
            <a:r>
              <a:rPr lang="en-GB" sz="1200" dirty="0"/>
              <a:t>Opportunities in green spaces to explore and celebrate art and culture, for example: work with libraries to organise book clubs in parks (I4). </a:t>
            </a:r>
          </a:p>
        </p:txBody>
      </p:sp>
      <p:pic>
        <p:nvPicPr>
          <p:cNvPr id="7" name="Picture 6" descr="Young woman with blue headscarf, blazer, and headphones working on laptop">
            <a:extLst>
              <a:ext uri="{FF2B5EF4-FFF2-40B4-BE49-F238E27FC236}">
                <a16:creationId xmlns:a16="http://schemas.microsoft.com/office/drawing/2014/main" id="{85137CCA-A001-5215-E56C-6278D7BF7F6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436990" y="12680"/>
            <a:ext cx="3685880" cy="6858000"/>
          </a:xfrm>
          <a:prstGeom prst="rect">
            <a:avLst/>
          </a:prstGeom>
        </p:spPr>
      </p:pic>
      <mc:AlternateContent xmlns:mc="http://schemas.openxmlformats.org/markup-compatibility/2006">
        <mc:Choice xmlns:p14="http://schemas.microsoft.com/office/powerpoint/2010/main" Requires="p14">
          <p:contentPart p14:bwMode="auto" r:id="rId5">
            <p14:nvContentPartPr>
              <p14:cNvPr id="2" name="Ink 1">
                <a:extLst>
                  <a:ext uri="{FF2B5EF4-FFF2-40B4-BE49-F238E27FC236}">
                    <a16:creationId xmlns:a16="http://schemas.microsoft.com/office/drawing/2014/main" id="{E88BAE60-F2E4-770C-36C9-B6B863931193}"/>
                  </a:ext>
                </a:extLst>
              </p14:cNvPr>
              <p14:cNvContentPartPr/>
              <p14:nvPr/>
            </p14:nvContentPartPr>
            <p14:xfrm>
              <a:off x="2449053" y="3736178"/>
              <a:ext cx="2247480" cy="12240"/>
            </p14:xfrm>
          </p:contentPart>
        </mc:Choice>
        <mc:Fallback>
          <p:pic>
            <p:nvPicPr>
              <p:cNvPr id="2" name="Ink 1">
                <a:extLst>
                  <a:ext uri="{FF2B5EF4-FFF2-40B4-BE49-F238E27FC236}">
                    <a16:creationId xmlns:a16="http://schemas.microsoft.com/office/drawing/2014/main" id="{E88BAE60-F2E4-770C-36C9-B6B863931193}"/>
                  </a:ext>
                </a:extLst>
              </p:cNvPr>
              <p:cNvPicPr/>
              <p:nvPr/>
            </p:nvPicPr>
            <p:blipFill>
              <a:blip r:embed="rId6"/>
              <a:stretch>
                <a:fillRect/>
              </a:stretch>
            </p:blipFill>
            <p:spPr>
              <a:xfrm>
                <a:off x="2395413" y="3628538"/>
                <a:ext cx="2355120" cy="227880"/>
              </a:xfrm>
              <a:prstGeom prst="rect">
                <a:avLst/>
              </a:prstGeom>
            </p:spPr>
          </p:pic>
        </mc:Fallback>
      </mc:AlternateContent>
    </p:spTree>
    <p:extLst>
      <p:ext uri="{BB962C8B-B14F-4D97-AF65-F5344CB8AC3E}">
        <p14:creationId xmlns:p14="http://schemas.microsoft.com/office/powerpoint/2010/main" val="93873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13C565-744D-E658-D99A-5BDDFE60F2BE}"/>
              </a:ext>
            </a:extLst>
          </p:cNvPr>
          <p:cNvPicPr>
            <a:picLocks noChangeAspect="1"/>
          </p:cNvPicPr>
          <p:nvPr/>
        </p:nvPicPr>
        <p:blipFill>
          <a:blip r:embed="rId3"/>
          <a:stretch>
            <a:fillRect/>
          </a:stretch>
        </p:blipFill>
        <p:spPr>
          <a:xfrm>
            <a:off x="217243" y="0"/>
            <a:ext cx="2534004" cy="905001"/>
          </a:xfrm>
          <a:prstGeom prst="rect">
            <a:avLst/>
          </a:prstGeom>
        </p:spPr>
      </p:pic>
      <p:pic>
        <p:nvPicPr>
          <p:cNvPr id="5" name="Picture 4" descr="Tall autumn trees from forest floor">
            <a:extLst>
              <a:ext uri="{FF2B5EF4-FFF2-40B4-BE49-F238E27FC236}">
                <a16:creationId xmlns:a16="http://schemas.microsoft.com/office/drawing/2014/main" id="{B4F8AF0B-64EF-9A00-887C-F9694519A9C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150087" y="0"/>
            <a:ext cx="4041913" cy="6858000"/>
          </a:xfrm>
          <a:prstGeom prst="rect">
            <a:avLst/>
          </a:prstGeom>
        </p:spPr>
      </p:pic>
      <p:sp>
        <p:nvSpPr>
          <p:cNvPr id="7" name="TextBox 6">
            <a:extLst>
              <a:ext uri="{FF2B5EF4-FFF2-40B4-BE49-F238E27FC236}">
                <a16:creationId xmlns:a16="http://schemas.microsoft.com/office/drawing/2014/main" id="{80EA1AE1-E186-5BAD-9BE7-E44E65338ED8}"/>
              </a:ext>
            </a:extLst>
          </p:cNvPr>
          <p:cNvSpPr txBox="1"/>
          <p:nvPr/>
        </p:nvSpPr>
        <p:spPr>
          <a:xfrm>
            <a:off x="217243" y="905001"/>
            <a:ext cx="7678982" cy="5940088"/>
          </a:xfrm>
          <a:prstGeom prst="rect">
            <a:avLst/>
          </a:prstGeom>
          <a:noFill/>
        </p:spPr>
        <p:txBody>
          <a:bodyPr wrap="square">
            <a:spAutoFit/>
          </a:bodyPr>
          <a:lstStyle/>
          <a:p>
            <a:r>
              <a:rPr lang="en-GB" sz="1600" dirty="0"/>
              <a:t>One of the greatest challenges facing the long-term maintenance and recovery of the natural environment and parks and green spaces, is the issue of funding. </a:t>
            </a:r>
          </a:p>
          <a:p>
            <a:endParaRPr lang="en-GB" sz="1600" dirty="0"/>
          </a:p>
          <a:p>
            <a:r>
              <a:rPr lang="en-GB" sz="1600" dirty="0"/>
              <a:t>The 2016-17 Parliamentary Inquiry ‘The Future of Public Parks’ found that the value of parks and green spaces was well documented but not well understood; so not fully protected in policy. The inquiry found that as a non-statutory service they have often been seen as non-essential services and have suffered disproportionately with budgets reductions imposed following the 2008 global financial crisis and subsequent austerity measures. </a:t>
            </a:r>
          </a:p>
          <a:p>
            <a:endParaRPr lang="en-GB" sz="1600" dirty="0"/>
          </a:p>
          <a:p>
            <a:r>
              <a:rPr lang="en-GB" sz="1600" dirty="0"/>
              <a:t>Historically the economic model adopted by all cities has been a linear one resulting in the maintenance of parks being registered as nothing but a cost; with their value not being captured. The City of Nature plan moves away from that model towards a circular economy one, that better fits how the city will need to meet its twin challenges of levelling-up and climate change. </a:t>
            </a:r>
          </a:p>
          <a:p>
            <a:endParaRPr lang="en-GB" sz="1600" dirty="0"/>
          </a:p>
          <a:p>
            <a:r>
              <a:rPr lang="en-GB" sz="1600" dirty="0"/>
              <a:t>In addition, the city will develop a </a:t>
            </a:r>
            <a:r>
              <a:rPr lang="en-GB" sz="1600" b="1" u="sng" dirty="0"/>
              <a:t>Sustainable Finance Framework</a:t>
            </a:r>
            <a:r>
              <a:rPr lang="en-GB" sz="1600" b="1" dirty="0"/>
              <a:t> </a:t>
            </a:r>
            <a:r>
              <a:rPr lang="en-GB" sz="1600" dirty="0"/>
              <a:t>with external green investors allowing for the long-term investment into the city’s blue and green infrastructure. </a:t>
            </a:r>
          </a:p>
          <a:p>
            <a:endParaRPr lang="en-GB" sz="1600" dirty="0"/>
          </a:p>
          <a:p>
            <a:r>
              <a:rPr lang="en-GB" sz="1600" dirty="0"/>
              <a:t>This will help the city realise the true value of the natural environment as captured in the latest </a:t>
            </a:r>
            <a:r>
              <a:rPr lang="en-GB" sz="1600" b="1" u="sng" dirty="0"/>
              <a:t>Natural Capital Account </a:t>
            </a:r>
            <a:r>
              <a:rPr lang="en-GB" sz="1600" dirty="0"/>
              <a:t>which valued the city’s future potential green estate as £14.93 billion after 25 years. </a:t>
            </a:r>
          </a:p>
          <a:p>
            <a:endParaRPr lang="en-GB" sz="1200" dirty="0"/>
          </a:p>
        </p:txBody>
      </p:sp>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7E578052-4F40-411B-81FB-F205161ACE90}"/>
                  </a:ext>
                </a:extLst>
              </p14:cNvPr>
              <p14:cNvContentPartPr/>
              <p14:nvPr/>
            </p14:nvContentPartPr>
            <p14:xfrm>
              <a:off x="3133365" y="4942650"/>
              <a:ext cx="2695320" cy="29520"/>
            </p14:xfrm>
          </p:contentPart>
        </mc:Choice>
        <mc:Fallback xmlns="">
          <p:pic>
            <p:nvPicPr>
              <p:cNvPr id="10" name="Ink 9">
                <a:extLst>
                  <a:ext uri="{FF2B5EF4-FFF2-40B4-BE49-F238E27FC236}">
                    <a16:creationId xmlns:a16="http://schemas.microsoft.com/office/drawing/2014/main" id="{7E578052-4F40-411B-81FB-F205161ACE90}"/>
                  </a:ext>
                </a:extLst>
              </p:cNvPr>
              <p:cNvPicPr/>
              <p:nvPr/>
            </p:nvPicPr>
            <p:blipFill>
              <a:blip r:embed="rId6"/>
              <a:stretch>
                <a:fillRect/>
              </a:stretch>
            </p:blipFill>
            <p:spPr>
              <a:xfrm>
                <a:off x="3079365" y="4834650"/>
                <a:ext cx="280296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2E3030BE-C485-2929-8B58-8EBB8A1702A4}"/>
                  </a:ext>
                </a:extLst>
              </p14:cNvPr>
              <p14:cNvContentPartPr/>
              <p14:nvPr/>
            </p14:nvContentPartPr>
            <p14:xfrm>
              <a:off x="2724045" y="5923650"/>
              <a:ext cx="3387240" cy="58680"/>
            </p14:xfrm>
          </p:contentPart>
        </mc:Choice>
        <mc:Fallback xmlns="">
          <p:pic>
            <p:nvPicPr>
              <p:cNvPr id="11" name="Ink 10">
                <a:extLst>
                  <a:ext uri="{FF2B5EF4-FFF2-40B4-BE49-F238E27FC236}">
                    <a16:creationId xmlns:a16="http://schemas.microsoft.com/office/drawing/2014/main" id="{2E3030BE-C485-2929-8B58-8EBB8A1702A4}"/>
                  </a:ext>
                </a:extLst>
              </p:cNvPr>
              <p:cNvPicPr/>
              <p:nvPr/>
            </p:nvPicPr>
            <p:blipFill>
              <a:blip r:embed="rId8"/>
              <a:stretch>
                <a:fillRect/>
              </a:stretch>
            </p:blipFill>
            <p:spPr>
              <a:xfrm>
                <a:off x="2670045" y="5816010"/>
                <a:ext cx="349488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6B70031F-6E75-007A-842E-B814118210E9}"/>
                  </a:ext>
                </a:extLst>
              </p14:cNvPr>
              <p14:cNvContentPartPr/>
              <p14:nvPr/>
            </p14:nvContentPartPr>
            <p14:xfrm>
              <a:off x="4609725" y="1314210"/>
              <a:ext cx="1680840" cy="19800"/>
            </p14:xfrm>
          </p:contentPart>
        </mc:Choice>
        <mc:Fallback xmlns="">
          <p:pic>
            <p:nvPicPr>
              <p:cNvPr id="12" name="Ink 11">
                <a:extLst>
                  <a:ext uri="{FF2B5EF4-FFF2-40B4-BE49-F238E27FC236}">
                    <a16:creationId xmlns:a16="http://schemas.microsoft.com/office/drawing/2014/main" id="{6B70031F-6E75-007A-842E-B814118210E9}"/>
                  </a:ext>
                </a:extLst>
              </p:cNvPr>
              <p:cNvPicPr/>
              <p:nvPr/>
            </p:nvPicPr>
            <p:blipFill>
              <a:blip r:embed="rId10"/>
              <a:stretch>
                <a:fillRect/>
              </a:stretch>
            </p:blipFill>
            <p:spPr>
              <a:xfrm>
                <a:off x="4555725" y="1206570"/>
                <a:ext cx="178848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Ink 12">
                <a:extLst>
                  <a:ext uri="{FF2B5EF4-FFF2-40B4-BE49-F238E27FC236}">
                    <a16:creationId xmlns:a16="http://schemas.microsoft.com/office/drawing/2014/main" id="{5CCF19FF-F071-96C0-451C-C240A01CF33B}"/>
                  </a:ext>
                </a:extLst>
              </p14:cNvPr>
              <p14:cNvContentPartPr/>
              <p14:nvPr/>
            </p14:nvContentPartPr>
            <p14:xfrm>
              <a:off x="4476525" y="1999650"/>
              <a:ext cx="1694880" cy="48600"/>
            </p14:xfrm>
          </p:contentPart>
        </mc:Choice>
        <mc:Fallback xmlns="">
          <p:pic>
            <p:nvPicPr>
              <p:cNvPr id="13" name="Ink 12">
                <a:extLst>
                  <a:ext uri="{FF2B5EF4-FFF2-40B4-BE49-F238E27FC236}">
                    <a16:creationId xmlns:a16="http://schemas.microsoft.com/office/drawing/2014/main" id="{5CCF19FF-F071-96C0-451C-C240A01CF33B}"/>
                  </a:ext>
                </a:extLst>
              </p:cNvPr>
              <p:cNvPicPr/>
              <p:nvPr/>
            </p:nvPicPr>
            <p:blipFill>
              <a:blip r:embed="rId12"/>
              <a:stretch>
                <a:fillRect/>
              </a:stretch>
            </p:blipFill>
            <p:spPr>
              <a:xfrm>
                <a:off x="4422525" y="1892010"/>
                <a:ext cx="1802520" cy="264240"/>
              </a:xfrm>
              <a:prstGeom prst="rect">
                <a:avLst/>
              </a:prstGeom>
            </p:spPr>
          </p:pic>
        </mc:Fallback>
      </mc:AlternateContent>
    </p:spTree>
    <p:extLst>
      <p:ext uri="{BB962C8B-B14F-4D97-AF65-F5344CB8AC3E}">
        <p14:creationId xmlns:p14="http://schemas.microsoft.com/office/powerpoint/2010/main" val="420326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drawProgress</p:attrName>
                                        </p:attrNameLst>
                                      </p:cBhvr>
                                      <p:tavLst>
                                        <p:tav tm="0">
                                          <p:val>
                                            <p:fltVal val="0"/>
                                          </p:val>
                                        </p:tav>
                                        <p:tav tm="100000">
                                          <p:val>
                                            <p:fltVal val="1"/>
                                          </p:val>
                                        </p:tav>
                                      </p:tavLst>
                                    </p:anim>
                                  </p:childTnLst>
                                </p:cTn>
                              </p:par>
                            </p:childTnLst>
                          </p:cTn>
                        </p:par>
                      </p:childTnLst>
                    </p:cTn>
                  </p:par>
                  <p:par>
                    <p:cTn id="8" fill="hold">
                      <p:stCondLst>
                        <p:cond delay="indefinite"/>
                      </p:stCondLst>
                      <p:childTnLst>
                        <p:par>
                          <p:cTn id="9" fill="hold">
                            <p:stCondLst>
                              <p:cond delay="0"/>
                            </p:stCondLst>
                            <p:childTnLst>
                              <p:par>
                                <p:cTn id="10" presetID="63"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2000" fill="hold"/>
                                        <p:tgtEl>
                                          <p:spTgt spid="13"/>
                                        </p:tgtEl>
                                        <p:attrNameLst>
                                          <p:attrName>drawProgress</p:attrName>
                                        </p:attrNameLst>
                                      </p:cBhvr>
                                      <p:tavLst>
                                        <p:tav tm="0">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63"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2000" fill="hold"/>
                                        <p:tgtEl>
                                          <p:spTgt spid="10"/>
                                        </p:tgtEl>
                                        <p:attrNameLst>
                                          <p:attrName>drawProgress</p:attrName>
                                        </p:attrNameLst>
                                      </p:cBhvr>
                                      <p:tavLst>
                                        <p:tav tm="0">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63"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2000" fill="hold"/>
                                        <p:tgtEl>
                                          <p:spTgt spid="11"/>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4002940-ED1C-4296-A4E9-B7692550CA87}"/>
              </a:ext>
            </a:extLst>
          </p:cNvPr>
          <p:cNvSpPr txBox="1"/>
          <p:nvPr/>
        </p:nvSpPr>
        <p:spPr>
          <a:xfrm>
            <a:off x="284354" y="1586473"/>
            <a:ext cx="11083082" cy="1794594"/>
          </a:xfrm>
          <a:prstGeom prst="rect">
            <a:avLst/>
          </a:prstGeom>
          <a:solidFill>
            <a:schemeClr val="bg1"/>
          </a:solidFill>
        </p:spPr>
        <p:txBody>
          <a:bodyPr wrap="square" rtlCol="0">
            <a:spAutoFit/>
          </a:bodyPr>
          <a:lstStyle/>
          <a:p>
            <a:pPr>
              <a:lnSpc>
                <a:spcPct val="115000"/>
              </a:lnSpc>
              <a:spcAft>
                <a:spcPts val="1000"/>
              </a:spcAft>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BCC</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needed to make the City of Nature Plan both deliverable and sustainable and the National Trust wanted to be able to expand, develop and share the work started in the Future Parks Accelerator Project.</a:t>
            </a:r>
          </a:p>
          <a:p>
            <a:pPr>
              <a:lnSpc>
                <a:spcPct val="115000"/>
              </a:lnSpc>
              <a:spcAft>
                <a:spcPts val="1000"/>
              </a:spcAft>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lthough much had already been achieved for Birmingham through the work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done in </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Future Parks Accelerator Project, there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was still</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 lot of work to do to ensure the detail, data and mechanisms, both operational and the governance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for</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the delivery of the plan are in place.</a:t>
            </a:r>
            <a:r>
              <a:rPr lang="en-GB" sz="180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321376" y="298174"/>
            <a:ext cx="10977427" cy="1053548"/>
          </a:xfrm>
          <a:solidFill>
            <a:schemeClr val="accent6">
              <a:lumMod val="40000"/>
              <a:lumOff val="60000"/>
            </a:schemeClr>
          </a:solidFill>
        </p:spPr>
        <p:txBody>
          <a:bodyPr>
            <a:noAutofit/>
          </a:bodyPr>
          <a:lstStyle/>
          <a:p>
            <a:pPr algn="l"/>
            <a:r>
              <a:rPr lang="en-GB" sz="3600" dirty="0"/>
              <a:t>The Urban Nature Development Project</a:t>
            </a:r>
            <a:br>
              <a:rPr lang="en-GB" sz="3600" dirty="0"/>
            </a:br>
            <a:r>
              <a:rPr lang="en-GB" sz="3600" dirty="0"/>
              <a:t>and Urban Forest Accelerator Project</a:t>
            </a:r>
          </a:p>
        </p:txBody>
      </p:sp>
      <p:pic>
        <p:nvPicPr>
          <p:cNvPr id="4" name="Picture 3" descr="People working on ideas">
            <a:extLst>
              <a:ext uri="{FF2B5EF4-FFF2-40B4-BE49-F238E27FC236}">
                <a16:creationId xmlns:a16="http://schemas.microsoft.com/office/drawing/2014/main" id="{CDA7C3CE-6560-CA3E-2BA4-AC7449745E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441" y="3505301"/>
            <a:ext cx="3490985" cy="2480140"/>
          </a:xfrm>
          <a:prstGeom prst="rect">
            <a:avLst/>
          </a:prstGeom>
        </p:spPr>
      </p:pic>
      <p:sp>
        <p:nvSpPr>
          <p:cNvPr id="5" name="TextBox 4">
            <a:extLst>
              <a:ext uri="{FF2B5EF4-FFF2-40B4-BE49-F238E27FC236}">
                <a16:creationId xmlns:a16="http://schemas.microsoft.com/office/drawing/2014/main" id="{F8FD55B0-82E6-C77A-43E3-E8A00A51D423}"/>
              </a:ext>
            </a:extLst>
          </p:cNvPr>
          <p:cNvSpPr txBox="1"/>
          <p:nvPr/>
        </p:nvSpPr>
        <p:spPr>
          <a:xfrm>
            <a:off x="321376" y="3615818"/>
            <a:ext cx="6684338" cy="2369623"/>
          </a:xfrm>
          <a:prstGeom prst="rect">
            <a:avLst/>
          </a:prstGeom>
          <a:solidFill>
            <a:schemeClr val="bg1"/>
          </a:solidFill>
        </p:spPr>
        <p:txBody>
          <a:bodyPr wrap="square" rtlCol="0">
            <a:spAutoFit/>
          </a:bodyPr>
          <a:lstStyle/>
          <a:p>
            <a:pPr>
              <a:lnSpc>
                <a:spcPct val="115000"/>
              </a:lnSpc>
              <a:spcAft>
                <a:spcPts val="1000"/>
              </a:spcAft>
            </a:pPr>
            <a:r>
              <a:rPr lang="en-GB"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first two projects in the City of Nature </a:t>
            </a:r>
            <a:r>
              <a:rPr lang="en-GB"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P</a:t>
            </a:r>
            <a:r>
              <a:rPr lang="en-GB"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rogramme are: </a:t>
            </a:r>
          </a:p>
          <a:p>
            <a:pPr marL="285750" indent="-285750">
              <a:lnSpc>
                <a:spcPct val="115000"/>
              </a:lnSpc>
              <a:spcAft>
                <a:spcPts val="1000"/>
              </a:spcAft>
              <a:buFont typeface="Arial" panose="020B0604020202020204" pitchFamily="34" charset="0"/>
              <a:buChar char="•"/>
            </a:pP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Urban Nature Development Project</a:t>
            </a: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T</a:t>
            </a: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 Urban Forest Accelerator (Birmingham Pilot) in response to the then government's “Trees Call for Action” </a:t>
            </a:r>
          </a:p>
          <a:p>
            <a:pPr>
              <a:lnSpc>
                <a:spcPct val="115000"/>
              </a:lnSpc>
              <a:spcAft>
                <a:spcPts val="1000"/>
              </a:spcAft>
            </a:pPr>
            <a:r>
              <a:rPr lang="en-GB" dirty="0">
                <a:solidFill>
                  <a:srgbClr val="000000"/>
                </a:solidFill>
                <a:latin typeface="Calibri" panose="020F0502020204030204" pitchFamily="34" charset="0"/>
                <a:cs typeface="Calibri" panose="020F0502020204030204" pitchFamily="34" charset="0"/>
              </a:rPr>
              <a:t>Both projects are supported by the National Trust and funded by the National Lottery Heritage fund.</a:t>
            </a:r>
          </a:p>
        </p:txBody>
      </p:sp>
    </p:spTree>
    <p:extLst>
      <p:ext uri="{BB962C8B-B14F-4D97-AF65-F5344CB8AC3E}">
        <p14:creationId xmlns:p14="http://schemas.microsoft.com/office/powerpoint/2010/main" val="337574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4002940-ED1C-4296-A4E9-B7692550CA87}"/>
              </a:ext>
            </a:extLst>
          </p:cNvPr>
          <p:cNvSpPr txBox="1"/>
          <p:nvPr/>
        </p:nvSpPr>
        <p:spPr>
          <a:xfrm>
            <a:off x="294346" y="1363769"/>
            <a:ext cx="9764054" cy="461665"/>
          </a:xfrm>
          <a:prstGeom prst="rect">
            <a:avLst/>
          </a:prstGeom>
          <a:solidFill>
            <a:srgbClr val="7030A0"/>
          </a:solidFill>
        </p:spPr>
        <p:txBody>
          <a:bodyPr wrap="square" rtlCol="0">
            <a:spAutoFit/>
          </a:bodyPr>
          <a:lstStyle/>
          <a:p>
            <a:r>
              <a:rPr lang="en-GB" sz="2400" dirty="0">
                <a:solidFill>
                  <a:schemeClr val="bg1"/>
                </a:solidFill>
              </a:rPr>
              <a:t>UND - Focusing on Nature on Your Doorstep / Nature Connection for Health</a:t>
            </a:r>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307089" y="356396"/>
            <a:ext cx="9981537" cy="625440"/>
          </a:xfrm>
          <a:solidFill>
            <a:schemeClr val="accent6">
              <a:lumMod val="40000"/>
              <a:lumOff val="60000"/>
            </a:schemeClr>
          </a:solidFill>
        </p:spPr>
        <p:txBody>
          <a:bodyPr>
            <a:normAutofit fontScale="90000"/>
          </a:bodyPr>
          <a:lstStyle/>
          <a:p>
            <a:pPr algn="l"/>
            <a:r>
              <a:rPr lang="en-GB" sz="4000" dirty="0"/>
              <a:t>The Future Parks Standard - Improving existing parks</a:t>
            </a:r>
          </a:p>
        </p:txBody>
      </p:sp>
      <p:sp>
        <p:nvSpPr>
          <p:cNvPr id="5" name="TextBox 4">
            <a:extLst>
              <a:ext uri="{FF2B5EF4-FFF2-40B4-BE49-F238E27FC236}">
                <a16:creationId xmlns:a16="http://schemas.microsoft.com/office/drawing/2014/main" id="{87A69355-E35A-AF7C-F674-D61AB43E18C3}"/>
              </a:ext>
            </a:extLst>
          </p:cNvPr>
          <p:cNvSpPr txBox="1"/>
          <p:nvPr/>
        </p:nvSpPr>
        <p:spPr>
          <a:xfrm>
            <a:off x="307089" y="2292543"/>
            <a:ext cx="9509327" cy="3762184"/>
          </a:xfrm>
          <a:prstGeom prst="rect">
            <a:avLst/>
          </a:prstGeom>
          <a:noFill/>
        </p:spPr>
        <p:txBody>
          <a:bodyPr wrap="square">
            <a:spAutoFit/>
          </a:bodyPr>
          <a:lstStyle/>
          <a:p>
            <a:pPr>
              <a:lnSpc>
                <a:spcPct val="107000"/>
              </a:lnSpc>
              <a:spcAft>
                <a:spcPts val="1000"/>
              </a:spcAft>
            </a:pPr>
            <a:r>
              <a:rPr lang="en-GB" sz="1600" b="1" dirty="0">
                <a:latin typeface="Calibri" panose="020F0502020204030204" pitchFamily="34" charset="0"/>
                <a:ea typeface="Calibri" panose="020F0502020204030204" pitchFamily="34" charset="0"/>
                <a:cs typeface="Times New Roman" panose="02020603050405020304" pitchFamily="18" charset="0"/>
              </a:rPr>
              <a:t>We are improving existing parks so p</a:t>
            </a:r>
            <a:r>
              <a:rPr lang="en-GB" sz="1600" b="1" dirty="0">
                <a:effectLst/>
                <a:latin typeface="Calibri" panose="020F0502020204030204" pitchFamily="34" charset="0"/>
                <a:ea typeface="Calibri" panose="020F0502020204030204" pitchFamily="34" charset="0"/>
                <a:cs typeface="Times New Roman" panose="02020603050405020304" pitchFamily="18" charset="0"/>
              </a:rPr>
              <a:t>eople in most need </a:t>
            </a:r>
            <a:r>
              <a:rPr lang="en-GB" sz="1600" b="1" dirty="0">
                <a:latin typeface="Calibri" panose="020F0502020204030204" pitchFamily="34" charset="0"/>
                <a:ea typeface="Calibri" panose="020F0502020204030204" pitchFamily="34" charset="0"/>
                <a:cs typeface="Times New Roman" panose="02020603050405020304" pitchFamily="18" charset="0"/>
              </a:rPr>
              <a:t>can</a:t>
            </a:r>
            <a:r>
              <a:rPr lang="en-GB" sz="1600" b="1" dirty="0">
                <a:effectLst/>
                <a:latin typeface="Calibri" panose="020F0502020204030204" pitchFamily="34" charset="0"/>
                <a:ea typeface="Calibri" panose="020F0502020204030204" pitchFamily="34" charset="0"/>
                <a:cs typeface="Times New Roman" panose="02020603050405020304" pitchFamily="18" charset="0"/>
              </a:rPr>
              <a:t> benefit from their green spaces and nature on their doorstep.</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737235">
              <a:lnSpc>
                <a:spcPct val="107000"/>
              </a:lnSpc>
            </a:pP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10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To do this we </a:t>
            </a:r>
            <a:r>
              <a:rPr lang="en-GB" sz="1600" b="1" dirty="0">
                <a:latin typeface="Calibri" panose="020F0502020204030204" pitchFamily="34" charset="0"/>
                <a:ea typeface="Calibri" panose="020F0502020204030204" pitchFamily="34" charset="0"/>
                <a:cs typeface="Times New Roman" panose="02020603050405020304" pitchFamily="18" charset="0"/>
              </a:rPr>
              <a:t>are establishing mechanisms to</a:t>
            </a:r>
            <a:r>
              <a:rPr lang="en-GB" sz="1600" b="1" dirty="0">
                <a:effectLst/>
                <a:latin typeface="Calibri" panose="020F0502020204030204" pitchFamily="34" charset="0"/>
                <a:ea typeface="Calibri" panose="020F0502020204030204" pitchFamily="34" charset="0"/>
                <a:cs typeface="Times New Roman" panose="02020603050405020304" pitchFamily="18" charset="0"/>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600" dirty="0">
                <a:effectLst/>
                <a:latin typeface="Calibri" panose="020F0502020204030204" pitchFamily="34" charset="0"/>
                <a:ea typeface="Calibri" panose="020F0502020204030204" pitchFamily="34" charset="0"/>
                <a:cs typeface="Times New Roman" panose="02020603050405020304" pitchFamily="18" charset="0"/>
              </a:rPr>
              <a:t>Convene a City of Nature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BCC Operations Group</a:t>
            </a:r>
          </a:p>
          <a:p>
            <a:pPr marL="342900" lvl="0" indent="-342900">
              <a:lnSpc>
                <a:spcPct val="107000"/>
              </a:lnSpc>
              <a:buFont typeface="Symbol" panose="05050102010706020507" pitchFamily="18" charset="2"/>
              <a:buChar char=""/>
            </a:pPr>
            <a:r>
              <a:rPr lang="en-GB" sz="1600" dirty="0">
                <a:effectLst/>
                <a:latin typeface="Calibri" panose="020F0502020204030204" pitchFamily="34" charset="0"/>
                <a:ea typeface="Calibri" panose="020F0502020204030204" pitchFamily="34" charset="0"/>
                <a:cs typeface="Times New Roman" panose="02020603050405020304" pitchFamily="18" charset="0"/>
              </a:rPr>
              <a:t>Support a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City of Nature Alliance </a:t>
            </a:r>
            <a:r>
              <a:rPr lang="en-GB" sz="1600" dirty="0">
                <a:effectLst/>
                <a:latin typeface="Calibri" panose="020F0502020204030204" pitchFamily="34" charset="0"/>
                <a:ea typeface="Calibri" panose="020F0502020204030204" pitchFamily="34" charset="0"/>
                <a:cs typeface="Times New Roman" panose="02020603050405020304" pitchFamily="18" charset="0"/>
              </a:rPr>
              <a:t>partnership to enhance working with communities.</a:t>
            </a:r>
          </a:p>
          <a:p>
            <a:pPr marL="342900" lvl="0" indent="-342900">
              <a:lnSpc>
                <a:spcPct val="107000"/>
              </a:lnSpc>
              <a:buFont typeface="Symbol" panose="05050102010706020507" pitchFamily="18" charset="2"/>
              <a:buChar char=""/>
            </a:pPr>
            <a:r>
              <a:rPr lang="en-GB" sz="1600" dirty="0">
                <a:latin typeface="Calibri" panose="020F0502020204030204" pitchFamily="34" charset="0"/>
                <a:ea typeface="Calibri" panose="020F0502020204030204" pitchFamily="34" charset="0"/>
                <a:cs typeface="Times New Roman" panose="02020603050405020304" pitchFamily="18" charset="0"/>
              </a:rPr>
              <a:t>A</a:t>
            </a:r>
            <a:r>
              <a:rPr lang="en-GB" sz="1600" dirty="0">
                <a:effectLst/>
                <a:latin typeface="Calibri" panose="020F0502020204030204" pitchFamily="34" charset="0"/>
                <a:ea typeface="Calibri" panose="020F0502020204030204" pitchFamily="34" charset="0"/>
                <a:cs typeface="Times New Roman" panose="02020603050405020304" pitchFamily="18" charset="0"/>
              </a:rPr>
              <a:t>ctivate five ‘red’ wards (identified </a:t>
            </a:r>
            <a:r>
              <a:rPr lang="en-GB" sz="1600" dirty="0">
                <a:latin typeface="Calibri" panose="020F0502020204030204" pitchFamily="34" charset="0"/>
                <a:ea typeface="Calibri" panose="020F0502020204030204" pitchFamily="34" charset="0"/>
                <a:cs typeface="Times New Roman" panose="02020603050405020304" pitchFamily="18" charset="0"/>
              </a:rPr>
              <a:t>through</a:t>
            </a:r>
            <a:r>
              <a:rPr lang="en-GB" sz="1600" dirty="0">
                <a:effectLst/>
                <a:latin typeface="Calibri" panose="020F0502020204030204" pitchFamily="34" charset="0"/>
                <a:ea typeface="Calibri" panose="020F0502020204030204" pitchFamily="34" charset="0"/>
                <a:cs typeface="Times New Roman" panose="02020603050405020304" pitchFamily="18" charset="0"/>
              </a:rPr>
              <a:t> the environmental </a:t>
            </a:r>
            <a:r>
              <a:rPr lang="en-GB" sz="1600" dirty="0">
                <a:latin typeface="Calibri" panose="020F0502020204030204" pitchFamily="34" charset="0"/>
                <a:ea typeface="Calibri" panose="020F0502020204030204" pitchFamily="34" charset="0"/>
                <a:cs typeface="Times New Roman" panose="02020603050405020304" pitchFamily="18" charset="0"/>
              </a:rPr>
              <a:t>j</a:t>
            </a:r>
            <a:r>
              <a:rPr lang="en-GB" sz="1600" dirty="0">
                <a:effectLst/>
                <a:latin typeface="Calibri" panose="020F0502020204030204" pitchFamily="34" charset="0"/>
                <a:ea typeface="Calibri" panose="020F0502020204030204" pitchFamily="34" charset="0"/>
                <a:cs typeface="Times New Roman" panose="02020603050405020304" pitchFamily="18" charset="0"/>
              </a:rPr>
              <a:t>ustice map) using the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“Birmingham Future Park Standard” </a:t>
            </a:r>
            <a:r>
              <a:rPr lang="en-GB" sz="1600" dirty="0">
                <a:effectLst/>
                <a:latin typeface="Calibri" panose="020F0502020204030204" pitchFamily="34" charset="0"/>
                <a:ea typeface="Calibri" panose="020F0502020204030204" pitchFamily="34" charset="0"/>
                <a:cs typeface="Times New Roman" panose="02020603050405020304" pitchFamily="18" charset="0"/>
              </a:rPr>
              <a:t>method to manage assets and deliver services.</a:t>
            </a:r>
          </a:p>
          <a:p>
            <a:pPr marL="342900" lvl="0" indent="-342900">
              <a:lnSpc>
                <a:spcPct val="107000"/>
              </a:lnSpc>
              <a:buFont typeface="Symbol" panose="05050102010706020507" pitchFamily="18" charset="2"/>
              <a:buChar char=""/>
            </a:pPr>
            <a:r>
              <a:rPr lang="en-GB" sz="1600" dirty="0">
                <a:latin typeface="Calibri" panose="020F0502020204030204" pitchFamily="34" charset="0"/>
                <a:ea typeface="Calibri" panose="020F0502020204030204" pitchFamily="34" charset="0"/>
                <a:cs typeface="Times New Roman" panose="02020603050405020304" pitchFamily="18" charset="0"/>
              </a:rPr>
              <a:t>Develop</a:t>
            </a:r>
            <a:r>
              <a:rPr lang="en-GB" sz="1600" dirty="0">
                <a:effectLst/>
                <a:latin typeface="Calibri" panose="020F0502020204030204" pitchFamily="34" charset="0"/>
                <a:ea typeface="Calibri" panose="020F0502020204030204" pitchFamily="34" charset="0"/>
                <a:cs typeface="Times New Roman" panose="02020603050405020304" pitchFamily="18" charset="0"/>
              </a:rPr>
              <a:t> a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Green Champions model </a:t>
            </a:r>
            <a:r>
              <a:rPr lang="en-GB" sz="1600" dirty="0">
                <a:latin typeface="Calibri" panose="020F0502020204030204" pitchFamily="34" charset="0"/>
                <a:ea typeface="Calibri" panose="020F0502020204030204" pitchFamily="34" charset="0"/>
                <a:cs typeface="Times New Roman" panose="02020603050405020304" pitchFamily="18" charset="0"/>
              </a:rPr>
              <a:t>for</a:t>
            </a:r>
            <a:r>
              <a:rPr lang="en-GB" sz="1600" dirty="0">
                <a:effectLst/>
                <a:latin typeface="Calibri" panose="020F0502020204030204" pitchFamily="34" charset="0"/>
                <a:ea typeface="Calibri" panose="020F0502020204030204" pitchFamily="34" charset="0"/>
                <a:cs typeface="Times New Roman" panose="02020603050405020304" pitchFamily="18" charset="0"/>
              </a:rPr>
              <a:t> eco volunteers.</a:t>
            </a:r>
          </a:p>
          <a:p>
            <a:pPr marL="342900" lvl="0" indent="-342900">
              <a:lnSpc>
                <a:spcPct val="107000"/>
              </a:lnSpc>
              <a:buFont typeface="Symbol" panose="05050102010706020507" pitchFamily="18" charset="2"/>
              <a:buChar char=""/>
            </a:pPr>
            <a:r>
              <a:rPr lang="en-GB" sz="1600" dirty="0">
                <a:latin typeface="Calibri" panose="020F0502020204030204" pitchFamily="34" charset="0"/>
                <a:ea typeface="Calibri" panose="020F0502020204030204" pitchFamily="34" charset="0"/>
                <a:cs typeface="Times New Roman" panose="02020603050405020304" pitchFamily="18" charset="0"/>
              </a:rPr>
              <a:t>Identifying</a:t>
            </a:r>
            <a:r>
              <a:rPr lang="en-GB" sz="1600" dirty="0">
                <a:effectLst/>
                <a:latin typeface="Calibri" panose="020F0502020204030204" pitchFamily="34" charset="0"/>
                <a:ea typeface="Calibri" panose="020F0502020204030204" pitchFamily="34" charset="0"/>
                <a:cs typeface="Times New Roman" panose="02020603050405020304" pitchFamily="18" charset="0"/>
              </a:rPr>
              <a:t> and testing a programme of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nature-based health interventions </a:t>
            </a:r>
            <a:r>
              <a:rPr lang="en-GB" sz="1600" dirty="0">
                <a:effectLst/>
                <a:latin typeface="Calibri" panose="020F0502020204030204" pitchFamily="34" charset="0"/>
                <a:ea typeface="Calibri" panose="020F0502020204030204" pitchFamily="34" charset="0"/>
                <a:cs typeface="Times New Roman" panose="02020603050405020304" pitchFamily="18" charset="0"/>
              </a:rPr>
              <a:t>and growing a range of online information and opportunities to involve new audiences.</a:t>
            </a:r>
          </a:p>
          <a:p>
            <a:pPr marL="342900" lvl="0" indent="-342900">
              <a:lnSpc>
                <a:spcPct val="107000"/>
              </a:lnSpc>
              <a:buFont typeface="Symbol" panose="05050102010706020507" pitchFamily="18" charset="2"/>
              <a:buChar char=""/>
            </a:pPr>
            <a:r>
              <a:rPr lang="en-GB" sz="1600" dirty="0">
                <a:latin typeface="Calibri" panose="020F0502020204030204" pitchFamily="34" charset="0"/>
                <a:ea typeface="Calibri" panose="020F0502020204030204" pitchFamily="34" charset="0"/>
                <a:cs typeface="Times New Roman" panose="02020603050405020304" pitchFamily="18" charset="0"/>
              </a:rPr>
              <a:t>Trialling</a:t>
            </a:r>
            <a:r>
              <a:rPr lang="en-GB" sz="1600" dirty="0">
                <a:effectLst/>
                <a:latin typeface="Calibri" panose="020F0502020204030204" pitchFamily="34" charset="0"/>
                <a:ea typeface="Calibri" panose="020F0502020204030204" pitchFamily="34" charset="0"/>
                <a:cs typeface="Times New Roman" panose="02020603050405020304" pitchFamily="18" charset="0"/>
              </a:rPr>
              <a:t> a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Social Impact Assessment</a:t>
            </a:r>
            <a:r>
              <a:rPr lang="en-GB" sz="1600" dirty="0">
                <a:effectLst/>
                <a:latin typeface="Calibri" panose="020F0502020204030204" pitchFamily="34" charset="0"/>
                <a:ea typeface="Calibri" panose="020F0502020204030204" pitchFamily="34" charset="0"/>
                <a:cs typeface="Times New Roman" panose="02020603050405020304" pitchFamily="18" charset="0"/>
              </a:rPr>
              <a:t> app to monitor and report on this work. </a:t>
            </a:r>
          </a:p>
          <a:p>
            <a:pPr marL="342900" lvl="0" indent="-342900">
              <a:lnSpc>
                <a:spcPct val="107000"/>
              </a:lnSpc>
              <a:spcAft>
                <a:spcPts val="1000"/>
              </a:spcAft>
              <a:buFont typeface="Symbol" panose="05050102010706020507" pitchFamily="18" charset="2"/>
              <a:buChar char=""/>
            </a:pPr>
            <a:r>
              <a:rPr lang="en-GB" sz="1600" dirty="0">
                <a:latin typeface="Calibri" panose="020F0502020204030204" pitchFamily="34" charset="0"/>
                <a:ea typeface="Calibri" panose="020F0502020204030204" pitchFamily="34" charset="0"/>
                <a:cs typeface="Times New Roman" panose="02020603050405020304" pitchFamily="18" charset="0"/>
              </a:rPr>
              <a:t>I</a:t>
            </a:r>
            <a:r>
              <a:rPr lang="en-GB" sz="1600" dirty="0">
                <a:effectLst/>
                <a:latin typeface="Calibri" panose="020F0502020204030204" pitchFamily="34" charset="0"/>
                <a:ea typeface="Calibri" panose="020F0502020204030204" pitchFamily="34" charset="0"/>
                <a:cs typeface="Times New Roman" panose="02020603050405020304" pitchFamily="18" charset="0"/>
              </a:rPr>
              <a:t>dentifying key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sources of parks related income</a:t>
            </a:r>
            <a:r>
              <a:rPr lang="en-GB" sz="1600" b="1" dirty="0">
                <a:latin typeface="Calibri" panose="020F0502020204030204" pitchFamily="34" charset="0"/>
                <a:ea typeface="Calibri" panose="020F0502020204030204" pitchFamily="34" charset="0"/>
                <a:cs typeface="Times New Roman" panose="02020603050405020304" pitchFamily="18" charset="0"/>
              </a:rPr>
              <a:t> </a:t>
            </a:r>
            <a:r>
              <a:rPr lang="en-GB" sz="1600" dirty="0">
                <a:latin typeface="Calibri" panose="020F0502020204030204" pitchFamily="34" charset="0"/>
                <a:ea typeface="Calibri" panose="020F0502020204030204" pitchFamily="34" charset="0"/>
                <a:cs typeface="Times New Roman" panose="02020603050405020304" pitchFamily="18" charset="0"/>
              </a:rPr>
              <a:t>to fund this work in the future.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1AF3BFF-5107-5CC4-833D-908813FFA7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50495" y="99531"/>
            <a:ext cx="1838714" cy="6402073"/>
          </a:xfrm>
          <a:prstGeom prst="rect">
            <a:avLst/>
          </a:prstGeom>
        </p:spPr>
      </p:pic>
    </p:spTree>
    <p:extLst>
      <p:ext uri="{BB962C8B-B14F-4D97-AF65-F5344CB8AC3E}">
        <p14:creationId xmlns:p14="http://schemas.microsoft.com/office/powerpoint/2010/main" val="1137164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431374" y="429370"/>
            <a:ext cx="9981537" cy="717893"/>
          </a:xfrm>
          <a:solidFill>
            <a:schemeClr val="accent6">
              <a:lumMod val="40000"/>
              <a:lumOff val="60000"/>
            </a:schemeClr>
          </a:solidFill>
        </p:spPr>
        <p:txBody>
          <a:bodyPr>
            <a:normAutofit/>
          </a:bodyPr>
          <a:lstStyle/>
          <a:p>
            <a:pPr algn="l"/>
            <a:r>
              <a:rPr lang="en-GB" sz="4000" dirty="0"/>
              <a:t>Master Planning - New parks and green spaces</a:t>
            </a:r>
          </a:p>
        </p:txBody>
      </p:sp>
      <p:sp>
        <p:nvSpPr>
          <p:cNvPr id="7" name="TextBox 6">
            <a:extLst>
              <a:ext uri="{FF2B5EF4-FFF2-40B4-BE49-F238E27FC236}">
                <a16:creationId xmlns:a16="http://schemas.microsoft.com/office/drawing/2014/main" id="{931B6FA4-7295-663F-0451-9AFEC1AFBE4E}"/>
              </a:ext>
            </a:extLst>
          </p:cNvPr>
          <p:cNvSpPr txBox="1"/>
          <p:nvPr/>
        </p:nvSpPr>
        <p:spPr>
          <a:xfrm>
            <a:off x="431374" y="1973652"/>
            <a:ext cx="7607396" cy="3467424"/>
          </a:xfrm>
          <a:prstGeom prst="rect">
            <a:avLst/>
          </a:prstGeom>
          <a:noFill/>
        </p:spPr>
        <p:txBody>
          <a:bodyPr wrap="square">
            <a:spAutoFit/>
          </a:bodyPr>
          <a:lstStyle/>
          <a:p>
            <a:pPr>
              <a:lnSpc>
                <a:spcPct val="107000"/>
              </a:lnSpc>
              <a:spcAft>
                <a:spcPts val="10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Produce a pipeline of projects for the East Birmingham Inclusive Growth geography</a:t>
            </a:r>
            <a:r>
              <a:rPr lang="en-GB" b="1" dirty="0">
                <a:latin typeface="Calibri" panose="020F0502020204030204" pitchFamily="34" charset="0"/>
                <a:ea typeface="Calibri" panose="020F0502020204030204" pitchFamily="34" charset="0"/>
                <a:cs typeface="Times New Roman" panose="02020603050405020304" pitchFamily="18" charset="0"/>
              </a:rPr>
              <a:t> by: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n-GB" dirty="0">
                <a:latin typeface="Calibri" panose="020F0502020204030204" pitchFamily="34" charset="0"/>
                <a:cs typeface="Times New Roman" panose="02020603050405020304" pitchFamily="18" charset="0"/>
              </a:rPr>
              <a:t>Developing a green infrastructure (GI) master plan that will: </a:t>
            </a:r>
          </a:p>
          <a:p>
            <a:pPr lvl="0">
              <a:lnSpc>
                <a:spcPct val="107000"/>
              </a:lnSpc>
            </a:pPr>
            <a:endParaRPr lang="en-GB" dirty="0">
              <a:latin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dirty="0">
                <a:latin typeface="Calibri" panose="020F0502020204030204" pitchFamily="34" charset="0"/>
                <a:cs typeface="Times New Roman" panose="02020603050405020304" pitchFamily="18" charset="0"/>
              </a:rPr>
              <a:t>Identify improvement options for all existing green space, starting with East Birmingham.</a:t>
            </a:r>
          </a:p>
          <a:p>
            <a:pPr marL="342900" indent="-342900">
              <a:lnSpc>
                <a:spcPct val="107000"/>
              </a:lnSpc>
              <a:buFont typeface="Symbol" panose="05050102010706020507" pitchFamily="18" charset="2"/>
              <a:buChar char=""/>
            </a:pPr>
            <a:r>
              <a:rPr lang="en-GB" dirty="0">
                <a:latin typeface="Calibri" panose="020F0502020204030204" pitchFamily="34" charset="0"/>
                <a:cs typeface="Times New Roman" panose="02020603050405020304" pitchFamily="18" charset="0"/>
              </a:rPr>
              <a:t>Identify all future opportunity sites &amp; linkages across East Birmingham. </a:t>
            </a:r>
          </a:p>
          <a:p>
            <a:pPr marL="342900" indent="-342900">
              <a:lnSpc>
                <a:spcPct val="107000"/>
              </a:lnSpc>
              <a:buFont typeface="Symbol" panose="05050102010706020507" pitchFamily="18" charset="2"/>
              <a:buChar char=""/>
            </a:pPr>
            <a:r>
              <a:rPr lang="en-GB" dirty="0">
                <a:latin typeface="Calibri" panose="020F0502020204030204" pitchFamily="34" charset="0"/>
                <a:cs typeface="Times New Roman" panose="02020603050405020304" pitchFamily="18" charset="0"/>
              </a:rPr>
              <a:t>Develop costed investment proposals for nominated sites, across a range of typologies, with recommended financial resources. </a:t>
            </a:r>
            <a:endParaRPr lang="en-GB" b="1" dirty="0">
              <a:latin typeface="Calibri" panose="020F0502020204030204" pitchFamily="34" charset="0"/>
              <a:cs typeface="Times New Roman" panose="02020603050405020304" pitchFamily="18" charset="0"/>
            </a:endParaRPr>
          </a:p>
          <a:p>
            <a:pPr marL="342900" lvl="0" indent="-342900">
              <a:lnSpc>
                <a:spcPct val="107000"/>
              </a:lnSpc>
              <a:spcAft>
                <a:spcPts val="1000"/>
              </a:spcAft>
              <a:buFont typeface="Symbol" panose="05050102010706020507" pitchFamily="18" charset="2"/>
              <a:buChar char=""/>
            </a:pPr>
            <a:r>
              <a:rPr lang="en-GB" dirty="0">
                <a:latin typeface="Calibri" panose="020F0502020204030204" pitchFamily="34" charset="0"/>
                <a:cs typeface="Times New Roman" panose="02020603050405020304" pitchFamily="18" charset="0"/>
              </a:rPr>
              <a:t>Inform the City’s local development plan, wider GI master planning and sustainable investment strategies.</a:t>
            </a:r>
          </a:p>
        </p:txBody>
      </p:sp>
      <p:pic>
        <p:nvPicPr>
          <p:cNvPr id="4" name="Picture 3" descr="Woman jogging">
            <a:extLst>
              <a:ext uri="{FF2B5EF4-FFF2-40B4-BE49-F238E27FC236}">
                <a16:creationId xmlns:a16="http://schemas.microsoft.com/office/drawing/2014/main" id="{78E4E415-836D-9C8F-4B3E-5C157F62EC8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50942" y="2186705"/>
            <a:ext cx="3516198" cy="3307499"/>
          </a:xfrm>
          <a:prstGeom prst="rect">
            <a:avLst/>
          </a:prstGeom>
        </p:spPr>
      </p:pic>
    </p:spTree>
    <p:extLst>
      <p:ext uri="{BB962C8B-B14F-4D97-AF65-F5344CB8AC3E}">
        <p14:creationId xmlns:p14="http://schemas.microsoft.com/office/powerpoint/2010/main" val="230372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431374" y="268104"/>
            <a:ext cx="9981537" cy="717893"/>
          </a:xfrm>
          <a:solidFill>
            <a:schemeClr val="accent6">
              <a:lumMod val="40000"/>
              <a:lumOff val="60000"/>
            </a:schemeClr>
          </a:solidFill>
        </p:spPr>
        <p:txBody>
          <a:bodyPr>
            <a:normAutofit/>
          </a:bodyPr>
          <a:lstStyle/>
          <a:p>
            <a:pPr algn="l"/>
            <a:r>
              <a:rPr lang="en-GB" sz="4000" dirty="0"/>
              <a:t>Nature Recovery Network</a:t>
            </a:r>
          </a:p>
        </p:txBody>
      </p:sp>
      <p:sp>
        <p:nvSpPr>
          <p:cNvPr id="7" name="TextBox 6">
            <a:extLst>
              <a:ext uri="{FF2B5EF4-FFF2-40B4-BE49-F238E27FC236}">
                <a16:creationId xmlns:a16="http://schemas.microsoft.com/office/drawing/2014/main" id="{931B6FA4-7295-663F-0451-9AFEC1AFBE4E}"/>
              </a:ext>
            </a:extLst>
          </p:cNvPr>
          <p:cNvSpPr txBox="1"/>
          <p:nvPr/>
        </p:nvSpPr>
        <p:spPr>
          <a:xfrm>
            <a:off x="431374" y="1187776"/>
            <a:ext cx="7607396" cy="5402120"/>
          </a:xfrm>
          <a:prstGeom prst="rect">
            <a:avLst/>
          </a:prstGeom>
          <a:noFill/>
        </p:spPr>
        <p:txBody>
          <a:bodyPr wrap="square">
            <a:spAutoFit/>
          </a:bodyPr>
          <a:lstStyle/>
          <a:p>
            <a:pPr algn="l"/>
            <a:r>
              <a:rPr lang="en-GB" sz="1400" b="0" i="0" dirty="0">
                <a:solidFill>
                  <a:srgbClr val="231F20"/>
                </a:solidFill>
                <a:effectLst/>
                <a:highlight>
                  <a:srgbClr val="FCFCFC"/>
                </a:highlight>
                <a:latin typeface="Noto Sans Display"/>
              </a:rPr>
              <a:t>The requirement for Local Nature Recovery Strategies (LNRS) across the whole of England were set out in the Environment Act 2021. The LNRS Regs came into force on 13th April 2023 with the WMCA being appointed as Responsible Authority for delivering the stratergy for the West Midlands region in June 2023.    </a:t>
            </a:r>
          </a:p>
          <a:p>
            <a:pPr algn="l"/>
            <a:endParaRPr lang="en-GB" sz="1400" b="1" i="0" dirty="0">
              <a:solidFill>
                <a:srgbClr val="231F20"/>
              </a:solidFill>
              <a:effectLst/>
              <a:highlight>
                <a:srgbClr val="FCFCFC"/>
              </a:highlight>
              <a:latin typeface="DM Sans" pitchFamily="2" charset="0"/>
            </a:endParaRPr>
          </a:p>
          <a:p>
            <a:pPr algn="l"/>
            <a:r>
              <a:rPr lang="en-GB" sz="1400" b="1" i="0" dirty="0">
                <a:solidFill>
                  <a:srgbClr val="231F20"/>
                </a:solidFill>
                <a:effectLst/>
                <a:highlight>
                  <a:srgbClr val="FCFCFC"/>
                </a:highlight>
                <a:latin typeface="DM Sans" pitchFamily="2" charset="0"/>
              </a:rPr>
              <a:t>What is the LNRS?</a:t>
            </a:r>
          </a:p>
          <a:p>
            <a:pPr algn="l"/>
            <a:endParaRPr lang="en-GB" sz="1400" b="1" i="0" dirty="0">
              <a:solidFill>
                <a:srgbClr val="231F20"/>
              </a:solidFill>
              <a:effectLst/>
              <a:highlight>
                <a:srgbClr val="FCFCFC"/>
              </a:highlight>
              <a:latin typeface="DM Sans" pitchFamily="2" charset="0"/>
            </a:endParaRPr>
          </a:p>
          <a:p>
            <a:pPr algn="l"/>
            <a:r>
              <a:rPr lang="en-GB" sz="1400" b="0" i="0" dirty="0">
                <a:solidFill>
                  <a:srgbClr val="231F20"/>
                </a:solidFill>
                <a:effectLst/>
                <a:highlight>
                  <a:srgbClr val="FCFCFC"/>
                </a:highlight>
                <a:latin typeface="Noto Sans Display"/>
              </a:rPr>
              <a:t>Local nature recovery strategies are a system of spatial strategies for nature and environmental improvement required by law under the Act.  </a:t>
            </a:r>
          </a:p>
          <a:p>
            <a:pPr algn="l"/>
            <a:r>
              <a:rPr lang="en-GB" sz="1400" b="0" i="0" dirty="0">
                <a:solidFill>
                  <a:srgbClr val="231F20"/>
                </a:solidFill>
                <a:effectLst/>
                <a:highlight>
                  <a:srgbClr val="FCFCFC"/>
                </a:highlight>
                <a:latin typeface="Noto Sans Display"/>
              </a:rPr>
              <a:t>Each strategy must:</a:t>
            </a:r>
          </a:p>
          <a:p>
            <a:pPr algn="l">
              <a:buFont typeface="Arial" panose="020B0604020202020204" pitchFamily="34" charset="0"/>
              <a:buChar char="•"/>
            </a:pPr>
            <a:r>
              <a:rPr lang="en-GB" sz="1400" b="0" i="0" dirty="0">
                <a:solidFill>
                  <a:srgbClr val="231F20"/>
                </a:solidFill>
                <a:effectLst/>
                <a:highlight>
                  <a:srgbClr val="FCFCFC"/>
                </a:highlight>
                <a:latin typeface="Noto Sans Display"/>
              </a:rPr>
              <a:t>agree priorities for nature’s recovery;</a:t>
            </a:r>
          </a:p>
          <a:p>
            <a:pPr algn="l">
              <a:buFont typeface="Arial" panose="020B0604020202020204" pitchFamily="34" charset="0"/>
              <a:buChar char="•"/>
            </a:pPr>
            <a:r>
              <a:rPr lang="en-GB" sz="1400" b="0" i="0" dirty="0">
                <a:solidFill>
                  <a:srgbClr val="231F20"/>
                </a:solidFill>
                <a:effectLst/>
                <a:highlight>
                  <a:srgbClr val="FCFCFC"/>
                </a:highlight>
                <a:latin typeface="Noto Sans Display"/>
              </a:rPr>
              <a:t>map the most valuable existing areas for nature; and</a:t>
            </a:r>
          </a:p>
          <a:p>
            <a:pPr algn="l">
              <a:buFont typeface="Arial" panose="020B0604020202020204" pitchFamily="34" charset="0"/>
              <a:buChar char="•"/>
            </a:pPr>
            <a:r>
              <a:rPr lang="en-GB" sz="1400" b="0" i="0" dirty="0">
                <a:solidFill>
                  <a:srgbClr val="231F20"/>
                </a:solidFill>
                <a:effectLst/>
                <a:highlight>
                  <a:srgbClr val="FCFCFC"/>
                </a:highlight>
                <a:latin typeface="Noto Sans Display"/>
              </a:rPr>
              <a:t>map specific proposals for creating or improving habitat for nature and wider environmental goals (adopting Nature Based Solutions).</a:t>
            </a:r>
          </a:p>
          <a:p>
            <a:pPr algn="l"/>
            <a:endParaRPr lang="en-GB" sz="1400" b="0" i="0" dirty="0">
              <a:solidFill>
                <a:srgbClr val="231F20"/>
              </a:solidFill>
              <a:effectLst/>
              <a:highlight>
                <a:srgbClr val="FCFCFC"/>
              </a:highlight>
              <a:latin typeface="Noto Sans Display"/>
            </a:endParaRPr>
          </a:p>
          <a:p>
            <a:pPr algn="l"/>
            <a:r>
              <a:rPr lang="en-GB" sz="1400" b="0" i="0" dirty="0">
                <a:solidFill>
                  <a:srgbClr val="231F20"/>
                </a:solidFill>
                <a:effectLst/>
                <a:highlight>
                  <a:srgbClr val="FCFCFC"/>
                </a:highlight>
                <a:latin typeface="Noto Sans Display"/>
              </a:rPr>
              <a:t>Together, the strategies will cover the whole of England with no gaps and no overlaps. </a:t>
            </a:r>
          </a:p>
          <a:p>
            <a:pPr algn="l"/>
            <a:r>
              <a:rPr lang="en-GB" sz="1400" b="0" i="0" dirty="0">
                <a:solidFill>
                  <a:srgbClr val="231F20"/>
                </a:solidFill>
                <a:effectLst/>
                <a:highlight>
                  <a:srgbClr val="FCFCFC"/>
                </a:highlight>
                <a:latin typeface="Noto Sans Display"/>
              </a:rPr>
              <a:t>The main purpose of the strategies is to identify locations to create or improve habitat most likely to provide the greatest benefit for nature and the wider environment.</a:t>
            </a:r>
          </a:p>
          <a:p>
            <a:pPr>
              <a:lnSpc>
                <a:spcPct val="107000"/>
              </a:lnSpc>
              <a:spcAft>
                <a:spcPts val="1000"/>
              </a:spcAft>
            </a:pPr>
            <a:endParaRPr lang="en-GB" sz="1600" dirty="0">
              <a:latin typeface="Calibri" panose="020F0502020204030204" pitchFamily="34" charset="0"/>
              <a:cs typeface="Times New Roman" panose="02020603050405020304" pitchFamily="18" charset="0"/>
            </a:endParaRPr>
          </a:p>
          <a:p>
            <a:pPr>
              <a:lnSpc>
                <a:spcPct val="107000"/>
              </a:lnSpc>
              <a:spcAft>
                <a:spcPts val="1000"/>
              </a:spcAft>
            </a:pPr>
            <a:r>
              <a:rPr lang="en-GB" sz="1400" b="1" dirty="0"/>
              <a:t>Urban Nature Development Project</a:t>
            </a:r>
          </a:p>
          <a:p>
            <a:pPr>
              <a:lnSpc>
                <a:spcPct val="107000"/>
              </a:lnSpc>
              <a:spcAft>
                <a:spcPts val="1000"/>
              </a:spcAft>
            </a:pPr>
            <a:r>
              <a:rPr lang="en-GB" sz="1400" dirty="0"/>
              <a:t>Create a schedule of Birmingham City Council sites that could successfully benefit from future Biodiversity Net Gain credits and embedded maintenance payments through identification of BCC owned sites against the 25-year nature recovery vision map developed through FPA.</a:t>
            </a:r>
            <a:endParaRPr lang="en-GB" sz="1400" dirty="0">
              <a:latin typeface="Calibri" panose="020F0502020204030204" pitchFamily="34" charset="0"/>
              <a:cs typeface="Times New Roman" panose="02020603050405020304" pitchFamily="18" charset="0"/>
            </a:endParaRPr>
          </a:p>
        </p:txBody>
      </p:sp>
      <p:pic>
        <p:nvPicPr>
          <p:cNvPr id="3" name="Picture 2" descr="Spider web">
            <a:extLst>
              <a:ext uri="{FF2B5EF4-FFF2-40B4-BE49-F238E27FC236}">
                <a16:creationId xmlns:a16="http://schemas.microsoft.com/office/drawing/2014/main" id="{E27CE18C-7BBA-FBA7-4583-667EB1172D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7463" y="2589196"/>
            <a:ext cx="3687279" cy="2851880"/>
          </a:xfrm>
          <a:prstGeom prst="rect">
            <a:avLst/>
          </a:prstGeom>
        </p:spPr>
      </p:pic>
      <p:pic>
        <p:nvPicPr>
          <p:cNvPr id="6" name="Picture 5">
            <a:extLst>
              <a:ext uri="{FF2B5EF4-FFF2-40B4-BE49-F238E27FC236}">
                <a16:creationId xmlns:a16="http://schemas.microsoft.com/office/drawing/2014/main" id="{1352A6C5-CAE6-B460-D406-29B4ED3AC613}"/>
              </a:ext>
            </a:extLst>
          </p:cNvPr>
          <p:cNvPicPr>
            <a:picLocks noChangeAspect="1"/>
          </p:cNvPicPr>
          <p:nvPr/>
        </p:nvPicPr>
        <p:blipFill>
          <a:blip r:embed="rId4"/>
          <a:stretch>
            <a:fillRect/>
          </a:stretch>
        </p:blipFill>
        <p:spPr>
          <a:xfrm>
            <a:off x="8262047" y="1824450"/>
            <a:ext cx="1829055" cy="552527"/>
          </a:xfrm>
          <a:prstGeom prst="rect">
            <a:avLst/>
          </a:prstGeom>
        </p:spPr>
      </p:pic>
    </p:spTree>
    <p:extLst>
      <p:ext uri="{BB962C8B-B14F-4D97-AF65-F5344CB8AC3E}">
        <p14:creationId xmlns:p14="http://schemas.microsoft.com/office/powerpoint/2010/main" val="281359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307088" y="232875"/>
            <a:ext cx="9981537" cy="705379"/>
          </a:xfrm>
          <a:solidFill>
            <a:schemeClr val="accent6">
              <a:lumMod val="40000"/>
              <a:lumOff val="60000"/>
            </a:schemeClr>
          </a:solidFill>
        </p:spPr>
        <p:txBody>
          <a:bodyPr>
            <a:normAutofit fontScale="90000"/>
          </a:bodyPr>
          <a:lstStyle/>
          <a:p>
            <a:pPr algn="l"/>
            <a:r>
              <a:rPr lang="en-GB" sz="3600" dirty="0"/>
              <a:t>Growing Birmingham’s Urban Forest and Urban Foresters </a:t>
            </a:r>
          </a:p>
        </p:txBody>
      </p:sp>
      <p:sp>
        <p:nvSpPr>
          <p:cNvPr id="4" name="TextBox 3">
            <a:extLst>
              <a:ext uri="{FF2B5EF4-FFF2-40B4-BE49-F238E27FC236}">
                <a16:creationId xmlns:a16="http://schemas.microsoft.com/office/drawing/2014/main" id="{E146D694-19AC-228E-F7F1-A5988915B8A8}"/>
              </a:ext>
            </a:extLst>
          </p:cNvPr>
          <p:cNvSpPr txBox="1"/>
          <p:nvPr/>
        </p:nvSpPr>
        <p:spPr>
          <a:xfrm>
            <a:off x="307088" y="1378934"/>
            <a:ext cx="7144299" cy="4775218"/>
          </a:xfrm>
          <a:prstGeom prst="rect">
            <a:avLst/>
          </a:prstGeom>
          <a:noFill/>
        </p:spPr>
        <p:txBody>
          <a:bodyPr wrap="square">
            <a:spAutoFit/>
          </a:bodyPr>
          <a:lstStyle/>
          <a:p>
            <a:pPr>
              <a:lnSpc>
                <a:spcPct val="107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Urban Forest Accelerator (UFA) project is a joint project between the National Trust, Birmingham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Treepeople</a:t>
            </a:r>
            <a:r>
              <a:rPr lang="en-GB" sz="1800" dirty="0">
                <a:effectLst/>
                <a:latin typeface="Calibri" panose="020F0502020204030204" pitchFamily="34" charset="0"/>
                <a:ea typeface="Calibri" panose="020F0502020204030204" pitchFamily="34" charset="0"/>
                <a:cs typeface="Times New Roman" panose="02020603050405020304" pitchFamily="18" charset="0"/>
              </a:rPr>
              <a:t> CIO and Birmingham City Council. It contributes to the vision of the England Trees Action Plan (ETAP) and will deliver against multiple objectives from </a:t>
            </a:r>
            <a:r>
              <a:rPr lang="en-GB" dirty="0">
                <a:latin typeface="Calibri" panose="020F0502020204030204" pitchFamily="34" charset="0"/>
                <a:ea typeface="Calibri" panose="020F0502020204030204" pitchFamily="34" charset="0"/>
                <a:cs typeface="Times New Roman" panose="02020603050405020304" pitchFamily="18" charset="0"/>
              </a:rPr>
              <a:t>it</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Its </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sz="1800" dirty="0">
                <a:effectLst/>
                <a:latin typeface="Calibri" panose="020F0502020204030204" pitchFamily="34" charset="0"/>
                <a:ea typeface="Calibri" panose="020F0502020204030204" pitchFamily="34" charset="0"/>
                <a:cs typeface="Times New Roman" panose="02020603050405020304" pitchFamily="18" charset="0"/>
              </a:rPr>
              <a:t>bjectives are:</a:t>
            </a:r>
          </a:p>
          <a:p>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Connecting people with trees and woodlands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Making </a:t>
            </a:r>
            <a:r>
              <a:rPr lang="en-GB" dirty="0">
                <a:latin typeface="Calibri" panose="020F0502020204030204" pitchFamily="34" charset="0"/>
                <a:ea typeface="Calibri" panose="020F0502020204030204" pitchFamily="34" charset="0"/>
                <a:cs typeface="Times New Roman" panose="02020603050405020304" pitchFamily="18" charset="0"/>
              </a:rPr>
              <a:t>t</a:t>
            </a:r>
            <a:r>
              <a:rPr lang="en-GB" sz="1800" dirty="0">
                <a:effectLst/>
                <a:latin typeface="Calibri" panose="020F0502020204030204" pitchFamily="34" charset="0"/>
                <a:ea typeface="Calibri" panose="020F0502020204030204" pitchFamily="34" charset="0"/>
                <a:cs typeface="Times New Roman" panose="02020603050405020304" pitchFamily="18" charset="0"/>
              </a:rPr>
              <a:t>rees and woodlands part of the green economy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Protecting and improving our trees and woodlands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Expanding and connecting our trees and woodlands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125"/>
              </a:spcBef>
              <a:spcAft>
                <a:spcPts val="1125"/>
              </a:spcAft>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 a local authority we have stated a clear commitment to Net Zero and as part of that a commitment to future tree planting and protection. This will take those reoccurring resources of money, volunteers and communication alongside building skills for a future green workforce.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Person wearing gloves and hat hugging a mossy tree">
            <a:extLst>
              <a:ext uri="{FF2B5EF4-FFF2-40B4-BE49-F238E27FC236}">
                <a16:creationId xmlns:a16="http://schemas.microsoft.com/office/drawing/2014/main" id="{B0195145-DE68-F1B7-CCCA-12F94C1A25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30424" y="2126072"/>
            <a:ext cx="4210148" cy="3544109"/>
          </a:xfrm>
          <a:prstGeom prst="rect">
            <a:avLst/>
          </a:prstGeom>
        </p:spPr>
      </p:pic>
    </p:spTree>
    <p:extLst>
      <p:ext uri="{BB962C8B-B14F-4D97-AF65-F5344CB8AC3E}">
        <p14:creationId xmlns:p14="http://schemas.microsoft.com/office/powerpoint/2010/main" val="150778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4BFE873-B63B-3B87-F1A9-85F54F332EBB}"/>
              </a:ext>
            </a:extLst>
          </p:cNvPr>
          <p:cNvGraphicFramePr/>
          <p:nvPr>
            <p:extLst>
              <p:ext uri="{D42A27DB-BD31-4B8C-83A1-F6EECF244321}">
                <p14:modId xmlns:p14="http://schemas.microsoft.com/office/powerpoint/2010/main" val="4197949304"/>
              </p:ext>
            </p:extLst>
          </p:nvPr>
        </p:nvGraphicFramePr>
        <p:xfrm>
          <a:off x="5589766" y="1801983"/>
          <a:ext cx="5088834" cy="3476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13C71E1B-8502-B632-4D51-9257ED6A09AD}"/>
              </a:ext>
            </a:extLst>
          </p:cNvPr>
          <p:cNvGraphicFramePr/>
          <p:nvPr>
            <p:extLst>
              <p:ext uri="{D42A27DB-BD31-4B8C-83A1-F6EECF244321}">
                <p14:modId xmlns:p14="http://schemas.microsoft.com/office/powerpoint/2010/main" val="2019785906"/>
              </p:ext>
            </p:extLst>
          </p:nvPr>
        </p:nvGraphicFramePr>
        <p:xfrm>
          <a:off x="2234316" y="135173"/>
          <a:ext cx="11958761" cy="664729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extBox 9">
            <a:extLst>
              <a:ext uri="{FF2B5EF4-FFF2-40B4-BE49-F238E27FC236}">
                <a16:creationId xmlns:a16="http://schemas.microsoft.com/office/drawing/2014/main" id="{C59B9118-6E6F-0EC9-4496-BA775E5563AD}"/>
              </a:ext>
            </a:extLst>
          </p:cNvPr>
          <p:cNvSpPr txBox="1"/>
          <p:nvPr/>
        </p:nvSpPr>
        <p:spPr>
          <a:xfrm>
            <a:off x="196276" y="1915266"/>
            <a:ext cx="4591180" cy="4708981"/>
          </a:xfrm>
          <a:prstGeom prst="rect">
            <a:avLst/>
          </a:prstGeom>
          <a:noFill/>
        </p:spPr>
        <p:txBody>
          <a:bodyPr wrap="square" rtlCol="0">
            <a:spAutoFit/>
          </a:bodyPr>
          <a:lstStyle/>
          <a:p>
            <a:r>
              <a:rPr lang="en-GB" sz="1200" dirty="0"/>
              <a:t>At the start of the FPA project there was already fantastic work being done in Birmingham by individuals, groups and organisations, but we wanted to bring all of those together with all BCC Departments to continue the collaborate of developing the plan into a collaboration to deliver the plan at ward level. We would look for gaps and make the most of the strengths by sharing knowledge and skills.</a:t>
            </a:r>
          </a:p>
          <a:p>
            <a:endParaRPr lang="en-GB" sz="1200" dirty="0"/>
          </a:p>
          <a:p>
            <a:r>
              <a:rPr lang="en-GB" sz="1200" dirty="0"/>
              <a:t>This collaboration is known as the: </a:t>
            </a:r>
            <a:r>
              <a:rPr lang="en-GB" dirty="0"/>
              <a:t>City of Nature Alliance </a:t>
            </a:r>
          </a:p>
          <a:p>
            <a:endParaRPr lang="en-GB" sz="1200" dirty="0"/>
          </a:p>
          <a:p>
            <a:r>
              <a:rPr lang="en-GB" sz="1200" dirty="0"/>
              <a:t>Core third sector members of the Alliance were:</a:t>
            </a:r>
          </a:p>
          <a:p>
            <a:endParaRPr lang="en-GB" sz="1200" dirty="0"/>
          </a:p>
          <a:p>
            <a:pPr marL="285750" indent="-285750">
              <a:buFont typeface="Arial" panose="020B0604020202020204" pitchFamily="34" charset="0"/>
              <a:buChar char="•"/>
            </a:pPr>
            <a:r>
              <a:rPr lang="en-GB" sz="1200" dirty="0"/>
              <a:t>Birmingham Open Spaces forum</a:t>
            </a:r>
          </a:p>
          <a:p>
            <a:pPr marL="285750" indent="-285750">
              <a:buFont typeface="Arial" panose="020B0604020202020204" pitchFamily="34" charset="0"/>
              <a:buChar char="•"/>
            </a:pPr>
            <a:r>
              <a:rPr lang="en-GB" sz="1200" dirty="0"/>
              <a:t>The Birmingham and Black Country Wildlife Trust</a:t>
            </a:r>
          </a:p>
          <a:p>
            <a:pPr marL="285750" indent="-285750">
              <a:buFont typeface="Arial" panose="020B0604020202020204" pitchFamily="34" charset="0"/>
              <a:buChar char="•"/>
            </a:pPr>
            <a:r>
              <a:rPr lang="en-GB" sz="1200" dirty="0"/>
              <a:t>The Active Wellbeing Society</a:t>
            </a:r>
          </a:p>
          <a:p>
            <a:pPr marL="285750" indent="-285750">
              <a:buFont typeface="Arial" panose="020B0604020202020204" pitchFamily="34" charset="0"/>
              <a:buChar char="•"/>
            </a:pPr>
            <a:r>
              <a:rPr lang="en-GB" sz="1200" dirty="0"/>
              <a:t>The Birmingham Children's Trust</a:t>
            </a:r>
          </a:p>
          <a:p>
            <a:endParaRPr lang="en-GB" sz="1200" dirty="0"/>
          </a:p>
          <a:p>
            <a:r>
              <a:rPr lang="en-GB" sz="1200" dirty="0"/>
              <a:t>Charities Birmingham Tree People (previously the BTFL project), Legacy WM and Patchwork Meadow and local entrepreneurs like Learning Journey and the Parakeet have joined these and the wider City of Nature Alliance that helps to shape the delivery of the City Nature Programme includes National organisations like the RSPB, The National Trust, Natural England, The Canals and Rivers Trust and it is growing all the time.</a:t>
            </a:r>
          </a:p>
          <a:p>
            <a:endParaRPr lang="en-GB" dirty="0"/>
          </a:p>
        </p:txBody>
      </p:sp>
      <p:pic>
        <p:nvPicPr>
          <p:cNvPr id="2" name="Picture 1" descr="A picture containing logo&#10;&#10;Description automatically generated">
            <a:extLst>
              <a:ext uri="{FF2B5EF4-FFF2-40B4-BE49-F238E27FC236}">
                <a16:creationId xmlns:a16="http://schemas.microsoft.com/office/drawing/2014/main" id="{68B38CA5-EEA7-17FE-D940-63614346DA55}"/>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bwMode="auto">
          <a:xfrm>
            <a:off x="399381" y="237506"/>
            <a:ext cx="3715419" cy="147009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02074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4002940-ED1C-4296-A4E9-B7692550CA87}"/>
              </a:ext>
            </a:extLst>
          </p:cNvPr>
          <p:cNvSpPr txBox="1"/>
          <p:nvPr/>
        </p:nvSpPr>
        <p:spPr>
          <a:xfrm>
            <a:off x="353800" y="1126781"/>
            <a:ext cx="11151317" cy="830997"/>
          </a:xfrm>
          <a:prstGeom prst="rect">
            <a:avLst/>
          </a:prstGeom>
          <a:solidFill>
            <a:schemeClr val="bg1"/>
          </a:solidFill>
        </p:spPr>
        <p:txBody>
          <a:bodyPr wrap="square" rtlCol="0">
            <a:spAutoFit/>
          </a:bodyPr>
          <a:lstStyle/>
          <a:p>
            <a:r>
              <a:rPr lang="en-GB" sz="2400" dirty="0"/>
              <a:t>Bordesley and Highgate pilot project - managing parks and greenspaces differently following the City of Nature Plan – How much did that cost £150,000 +?</a:t>
            </a:r>
          </a:p>
        </p:txBody>
      </p:sp>
      <p:sp>
        <p:nvSpPr>
          <p:cNvPr id="9" name="Title 8">
            <a:extLst>
              <a:ext uri="{FF2B5EF4-FFF2-40B4-BE49-F238E27FC236}">
                <a16:creationId xmlns:a16="http://schemas.microsoft.com/office/drawing/2014/main" id="{E2C9E337-43C2-47DF-BB9C-34A34AD79C5E}"/>
              </a:ext>
            </a:extLst>
          </p:cNvPr>
          <p:cNvSpPr>
            <a:spLocks noGrp="1"/>
          </p:cNvSpPr>
          <p:nvPr>
            <p:ph type="ctrTitle"/>
          </p:nvPr>
        </p:nvSpPr>
        <p:spPr>
          <a:xfrm>
            <a:off x="307088" y="353329"/>
            <a:ext cx="11151317" cy="605357"/>
          </a:xfrm>
          <a:solidFill>
            <a:schemeClr val="accent6">
              <a:lumMod val="40000"/>
              <a:lumOff val="60000"/>
            </a:schemeClr>
          </a:solidFill>
        </p:spPr>
        <p:txBody>
          <a:bodyPr>
            <a:normAutofit fontScale="90000"/>
          </a:bodyPr>
          <a:lstStyle/>
          <a:p>
            <a:pPr algn="l"/>
            <a:r>
              <a:rPr lang="en-GB" sz="3600" dirty="0"/>
              <a:t>The City of Nature Alliance Ward Pilot – Improving 5 Existing Parks</a:t>
            </a:r>
          </a:p>
        </p:txBody>
      </p:sp>
      <p:pic>
        <p:nvPicPr>
          <p:cNvPr id="6" name="Picture 5">
            <a:extLst>
              <a:ext uri="{FF2B5EF4-FFF2-40B4-BE49-F238E27FC236}">
                <a16:creationId xmlns:a16="http://schemas.microsoft.com/office/drawing/2014/main" id="{F9E7FC22-C31F-0CC5-AB9D-2D45403A305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8746" y="2044690"/>
            <a:ext cx="5123653" cy="3686529"/>
          </a:xfrm>
          <a:prstGeom prst="rect">
            <a:avLst/>
          </a:prstGeom>
        </p:spPr>
      </p:pic>
      <p:pic>
        <p:nvPicPr>
          <p:cNvPr id="4" name="Picture 3">
            <a:extLst>
              <a:ext uri="{FF2B5EF4-FFF2-40B4-BE49-F238E27FC236}">
                <a16:creationId xmlns:a16="http://schemas.microsoft.com/office/drawing/2014/main" id="{B0629FC3-72D8-D0A0-C3E5-E1536D5C1A8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29459" y="1965294"/>
            <a:ext cx="5821177" cy="4522740"/>
          </a:xfrm>
          <a:prstGeom prst="rect">
            <a:avLst/>
          </a:prstGeom>
        </p:spPr>
      </p:pic>
      <p:pic>
        <p:nvPicPr>
          <p:cNvPr id="2" name="Picture 1">
            <a:extLst>
              <a:ext uri="{FF2B5EF4-FFF2-40B4-BE49-F238E27FC236}">
                <a16:creationId xmlns:a16="http://schemas.microsoft.com/office/drawing/2014/main" id="{A6E6D4AE-4321-3AA7-19EB-65898B2C087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3792" y="5658409"/>
            <a:ext cx="4373562" cy="1077290"/>
          </a:xfrm>
          <a:prstGeom prst="rect">
            <a:avLst/>
          </a:prstGeom>
        </p:spPr>
      </p:pic>
    </p:spTree>
    <p:extLst>
      <p:ext uri="{BB962C8B-B14F-4D97-AF65-F5344CB8AC3E}">
        <p14:creationId xmlns:p14="http://schemas.microsoft.com/office/powerpoint/2010/main" val="293802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080029F-0077-7EA3-5CB8-153DCB9E7965}"/>
              </a:ext>
            </a:extLst>
          </p:cNvPr>
          <p:cNvSpPr txBox="1"/>
          <p:nvPr/>
        </p:nvSpPr>
        <p:spPr>
          <a:xfrm>
            <a:off x="717422" y="1967266"/>
            <a:ext cx="3165956" cy="2547257"/>
          </a:xfrm>
          <a:prstGeom prst="rect">
            <a:avLst/>
          </a:prstGeom>
          <a:noFill/>
        </p:spPr>
        <p:txBody>
          <a:bodyPr vert="horz" lIns="91440" tIns="45720" rIns="91440" bIns="45720" rtlCol="0" anchor="ctr">
            <a:normAutofit lnSpcReduction="100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Light" panose="020F0302020204030204"/>
                <a:ea typeface="+mn-ea"/>
                <a:cs typeface="+mn-cs"/>
              </a:rPr>
              <a:t>Needs, Nature,</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Light" panose="020F0302020204030204"/>
                <a:ea typeface="+mn-ea"/>
                <a:cs typeface="+mn-cs"/>
              </a:rPr>
              <a:t>Human Services, benefits, cost and funding</a:t>
            </a:r>
          </a:p>
        </p:txBody>
      </p:sp>
      <p:sp>
        <p:nvSpPr>
          <p:cNvPr id="21" name="TextBox 20">
            <a:extLst>
              <a:ext uri="{FF2B5EF4-FFF2-40B4-BE49-F238E27FC236}">
                <a16:creationId xmlns:a16="http://schemas.microsoft.com/office/drawing/2014/main" id="{EFFA0764-C197-6A09-0AB9-91ED54DDBFEE}"/>
              </a:ext>
            </a:extLst>
          </p:cNvPr>
          <p:cNvSpPr txBox="1"/>
          <p:nvPr/>
        </p:nvSpPr>
        <p:spPr>
          <a:xfrm>
            <a:off x="631596" y="5316718"/>
            <a:ext cx="11048870" cy="707886"/>
          </a:xfrm>
          <a:prstGeom prst="rect">
            <a:avLst/>
          </a:prstGeom>
          <a:solidFill>
            <a:schemeClr val="accent6">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dirty="0">
                <a:solidFill>
                  <a:prstClr val="black"/>
                </a:solidFill>
                <a:latin typeface="Calibri" panose="020F0502020204030204"/>
              </a:rPr>
              <a:t>D</a:t>
            </a: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o we really need to provide interventions?</a:t>
            </a:r>
          </a:p>
        </p:txBody>
      </p:sp>
      <p:pic>
        <p:nvPicPr>
          <p:cNvPr id="4" name="Picture 3" descr="Children helping man in garden">
            <a:extLst>
              <a:ext uri="{FF2B5EF4-FFF2-40B4-BE49-F238E27FC236}">
                <a16:creationId xmlns:a16="http://schemas.microsoft.com/office/drawing/2014/main" id="{C0194F4A-CA4E-CD95-AB4C-80897837F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9275" y="1574019"/>
            <a:ext cx="5057272" cy="3371844"/>
          </a:xfrm>
          <a:prstGeom prst="rect">
            <a:avLst/>
          </a:prstGeom>
        </p:spPr>
      </p:pic>
    </p:spTree>
    <p:extLst>
      <p:ext uri="{BB962C8B-B14F-4D97-AF65-F5344CB8AC3E}">
        <p14:creationId xmlns:p14="http://schemas.microsoft.com/office/powerpoint/2010/main" val="119931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65CC72-5996-9044-78F2-4DA43113D17E}"/>
              </a:ext>
            </a:extLst>
          </p:cNvPr>
          <p:cNvSpPr txBox="1"/>
          <p:nvPr/>
        </p:nvSpPr>
        <p:spPr>
          <a:xfrm>
            <a:off x="393790" y="322841"/>
            <a:ext cx="8559645" cy="769441"/>
          </a:xfrm>
          <a:prstGeom prst="rect">
            <a:avLst/>
          </a:prstGeom>
          <a:solidFill>
            <a:schemeClr val="accent6">
              <a:lumMod val="40000"/>
              <a:lumOff val="60000"/>
            </a:schemeClr>
          </a:solidFill>
        </p:spPr>
        <p:txBody>
          <a:bodyPr wrap="square" rtlCol="0">
            <a:spAutoFit/>
          </a:bodyPr>
          <a:lstStyle/>
          <a:p>
            <a:r>
              <a:rPr lang="en-GB" sz="4400" b="1" dirty="0">
                <a:latin typeface="Calibri" panose="020F0502020204030204" pitchFamily="34" charset="0"/>
                <a:cs typeface="Calibri" panose="020F0502020204030204" pitchFamily="34" charset="0"/>
              </a:rPr>
              <a:t>Governance for a City of Nature</a:t>
            </a:r>
          </a:p>
        </p:txBody>
      </p:sp>
      <p:sp>
        <p:nvSpPr>
          <p:cNvPr id="6" name="TextBox 5">
            <a:extLst>
              <a:ext uri="{FF2B5EF4-FFF2-40B4-BE49-F238E27FC236}">
                <a16:creationId xmlns:a16="http://schemas.microsoft.com/office/drawing/2014/main" id="{38A167D5-A0C0-D5A0-C21C-A7206F2A86F8}"/>
              </a:ext>
            </a:extLst>
          </p:cNvPr>
          <p:cNvSpPr txBox="1"/>
          <p:nvPr/>
        </p:nvSpPr>
        <p:spPr>
          <a:xfrm>
            <a:off x="497824" y="1379449"/>
            <a:ext cx="10763846" cy="400110"/>
          </a:xfrm>
          <a:prstGeom prst="rect">
            <a:avLst/>
          </a:prstGeom>
          <a:solidFill>
            <a:schemeClr val="bg1"/>
          </a:solidFill>
          <a:ln w="57150">
            <a:noFill/>
          </a:ln>
        </p:spPr>
        <p:txBody>
          <a:bodyPr wrap="square" rtlCol="0">
            <a:spAutoFit/>
          </a:bodyPr>
          <a:lstStyle/>
          <a:p>
            <a:pPr marL="342900" indent="-342900">
              <a:buFont typeface="Arial" panose="020B0604020202020204" pitchFamily="34" charset="0"/>
              <a:buChar char="•"/>
            </a:pPr>
            <a:endParaRPr lang="en-GB" sz="2000" dirty="0"/>
          </a:p>
        </p:txBody>
      </p:sp>
      <p:sp>
        <p:nvSpPr>
          <p:cNvPr id="2" name="TextBox 1">
            <a:extLst>
              <a:ext uri="{FF2B5EF4-FFF2-40B4-BE49-F238E27FC236}">
                <a16:creationId xmlns:a16="http://schemas.microsoft.com/office/drawing/2014/main" id="{477527FC-5E4B-C766-A4E6-B28AF87DE2E4}"/>
              </a:ext>
            </a:extLst>
          </p:cNvPr>
          <p:cNvSpPr txBox="1"/>
          <p:nvPr/>
        </p:nvSpPr>
        <p:spPr>
          <a:xfrm>
            <a:off x="492993" y="2009377"/>
            <a:ext cx="4618892" cy="3600986"/>
          </a:xfrm>
          <a:prstGeom prst="rect">
            <a:avLst/>
          </a:prstGeom>
          <a:solidFill>
            <a:schemeClr val="bg1"/>
          </a:solidFill>
          <a:ln w="57150">
            <a:noFill/>
          </a:ln>
        </p:spPr>
        <p:txBody>
          <a:bodyPr wrap="square" lIns="91440" tIns="45720" rIns="91440" bIns="45720" rtlCol="0" anchor="t">
            <a:spAutoFit/>
          </a:bodyPr>
          <a:lstStyle/>
          <a:p>
            <a:pPr marL="342900" indent="-342900">
              <a:buFont typeface="Arial" panose="020B0604020202020204" pitchFamily="34" charset="0"/>
              <a:buChar char="•"/>
            </a:pPr>
            <a:r>
              <a:rPr lang="en-GB" sz="1600" b="1" dirty="0">
                <a:cs typeface="Calibri"/>
              </a:rPr>
              <a:t>The Climate Change, Nature, and Net Zero Board overseas all the work being delivered for the Environment Portfolio.</a:t>
            </a:r>
          </a:p>
          <a:p>
            <a:pPr marL="342900" indent="-342900">
              <a:buFont typeface="Arial" panose="020B0604020202020204" pitchFamily="34" charset="0"/>
              <a:buChar char="•"/>
            </a:pPr>
            <a:r>
              <a:rPr lang="en-GB" sz="1600" dirty="0">
                <a:cs typeface="Calibri"/>
              </a:rPr>
              <a:t>The City of Nature Programme Board ensure the delivery of projects are on track.</a:t>
            </a:r>
          </a:p>
          <a:p>
            <a:pPr marL="342900" indent="-342900">
              <a:buFont typeface="Arial" panose="020B0604020202020204" pitchFamily="34" charset="0"/>
              <a:buChar char="•"/>
            </a:pPr>
            <a:r>
              <a:rPr lang="en-GB" sz="1600" dirty="0">
                <a:cs typeface="Calibri"/>
              </a:rPr>
              <a:t>The City of Nature Steering Group - advises the delivery of the programme.</a:t>
            </a:r>
          </a:p>
          <a:p>
            <a:pPr marL="342900" indent="-342900">
              <a:buFont typeface="Arial" panose="020B0604020202020204" pitchFamily="34" charset="0"/>
              <a:buChar char="•"/>
            </a:pPr>
            <a:r>
              <a:rPr lang="en-GB" sz="1600" dirty="0">
                <a:cs typeface="Calibri"/>
              </a:rPr>
              <a:t>The City of Nature BCC Operations Group – supports delivery.</a:t>
            </a:r>
          </a:p>
          <a:p>
            <a:pPr marL="342900" indent="-342900">
              <a:buFont typeface="Arial" panose="020B0604020202020204" pitchFamily="34" charset="0"/>
              <a:buChar char="•"/>
            </a:pPr>
            <a:r>
              <a:rPr lang="en-GB" sz="1600" dirty="0">
                <a:cs typeface="Calibri"/>
              </a:rPr>
              <a:t>The City of Nature Alliance – plays a part in all City of Nature levels.</a:t>
            </a:r>
          </a:p>
          <a:p>
            <a:pPr marL="342900" indent="-342900">
              <a:buFont typeface="Arial" panose="020B0604020202020204" pitchFamily="34" charset="0"/>
              <a:buChar char="•"/>
            </a:pPr>
            <a:r>
              <a:rPr lang="en-GB" sz="1600" dirty="0">
                <a:cs typeface="Calibri"/>
              </a:rPr>
              <a:t>Green Champions can include anyone involved at any level and / or interested citizens.</a:t>
            </a:r>
            <a:endParaRPr lang="en-GB" sz="1600" dirty="0"/>
          </a:p>
          <a:p>
            <a:pPr marL="342900" indent="-342900">
              <a:buFont typeface="Arial" panose="020B0604020202020204" pitchFamily="34" charset="0"/>
              <a:buChar char="•"/>
            </a:pPr>
            <a:endParaRPr lang="en-GB" sz="2000" dirty="0">
              <a:cs typeface="Calibri"/>
            </a:endParaRPr>
          </a:p>
        </p:txBody>
      </p:sp>
      <p:pic>
        <p:nvPicPr>
          <p:cNvPr id="7" name="Picture 25" descr="Graphical user interface, diagram&#10;&#10;Description automatically generated">
            <a:extLst>
              <a:ext uri="{FF2B5EF4-FFF2-40B4-BE49-F238E27FC236}">
                <a16:creationId xmlns:a16="http://schemas.microsoft.com/office/drawing/2014/main" id="{2833E0A5-76A0-84F1-D2ED-136DE9DCB451}"/>
              </a:ext>
            </a:extLst>
          </p:cNvPr>
          <p:cNvPicPr>
            <a:picLocks noChangeAspect="1"/>
          </p:cNvPicPr>
          <p:nvPr/>
        </p:nvPicPr>
        <p:blipFill>
          <a:blip r:embed="rId3"/>
          <a:stretch>
            <a:fillRect/>
          </a:stretch>
        </p:blipFill>
        <p:spPr>
          <a:xfrm>
            <a:off x="5336513" y="2066726"/>
            <a:ext cx="6358093" cy="3357786"/>
          </a:xfrm>
          <a:prstGeom prst="rect">
            <a:avLst/>
          </a:prstGeom>
        </p:spPr>
      </p:pic>
      <p:pic>
        <p:nvPicPr>
          <p:cNvPr id="4" name="Picture 3">
            <a:extLst>
              <a:ext uri="{FF2B5EF4-FFF2-40B4-BE49-F238E27FC236}">
                <a16:creationId xmlns:a16="http://schemas.microsoft.com/office/drawing/2014/main" id="{B0D481DE-D32F-52D2-C3E8-04AC1001816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4640" y="5724126"/>
            <a:ext cx="4175598" cy="1028527"/>
          </a:xfrm>
          <a:prstGeom prst="rect">
            <a:avLst/>
          </a:prstGeom>
        </p:spPr>
      </p:pic>
    </p:spTree>
    <p:extLst>
      <p:ext uri="{BB962C8B-B14F-4D97-AF65-F5344CB8AC3E}">
        <p14:creationId xmlns:p14="http://schemas.microsoft.com/office/powerpoint/2010/main" val="309043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186851-8992-5F21-49F1-FBC9798DD8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816" y="591713"/>
            <a:ext cx="3195197" cy="1446507"/>
          </a:xfrm>
          <a:prstGeom prst="rect">
            <a:avLst/>
          </a:prstGeom>
        </p:spPr>
      </p:pic>
      <p:pic>
        <p:nvPicPr>
          <p:cNvPr id="3" name="Picture 2">
            <a:extLst>
              <a:ext uri="{FF2B5EF4-FFF2-40B4-BE49-F238E27FC236}">
                <a16:creationId xmlns:a16="http://schemas.microsoft.com/office/drawing/2014/main" id="{8E6C2785-9EF3-B0A7-1EE8-F19D6C72DE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8029214" y="5873578"/>
            <a:ext cx="3381412" cy="468057"/>
          </a:xfrm>
          <a:prstGeom prst="rect">
            <a:avLst/>
          </a:prstGeom>
        </p:spPr>
      </p:pic>
      <p:pic>
        <p:nvPicPr>
          <p:cNvPr id="5" name="Picture 4">
            <a:extLst>
              <a:ext uri="{FF2B5EF4-FFF2-40B4-BE49-F238E27FC236}">
                <a16:creationId xmlns:a16="http://schemas.microsoft.com/office/drawing/2014/main" id="{56056B22-39FF-9C75-9D13-C314B94E51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816" y="5098571"/>
            <a:ext cx="5046570" cy="1243064"/>
          </a:xfrm>
          <a:prstGeom prst="rect">
            <a:avLst/>
          </a:prstGeom>
        </p:spPr>
      </p:pic>
      <p:pic>
        <p:nvPicPr>
          <p:cNvPr id="8" name="Picture 7">
            <a:extLst>
              <a:ext uri="{FF2B5EF4-FFF2-40B4-BE49-F238E27FC236}">
                <a16:creationId xmlns:a16="http://schemas.microsoft.com/office/drawing/2014/main" id="{3D326567-1499-2112-D70A-03FB1E5AD300}"/>
              </a:ext>
            </a:extLst>
          </p:cNvPr>
          <p:cNvPicPr>
            <a:picLocks noChangeAspect="1"/>
          </p:cNvPicPr>
          <p:nvPr/>
        </p:nvPicPr>
        <p:blipFill>
          <a:blip r:embed="rId6"/>
          <a:stretch>
            <a:fillRect/>
          </a:stretch>
        </p:blipFill>
        <p:spPr>
          <a:xfrm>
            <a:off x="4069646" y="107170"/>
            <a:ext cx="6514776" cy="2415591"/>
          </a:xfrm>
          <a:prstGeom prst="rect">
            <a:avLst/>
          </a:prstGeom>
        </p:spPr>
      </p:pic>
      <p:sp>
        <p:nvSpPr>
          <p:cNvPr id="2" name="Title 8">
            <a:extLst>
              <a:ext uri="{FF2B5EF4-FFF2-40B4-BE49-F238E27FC236}">
                <a16:creationId xmlns:a16="http://schemas.microsoft.com/office/drawing/2014/main" id="{348730A2-E0FE-8233-C391-DB2E37BBD56A}"/>
              </a:ext>
            </a:extLst>
          </p:cNvPr>
          <p:cNvSpPr txBox="1">
            <a:spLocks/>
          </p:cNvSpPr>
          <p:nvPr/>
        </p:nvSpPr>
        <p:spPr>
          <a:xfrm>
            <a:off x="2283903" y="2555677"/>
            <a:ext cx="6769786" cy="2409302"/>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dirty="0"/>
            </a:br>
            <a:r>
              <a:rPr lang="en-GB" sz="8200" dirty="0">
                <a:solidFill>
                  <a:schemeClr val="accent6">
                    <a:lumMod val="75000"/>
                  </a:schemeClr>
                </a:solidFill>
              </a:rPr>
              <a:t>Valuing Nature</a:t>
            </a:r>
            <a:br>
              <a:rPr lang="en-GB" dirty="0">
                <a:solidFill>
                  <a:srgbClr val="0070C0"/>
                </a:solidFill>
              </a:rPr>
            </a:br>
            <a:endParaRPr lang="en-GB" dirty="0">
              <a:solidFill>
                <a:srgbClr val="0070C0"/>
              </a:solidFill>
            </a:endParaRPr>
          </a:p>
        </p:txBody>
      </p:sp>
    </p:spTree>
    <p:extLst>
      <p:ext uri="{BB962C8B-B14F-4D97-AF65-F5344CB8AC3E}">
        <p14:creationId xmlns:p14="http://schemas.microsoft.com/office/powerpoint/2010/main" val="247802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B224A3-7DD4-1C62-343D-5A2451AEE7DA}"/>
              </a:ext>
            </a:extLst>
          </p:cNvPr>
          <p:cNvSpPr txBox="1"/>
          <p:nvPr/>
        </p:nvSpPr>
        <p:spPr>
          <a:xfrm>
            <a:off x="342075" y="1539538"/>
            <a:ext cx="11477712" cy="5262979"/>
          </a:xfrm>
          <a:prstGeom prst="rect">
            <a:avLst/>
          </a:prstGeom>
          <a:noFill/>
        </p:spPr>
        <p:txBody>
          <a:bodyPr wrap="square">
            <a:spAutoFit/>
          </a:bodyPr>
          <a:lstStyle/>
          <a:p>
            <a:r>
              <a:rPr lang="en-GB" sz="1600" b="1" dirty="0"/>
              <a:t>These are the actions from the City of Nature plan that have been identified as vital to creating a city that understands and recognises the value of its natural assets and the people that help maintain them.</a:t>
            </a:r>
          </a:p>
          <a:p>
            <a:pPr marL="285750" indent="-285750">
              <a:buFont typeface="Arial" panose="020B0604020202020204" pitchFamily="34" charset="0"/>
              <a:buChar char="•"/>
            </a:pPr>
            <a:endParaRPr lang="en-GB" sz="1600" b="1" dirty="0"/>
          </a:p>
          <a:p>
            <a:pPr marL="285750" indent="-285750">
              <a:buFont typeface="Arial" panose="020B0604020202020204" pitchFamily="34" charset="0"/>
              <a:buChar char="•"/>
            </a:pPr>
            <a:r>
              <a:rPr lang="en-GB" sz="1600" dirty="0"/>
              <a:t>Sharing information that demonstrates the wider environmental, social, and economic value of green space through a Natural Capital Account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Using Biodiversity Net Gain and the planning and development process to improve access to good quality green spaces.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Developing a diversity of funding streams for green infrastructure from: </a:t>
            </a:r>
          </a:p>
          <a:p>
            <a:pPr marL="742950" lvl="1" indent="-285750">
              <a:buFont typeface="Arial" panose="020B0604020202020204" pitchFamily="34" charset="0"/>
              <a:buChar char="•"/>
            </a:pPr>
            <a:r>
              <a:rPr lang="en-GB" sz="1600" dirty="0"/>
              <a:t>supporting communities to crowdfund and secure grants, </a:t>
            </a:r>
          </a:p>
          <a:p>
            <a:pPr marL="742950" lvl="1" indent="-285750">
              <a:buFont typeface="Arial" panose="020B0604020202020204" pitchFamily="34" charset="0"/>
              <a:buChar char="•"/>
            </a:pPr>
            <a:r>
              <a:rPr lang="en-GB" sz="1600" dirty="0"/>
              <a:t>through to large scale business contributions.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Increasing council income for green infrastructure management through commercial activity.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Adding social value actions for green infrastructure through the council procurement process.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b="1" i="1" dirty="0"/>
              <a:t>Education, Skills and Volunteering. Looking at people’s stories, skills and experience as an asset with value when considering how green infrastructure interventions are funded.</a:t>
            </a:r>
          </a:p>
          <a:p>
            <a:endParaRPr lang="en-GB" sz="1600" b="1" dirty="0"/>
          </a:p>
          <a:p>
            <a:r>
              <a:rPr lang="en-GB" sz="1600" b="1" dirty="0"/>
              <a:t>We will take these one at a time starting with understanding Natural Capital Accounts in this presentation.</a:t>
            </a:r>
          </a:p>
          <a:p>
            <a:endParaRPr lang="en-GB" sz="1600" dirty="0">
              <a:solidFill>
                <a:schemeClr val="bg1">
                  <a:lumMod val="75000"/>
                </a:schemeClr>
              </a:solidFill>
            </a:endParaRPr>
          </a:p>
        </p:txBody>
      </p:sp>
      <p:sp>
        <p:nvSpPr>
          <p:cNvPr id="9" name="TextBox 8">
            <a:extLst>
              <a:ext uri="{FF2B5EF4-FFF2-40B4-BE49-F238E27FC236}">
                <a16:creationId xmlns:a16="http://schemas.microsoft.com/office/drawing/2014/main" id="{D68C6DBE-AA68-8DB2-3E79-3E20E1B5B8CB}"/>
              </a:ext>
            </a:extLst>
          </p:cNvPr>
          <p:cNvSpPr txBox="1"/>
          <p:nvPr/>
        </p:nvSpPr>
        <p:spPr>
          <a:xfrm>
            <a:off x="342075" y="287000"/>
            <a:ext cx="8559645" cy="769441"/>
          </a:xfrm>
          <a:prstGeom prst="rect">
            <a:avLst/>
          </a:prstGeom>
          <a:solidFill>
            <a:schemeClr val="accent6">
              <a:lumMod val="40000"/>
              <a:lumOff val="60000"/>
            </a:schemeClr>
          </a:solidFill>
        </p:spPr>
        <p:txBody>
          <a:bodyPr wrap="square" rtlCol="0">
            <a:spAutoFit/>
          </a:bodyPr>
          <a:lstStyle/>
          <a:p>
            <a:r>
              <a:rPr lang="en-GB" sz="4400" dirty="0"/>
              <a:t>Achieving Valued City outcomes </a:t>
            </a:r>
          </a:p>
        </p:txBody>
      </p:sp>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A854C38F-734C-CFA2-74C2-3BF87965D01A}"/>
                  </a:ext>
                </a:extLst>
              </p14:cNvPr>
              <p14:cNvContentPartPr/>
              <p14:nvPr/>
            </p14:nvContentPartPr>
            <p14:xfrm>
              <a:off x="405693" y="2393018"/>
              <a:ext cx="10438200" cy="79920"/>
            </p14:xfrm>
          </p:contentPart>
        </mc:Choice>
        <mc:Fallback>
          <p:pic>
            <p:nvPicPr>
              <p:cNvPr id="2" name="Ink 1">
                <a:extLst>
                  <a:ext uri="{FF2B5EF4-FFF2-40B4-BE49-F238E27FC236}">
                    <a16:creationId xmlns:a16="http://schemas.microsoft.com/office/drawing/2014/main" id="{A854C38F-734C-CFA2-74C2-3BF87965D01A}"/>
                  </a:ext>
                </a:extLst>
              </p:cNvPr>
              <p:cNvPicPr/>
              <p:nvPr/>
            </p:nvPicPr>
            <p:blipFill>
              <a:blip r:embed="rId4"/>
              <a:stretch>
                <a:fillRect/>
              </a:stretch>
            </p:blipFill>
            <p:spPr>
              <a:xfrm>
                <a:off x="352053" y="2285378"/>
                <a:ext cx="10545840" cy="2955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2DFB9C5A-9F2A-6527-2CDA-587C2B908AD7}"/>
                  </a:ext>
                </a:extLst>
              </p14:cNvPr>
              <p14:cNvContentPartPr/>
              <p14:nvPr/>
            </p14:nvContentPartPr>
            <p14:xfrm>
              <a:off x="372213" y="2664098"/>
              <a:ext cx="1467720" cy="68400"/>
            </p14:xfrm>
          </p:contentPart>
        </mc:Choice>
        <mc:Fallback>
          <p:pic>
            <p:nvPicPr>
              <p:cNvPr id="4" name="Ink 3">
                <a:extLst>
                  <a:ext uri="{FF2B5EF4-FFF2-40B4-BE49-F238E27FC236}">
                    <a16:creationId xmlns:a16="http://schemas.microsoft.com/office/drawing/2014/main" id="{2DFB9C5A-9F2A-6527-2CDA-587C2B908AD7}"/>
                  </a:ext>
                </a:extLst>
              </p:cNvPr>
              <p:cNvPicPr/>
              <p:nvPr/>
            </p:nvPicPr>
            <p:blipFill>
              <a:blip r:embed="rId6"/>
              <a:stretch>
                <a:fillRect/>
              </a:stretch>
            </p:blipFill>
            <p:spPr>
              <a:xfrm>
                <a:off x="318213" y="2556098"/>
                <a:ext cx="1575360" cy="284040"/>
              </a:xfrm>
              <a:prstGeom prst="rect">
                <a:avLst/>
              </a:prstGeom>
            </p:spPr>
          </p:pic>
        </mc:Fallback>
      </mc:AlternateContent>
    </p:spTree>
    <p:extLst>
      <p:ext uri="{BB962C8B-B14F-4D97-AF65-F5344CB8AC3E}">
        <p14:creationId xmlns:p14="http://schemas.microsoft.com/office/powerpoint/2010/main" val="226696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drawProgress</p:attrName>
                                        </p:attrNameLst>
                                      </p:cBhvr>
                                      <p:tavLst>
                                        <p:tav tm="0">
                                          <p:val>
                                            <p:fltVal val="0"/>
                                          </p:val>
                                        </p:tav>
                                        <p:tav tm="100000">
                                          <p:val>
                                            <p:fltVal val="1"/>
                                          </p:val>
                                        </p:tav>
                                      </p:tavLst>
                                    </p:anim>
                                  </p:childTnLst>
                                </p:cTn>
                              </p:par>
                            </p:childTnLst>
                          </p:cTn>
                        </p:par>
                        <p:par>
                          <p:cTn id="8" fill="hold">
                            <p:stCondLst>
                              <p:cond delay="2000"/>
                            </p:stCondLst>
                            <p:childTnLst>
                              <p:par>
                                <p:cTn id="9" presetID="63"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2000" fill="hold"/>
                                        <p:tgtEl>
                                          <p:spTgt spid="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3750B3-F410-2C1C-3232-F3CA751489B2}"/>
              </a:ext>
            </a:extLst>
          </p:cNvPr>
          <p:cNvPicPr>
            <a:picLocks noChangeAspect="1"/>
          </p:cNvPicPr>
          <p:nvPr/>
        </p:nvPicPr>
        <p:blipFill rotWithShape="1">
          <a:blip r:embed="rId3"/>
          <a:srcRect t="9434" b="1969"/>
          <a:stretch/>
        </p:blipFill>
        <p:spPr>
          <a:xfrm>
            <a:off x="1646237" y="869875"/>
            <a:ext cx="8899525" cy="2451244"/>
          </a:xfrm>
          <a:prstGeom prst="rect">
            <a:avLst/>
          </a:prstGeom>
        </p:spPr>
      </p:pic>
      <p:sp>
        <p:nvSpPr>
          <p:cNvPr id="2" name="Title 8">
            <a:extLst>
              <a:ext uri="{FF2B5EF4-FFF2-40B4-BE49-F238E27FC236}">
                <a16:creationId xmlns:a16="http://schemas.microsoft.com/office/drawing/2014/main" id="{B82306BD-1AB6-D0D8-1071-5840DB5B823B}"/>
              </a:ext>
            </a:extLst>
          </p:cNvPr>
          <p:cNvSpPr txBox="1">
            <a:spLocks/>
          </p:cNvSpPr>
          <p:nvPr/>
        </p:nvSpPr>
        <p:spPr>
          <a:xfrm>
            <a:off x="294126" y="219011"/>
            <a:ext cx="10456162" cy="462845"/>
          </a:xfrm>
          <a:prstGeom prst="rect">
            <a:avLst/>
          </a:prstGeom>
          <a:solidFill>
            <a:schemeClr val="accent6">
              <a:lumMod val="40000"/>
              <a:lumOff val="60000"/>
            </a:schemeClr>
          </a:solidFill>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t>Global Cycles - Natural systems working at the global level. </a:t>
            </a:r>
          </a:p>
        </p:txBody>
      </p:sp>
      <p:sp>
        <p:nvSpPr>
          <p:cNvPr id="3" name="TextBox 2">
            <a:extLst>
              <a:ext uri="{FF2B5EF4-FFF2-40B4-BE49-F238E27FC236}">
                <a16:creationId xmlns:a16="http://schemas.microsoft.com/office/drawing/2014/main" id="{2082C97E-27D6-56CD-9E97-0F48F9695881}"/>
              </a:ext>
            </a:extLst>
          </p:cNvPr>
          <p:cNvSpPr txBox="1"/>
          <p:nvPr/>
        </p:nvSpPr>
        <p:spPr>
          <a:xfrm>
            <a:off x="294126" y="3256845"/>
            <a:ext cx="11603748" cy="3539430"/>
          </a:xfrm>
          <a:prstGeom prst="rect">
            <a:avLst/>
          </a:prstGeom>
          <a:noFill/>
        </p:spPr>
        <p:txBody>
          <a:bodyPr wrap="square" rtlCol="0">
            <a:spAutoFit/>
          </a:bodyPr>
          <a:lstStyle/>
          <a:p>
            <a:r>
              <a:rPr lang="en-GB" sz="1600" dirty="0"/>
              <a:t>Sometimes it can be hard to relate these powerful natural processes at a local level, but these global process have an impact on all of us through food production, climate change (increase in temperatures and flooding etc) and biodiversity loss. </a:t>
            </a:r>
          </a:p>
          <a:p>
            <a:endParaRPr lang="en-GB" sz="1600" dirty="0"/>
          </a:p>
          <a:p>
            <a:pPr marL="285750" indent="-285750">
              <a:buFont typeface="Arial" panose="020B0604020202020204" pitchFamily="34" charset="0"/>
              <a:buChar char="•"/>
            </a:pPr>
            <a:r>
              <a:rPr lang="en-GB" sz="1600" dirty="0"/>
              <a:t>We will need to adapt locally to the negative impacts the changes to these systems are producing - this will have a cost.</a:t>
            </a:r>
          </a:p>
          <a:p>
            <a:pPr marL="285750" indent="-285750">
              <a:buFont typeface="Arial" panose="020B0604020202020204" pitchFamily="34" charset="0"/>
              <a:buChar char="•"/>
            </a:pPr>
            <a:r>
              <a:rPr lang="en-GB" sz="1600" dirty="0"/>
              <a:t>We in the UK / Birmingham can’t affect these global systems very much by our own actions, but we do still contribute to changes to them, we need to reduce this - this will have a cost.</a:t>
            </a:r>
          </a:p>
          <a:p>
            <a:pPr marL="285750" indent="-285750">
              <a:buFont typeface="Arial" panose="020B0604020202020204" pitchFamily="34" charset="0"/>
              <a:buChar char="•"/>
            </a:pPr>
            <a:r>
              <a:rPr lang="en-GB" sz="1600" dirty="0"/>
              <a:t>To help we need to understand the changes we need to make to our environment and the way we all live – this will have a cost </a:t>
            </a:r>
          </a:p>
          <a:p>
            <a:pPr marL="285750" indent="-285750">
              <a:buFont typeface="Arial" panose="020B0604020202020204" pitchFamily="34" charset="0"/>
              <a:buChar char="•"/>
            </a:pPr>
            <a:r>
              <a:rPr lang="en-GB" sz="1600" dirty="0"/>
              <a:t>To implement and promote these changes will need human interventions and these interventions come with a financial cost. </a:t>
            </a:r>
          </a:p>
          <a:p>
            <a:pPr marL="285750" indent="-285750">
              <a:buFont typeface="Arial" panose="020B0604020202020204" pitchFamily="34" charset="0"/>
              <a:buChar char="•"/>
            </a:pPr>
            <a:r>
              <a:rPr lang="en-GB" sz="1600" dirty="0"/>
              <a:t>We have often said “parks (nature) need people, people need parks (nature)” however those people need funding, even volunteers.</a:t>
            </a:r>
          </a:p>
          <a:p>
            <a:endParaRPr lang="en-GB" sz="1600" dirty="0"/>
          </a:p>
          <a:p>
            <a:r>
              <a:rPr lang="en-GB" sz="1600" dirty="0"/>
              <a:t>However, all these costs are substantially less than if we do nothing (or carrying on doing the same things). </a:t>
            </a:r>
          </a:p>
          <a:p>
            <a:endParaRPr lang="en-GB" sz="1600" dirty="0"/>
          </a:p>
          <a:p>
            <a:r>
              <a:rPr lang="en-GB" sz="1600" b="1" dirty="0"/>
              <a:t>Therefor this cost is an investment to improve the lives we live and the lives of future generations by healing our environment - our planet.</a:t>
            </a:r>
          </a:p>
        </p:txBody>
      </p:sp>
    </p:spTree>
    <p:extLst>
      <p:ext uri="{BB962C8B-B14F-4D97-AF65-F5344CB8AC3E}">
        <p14:creationId xmlns:p14="http://schemas.microsoft.com/office/powerpoint/2010/main" val="1379222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1EB6A50B-C724-035E-38F0-8D58CA266060}"/>
              </a:ext>
            </a:extLst>
          </p:cNvPr>
          <p:cNvSpPr txBox="1">
            <a:spLocks/>
          </p:cNvSpPr>
          <p:nvPr/>
        </p:nvSpPr>
        <p:spPr>
          <a:xfrm>
            <a:off x="128373" y="256470"/>
            <a:ext cx="9981537" cy="567619"/>
          </a:xfrm>
          <a:prstGeom prst="rect">
            <a:avLst/>
          </a:prstGeom>
          <a:solidFill>
            <a:schemeClr val="accent6">
              <a:lumMod val="40000"/>
              <a:lumOff val="60000"/>
            </a:schemeClr>
          </a:solidFill>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t>Eco Systems and Eco System Services</a:t>
            </a:r>
            <a:endParaRPr lang="en-GB" sz="3600" dirty="0"/>
          </a:p>
        </p:txBody>
      </p:sp>
      <p:pic>
        <p:nvPicPr>
          <p:cNvPr id="4" name="Picture 3">
            <a:extLst>
              <a:ext uri="{FF2B5EF4-FFF2-40B4-BE49-F238E27FC236}">
                <a16:creationId xmlns:a16="http://schemas.microsoft.com/office/drawing/2014/main" id="{18944C14-2B7B-7CE8-3618-1D9E2EED2296}"/>
              </a:ext>
            </a:extLst>
          </p:cNvPr>
          <p:cNvPicPr>
            <a:picLocks noChangeAspect="1"/>
          </p:cNvPicPr>
          <p:nvPr/>
        </p:nvPicPr>
        <p:blipFill>
          <a:blip r:embed="rId3"/>
          <a:stretch>
            <a:fillRect/>
          </a:stretch>
        </p:blipFill>
        <p:spPr>
          <a:xfrm>
            <a:off x="6965533" y="961850"/>
            <a:ext cx="5098094" cy="5168018"/>
          </a:xfrm>
          <a:prstGeom prst="rect">
            <a:avLst/>
          </a:prstGeom>
        </p:spPr>
      </p:pic>
      <p:sp>
        <p:nvSpPr>
          <p:cNvPr id="6" name="TextBox 5">
            <a:extLst>
              <a:ext uri="{FF2B5EF4-FFF2-40B4-BE49-F238E27FC236}">
                <a16:creationId xmlns:a16="http://schemas.microsoft.com/office/drawing/2014/main" id="{3270215E-AA30-9AC9-652F-683BAA874D18}"/>
              </a:ext>
            </a:extLst>
          </p:cNvPr>
          <p:cNvSpPr txBox="1"/>
          <p:nvPr/>
        </p:nvSpPr>
        <p:spPr>
          <a:xfrm>
            <a:off x="128373" y="1164134"/>
            <a:ext cx="6994917" cy="5693866"/>
          </a:xfrm>
          <a:prstGeom prst="rect">
            <a:avLst/>
          </a:prstGeom>
          <a:noFill/>
        </p:spPr>
        <p:txBody>
          <a:bodyPr wrap="square">
            <a:spAutoFit/>
          </a:bodyPr>
          <a:lstStyle/>
          <a:p>
            <a:r>
              <a:rPr lang="en-GB" sz="1400" dirty="0">
                <a:solidFill>
                  <a:srgbClr val="56564B"/>
                </a:solidFill>
                <a:highlight>
                  <a:srgbClr val="FFFFFF"/>
                </a:highlight>
                <a:latin typeface="Roboto" panose="02000000000000000000" pitchFamily="2" charset="0"/>
              </a:rPr>
              <a:t>Eco systems work at a more “local” geographical level but still include living parts like plants and animals and non-living factors like air, water and minerals and all the interactions taking place. </a:t>
            </a:r>
          </a:p>
          <a:p>
            <a:endParaRPr lang="en-GB" sz="1400" dirty="0">
              <a:solidFill>
                <a:srgbClr val="56564B"/>
              </a:solidFill>
              <a:highlight>
                <a:srgbClr val="FFFFFF"/>
              </a:highlight>
              <a:latin typeface="Roboto" panose="02000000000000000000" pitchFamily="2" charset="0"/>
            </a:endParaRPr>
          </a:p>
          <a:p>
            <a:r>
              <a:rPr lang="en-GB" sz="1400" dirty="0">
                <a:solidFill>
                  <a:srgbClr val="56564B"/>
                </a:solidFill>
                <a:highlight>
                  <a:srgbClr val="FFFFFF"/>
                </a:highlight>
                <a:latin typeface="Roboto" panose="02000000000000000000" pitchFamily="2" charset="0"/>
              </a:rPr>
              <a:t>Sometimes we call all these our “natural environment” or even just “nature”. </a:t>
            </a:r>
          </a:p>
          <a:p>
            <a:endParaRPr lang="en-GB" sz="1400" dirty="0">
              <a:solidFill>
                <a:srgbClr val="56564B"/>
              </a:solidFill>
              <a:highlight>
                <a:srgbClr val="FFFFFF"/>
              </a:highlight>
              <a:latin typeface="Roboto" panose="02000000000000000000" pitchFamily="2" charset="0"/>
            </a:endParaRPr>
          </a:p>
          <a:p>
            <a:pPr algn="l"/>
            <a:r>
              <a:rPr lang="en-GB" sz="1400" b="0" i="0" dirty="0">
                <a:solidFill>
                  <a:srgbClr val="56564B"/>
                </a:solidFill>
                <a:effectLst/>
                <a:highlight>
                  <a:srgbClr val="FFFFFF"/>
                </a:highlight>
                <a:latin typeface="Roboto" panose="02000000000000000000" pitchFamily="2" charset="0"/>
              </a:rPr>
              <a:t>Nature is essential for human life,</a:t>
            </a:r>
            <a:r>
              <a:rPr lang="en-GB" sz="1400" dirty="0">
                <a:solidFill>
                  <a:srgbClr val="56564B"/>
                </a:solidFill>
                <a:highlight>
                  <a:srgbClr val="FFFFFF"/>
                </a:highlight>
                <a:latin typeface="Roboto" panose="02000000000000000000" pitchFamily="2" charset="0"/>
              </a:rPr>
              <a:t> it</a:t>
            </a:r>
            <a:r>
              <a:rPr lang="en-GB" sz="1400" b="0" i="0" dirty="0">
                <a:solidFill>
                  <a:srgbClr val="56564B"/>
                </a:solidFill>
                <a:effectLst/>
                <a:highlight>
                  <a:srgbClr val="FFFFFF"/>
                </a:highlight>
                <a:latin typeface="Roboto" panose="02000000000000000000" pitchFamily="2" charset="0"/>
              </a:rPr>
              <a:t> provides us with water, clean air and food, raw materials (for medicines, industry and buildings) and renewable energy. </a:t>
            </a:r>
          </a:p>
          <a:p>
            <a:pPr algn="l"/>
            <a:endParaRPr lang="en-GB" sz="1400" dirty="0">
              <a:solidFill>
                <a:srgbClr val="56564B"/>
              </a:solidFill>
              <a:highlight>
                <a:srgbClr val="FFFFFF"/>
              </a:highlight>
              <a:latin typeface="Roboto" panose="02000000000000000000" pitchFamily="2" charset="0"/>
            </a:endParaRPr>
          </a:p>
          <a:p>
            <a:pPr algn="l"/>
            <a:r>
              <a:rPr lang="en-GB" sz="1400" dirty="0">
                <a:solidFill>
                  <a:srgbClr val="56564B"/>
                </a:solidFill>
                <a:highlight>
                  <a:srgbClr val="FFFFFF"/>
                </a:highlight>
                <a:latin typeface="Roboto" panose="02000000000000000000" pitchFamily="2" charset="0"/>
              </a:rPr>
              <a:t>We may be aware that many</a:t>
            </a:r>
            <a:r>
              <a:rPr lang="en-GB" sz="1400" b="0" i="0" dirty="0">
                <a:solidFill>
                  <a:srgbClr val="56564B"/>
                </a:solidFill>
                <a:effectLst/>
                <a:highlight>
                  <a:srgbClr val="FFFFFF"/>
                </a:highlight>
                <a:latin typeface="Roboto" panose="02000000000000000000" pitchFamily="2" charset="0"/>
              </a:rPr>
              <a:t> of </a:t>
            </a:r>
            <a:r>
              <a:rPr lang="en-GB" sz="1400" dirty="0">
                <a:solidFill>
                  <a:srgbClr val="56564B"/>
                </a:solidFill>
                <a:highlight>
                  <a:srgbClr val="FFFFFF"/>
                </a:highlight>
                <a:latin typeface="Roboto" panose="02000000000000000000" pitchFamily="2" charset="0"/>
              </a:rPr>
              <a:t>o</a:t>
            </a:r>
            <a:r>
              <a:rPr lang="en-GB" sz="1400" b="0" i="0" dirty="0">
                <a:solidFill>
                  <a:srgbClr val="56564B"/>
                </a:solidFill>
                <a:effectLst/>
                <a:highlight>
                  <a:srgbClr val="FFFFFF"/>
                </a:highlight>
                <a:latin typeface="Roboto" panose="02000000000000000000" pitchFamily="2" charset="0"/>
              </a:rPr>
              <a:t>ur crops rely on insect pollination, but we are not so aware of the complex geological and biological processes that create the soil</a:t>
            </a:r>
            <a:r>
              <a:rPr lang="en-GB" sz="1400" dirty="0">
                <a:solidFill>
                  <a:srgbClr val="56564B"/>
                </a:solidFill>
                <a:highlight>
                  <a:srgbClr val="FFFFFF"/>
                </a:highlight>
                <a:latin typeface="Roboto" panose="02000000000000000000" pitchFamily="2" charset="0"/>
              </a:rPr>
              <a:t> that plants grow in.</a:t>
            </a:r>
            <a:r>
              <a:rPr lang="en-GB" sz="1400" b="0" i="0" dirty="0">
                <a:solidFill>
                  <a:srgbClr val="56564B"/>
                </a:solidFill>
                <a:effectLst/>
                <a:highlight>
                  <a:srgbClr val="FFFFFF"/>
                </a:highlight>
                <a:latin typeface="Roboto" panose="02000000000000000000" pitchFamily="2" charset="0"/>
              </a:rPr>
              <a:t> We rely all these nature-based products to survive as humans.</a:t>
            </a:r>
          </a:p>
          <a:p>
            <a:pPr algn="l"/>
            <a:endParaRPr lang="en-GB" sz="1400" dirty="0">
              <a:solidFill>
                <a:srgbClr val="56564B"/>
              </a:solidFill>
              <a:highlight>
                <a:srgbClr val="FFFFFF"/>
              </a:highlight>
              <a:latin typeface="Roboto" panose="02000000000000000000" pitchFamily="2" charset="0"/>
            </a:endParaRPr>
          </a:p>
          <a:p>
            <a:pPr algn="l"/>
            <a:r>
              <a:rPr lang="en-GB" sz="1400" b="0" i="0" dirty="0">
                <a:solidFill>
                  <a:srgbClr val="56564B"/>
                </a:solidFill>
                <a:effectLst/>
                <a:highlight>
                  <a:srgbClr val="FFFFFF"/>
                </a:highlight>
                <a:latin typeface="Roboto" panose="02000000000000000000" pitchFamily="2" charset="0"/>
              </a:rPr>
              <a:t>We also know there is more to </a:t>
            </a:r>
            <a:r>
              <a:rPr lang="en-GB" sz="1400" dirty="0">
                <a:solidFill>
                  <a:srgbClr val="56564B"/>
                </a:solidFill>
                <a:highlight>
                  <a:srgbClr val="FFFFFF"/>
                </a:highlight>
                <a:latin typeface="Roboto" panose="02000000000000000000" pitchFamily="2" charset="0"/>
              </a:rPr>
              <a:t>life</a:t>
            </a:r>
            <a:r>
              <a:rPr lang="en-GB" sz="1400" b="0" i="0" dirty="0">
                <a:solidFill>
                  <a:srgbClr val="56564B"/>
                </a:solidFill>
                <a:effectLst/>
                <a:highlight>
                  <a:srgbClr val="FFFFFF"/>
                </a:highlight>
                <a:latin typeface="Roboto" panose="02000000000000000000" pitchFamily="2" charset="0"/>
              </a:rPr>
              <a:t> than surviving. </a:t>
            </a:r>
            <a:r>
              <a:rPr lang="en-GB" sz="1400" dirty="0">
                <a:solidFill>
                  <a:srgbClr val="56564B"/>
                </a:solidFill>
                <a:highlight>
                  <a:srgbClr val="FFFFFF"/>
                </a:highlight>
                <a:latin typeface="Roboto" panose="02000000000000000000" pitchFamily="2" charset="0"/>
              </a:rPr>
              <a:t>E</a:t>
            </a:r>
            <a:r>
              <a:rPr lang="en-GB" sz="1400" b="0" i="0" dirty="0">
                <a:solidFill>
                  <a:srgbClr val="56564B"/>
                </a:solidFill>
                <a:effectLst/>
                <a:highlight>
                  <a:srgbClr val="FFFFFF"/>
                </a:highlight>
                <a:latin typeface="Roboto" panose="02000000000000000000" pitchFamily="2" charset="0"/>
              </a:rPr>
              <a:t>njoying parks, landscapes and wildlife improves our health and well-being</a:t>
            </a:r>
            <a:r>
              <a:rPr lang="en-GB" sz="1400" dirty="0">
                <a:solidFill>
                  <a:srgbClr val="56564B"/>
                </a:solidFill>
                <a:highlight>
                  <a:srgbClr val="FFFFFF"/>
                </a:highlight>
                <a:latin typeface="Roboto" panose="02000000000000000000" pitchFamily="2" charset="0"/>
              </a:rPr>
              <a:t> and helps us to thrive.</a:t>
            </a:r>
            <a:endParaRPr lang="en-GB" sz="1400" b="0" i="0" dirty="0">
              <a:solidFill>
                <a:srgbClr val="56564B"/>
              </a:solidFill>
              <a:effectLst/>
              <a:highlight>
                <a:srgbClr val="FFFFFF"/>
              </a:highlight>
              <a:latin typeface="Roboto" panose="02000000000000000000" pitchFamily="2" charset="0"/>
            </a:endParaRPr>
          </a:p>
          <a:p>
            <a:pPr algn="l"/>
            <a:endParaRPr lang="en-GB" sz="1400" b="0" i="0" dirty="0">
              <a:solidFill>
                <a:srgbClr val="56564B"/>
              </a:solidFill>
              <a:effectLst/>
              <a:highlight>
                <a:srgbClr val="FFFFFF"/>
              </a:highlight>
              <a:latin typeface="Roboto" panose="02000000000000000000" pitchFamily="2" charset="0"/>
            </a:endParaRPr>
          </a:p>
          <a:p>
            <a:pPr algn="l"/>
            <a:r>
              <a:rPr lang="en-GB" sz="1400" b="0" i="0" dirty="0">
                <a:solidFill>
                  <a:srgbClr val="56564B"/>
                </a:solidFill>
                <a:effectLst/>
                <a:highlight>
                  <a:srgbClr val="FFFFFF"/>
                </a:highlight>
                <a:latin typeface="Roboto" panose="02000000000000000000" pitchFamily="2" charset="0"/>
              </a:rPr>
              <a:t>All these products and their benefits to us are known together as </a:t>
            </a:r>
            <a:r>
              <a:rPr lang="en-GB" sz="1400" b="1" i="0" dirty="0">
                <a:solidFill>
                  <a:srgbClr val="56564B"/>
                </a:solidFill>
                <a:effectLst/>
                <a:highlight>
                  <a:srgbClr val="FFFFFF"/>
                </a:highlight>
                <a:latin typeface="Roboto" panose="02000000000000000000" pitchFamily="2" charset="0"/>
              </a:rPr>
              <a:t>ecosystem services </a:t>
            </a:r>
            <a:r>
              <a:rPr lang="en-GB" sz="1400" b="0" i="0" dirty="0">
                <a:solidFill>
                  <a:srgbClr val="56564B"/>
                </a:solidFill>
                <a:effectLst/>
                <a:highlight>
                  <a:srgbClr val="FFFFFF"/>
                </a:highlight>
                <a:latin typeface="Roboto" panose="02000000000000000000" pitchFamily="2" charset="0"/>
              </a:rPr>
              <a:t>and depend on a healthy balanced natural environment</a:t>
            </a:r>
            <a:r>
              <a:rPr lang="en-GB" sz="1400" dirty="0">
                <a:solidFill>
                  <a:srgbClr val="56564B"/>
                </a:solidFill>
                <a:highlight>
                  <a:srgbClr val="FFFFFF"/>
                </a:highlight>
                <a:latin typeface="Roboto" panose="02000000000000000000" pitchFamily="2" charset="0"/>
              </a:rPr>
              <a:t> to work well.</a:t>
            </a:r>
            <a:endParaRPr lang="en-GB" sz="1400" b="0" i="0" dirty="0">
              <a:solidFill>
                <a:srgbClr val="56564B"/>
              </a:solidFill>
              <a:effectLst/>
              <a:highlight>
                <a:srgbClr val="FFFFFF"/>
              </a:highlight>
              <a:latin typeface="Roboto" panose="02000000000000000000" pitchFamily="2" charset="0"/>
            </a:endParaRPr>
          </a:p>
          <a:p>
            <a:pPr algn="l"/>
            <a:endParaRPr lang="en-GB" sz="1400" dirty="0">
              <a:solidFill>
                <a:srgbClr val="56564B"/>
              </a:solidFill>
              <a:highlight>
                <a:srgbClr val="FFFFFF"/>
              </a:highlight>
              <a:latin typeface="Roboto" panose="02000000000000000000" pitchFamily="2" charset="0"/>
            </a:endParaRPr>
          </a:p>
          <a:p>
            <a:pPr algn="l"/>
            <a:r>
              <a:rPr lang="en-GB" sz="1400" dirty="0">
                <a:solidFill>
                  <a:srgbClr val="56564B"/>
                </a:solidFill>
                <a:highlight>
                  <a:srgbClr val="FFFFFF"/>
                </a:highlight>
                <a:latin typeface="Roboto" panose="02000000000000000000" pitchFamily="2" charset="0"/>
              </a:rPr>
              <a:t>T</a:t>
            </a:r>
            <a:r>
              <a:rPr lang="en-GB" sz="1400" b="0" i="0" dirty="0">
                <a:solidFill>
                  <a:srgbClr val="56564B"/>
                </a:solidFill>
                <a:effectLst/>
                <a:highlight>
                  <a:srgbClr val="FFFFFF"/>
                </a:highlight>
                <a:latin typeface="Roboto" panose="02000000000000000000" pitchFamily="2" charset="0"/>
              </a:rPr>
              <a:t>he vast number of services provided by ecosystems can be categorised into more manageable groups of </a:t>
            </a:r>
            <a:r>
              <a:rPr lang="en-GB" sz="1400" b="1" i="0" u="sng" dirty="0">
                <a:solidFill>
                  <a:srgbClr val="56564B"/>
                </a:solidFill>
                <a:effectLst/>
                <a:highlight>
                  <a:srgbClr val="FFFFFF"/>
                </a:highlight>
                <a:latin typeface="Roboto" panose="02000000000000000000" pitchFamily="2" charset="0"/>
              </a:rPr>
              <a:t>provisional; regulating; cultural; and supporting services.</a:t>
            </a:r>
          </a:p>
          <a:p>
            <a:pPr algn="l"/>
            <a:endParaRPr lang="en-GB" sz="1400" b="0" i="0" dirty="0">
              <a:solidFill>
                <a:srgbClr val="56564B"/>
              </a:solidFill>
              <a:effectLst/>
              <a:highlight>
                <a:srgbClr val="FFFFFF"/>
              </a:highlight>
              <a:latin typeface="Roboto" panose="02000000000000000000" pitchFamily="2" charset="0"/>
            </a:endParaRPr>
          </a:p>
          <a:p>
            <a:pPr algn="l"/>
            <a:r>
              <a:rPr lang="en-GB" sz="1400" b="0" i="0" dirty="0">
                <a:solidFill>
                  <a:srgbClr val="56564B"/>
                </a:solidFill>
                <a:effectLst/>
                <a:highlight>
                  <a:srgbClr val="FFFFFF"/>
                </a:highlight>
                <a:latin typeface="Roboto" panose="02000000000000000000" pitchFamily="2" charset="0"/>
              </a:rPr>
              <a:t>The services provided by ecosystems lead to benefits received by humans in the form of security, goods and materials, health and wellbeing these benefits can be calculated as a financial value.</a:t>
            </a:r>
          </a:p>
        </p:txBody>
      </p:sp>
    </p:spTree>
    <p:extLst>
      <p:ext uri="{BB962C8B-B14F-4D97-AF65-F5344CB8AC3E}">
        <p14:creationId xmlns:p14="http://schemas.microsoft.com/office/powerpoint/2010/main" val="281514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18523446-9B30-FA70-D27C-6EAA110F0161}"/>
              </a:ext>
            </a:extLst>
          </p:cNvPr>
          <p:cNvSpPr txBox="1">
            <a:spLocks/>
          </p:cNvSpPr>
          <p:nvPr/>
        </p:nvSpPr>
        <p:spPr>
          <a:xfrm>
            <a:off x="307088" y="232875"/>
            <a:ext cx="11122912" cy="705379"/>
          </a:xfrm>
          <a:prstGeom prst="rect">
            <a:avLst/>
          </a:prstGeom>
          <a:solidFill>
            <a:schemeClr val="accent6">
              <a:lumMod val="40000"/>
              <a:lumOff val="60000"/>
            </a:schemeClr>
          </a:solid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t>Nature Based Solutions (NBS)</a:t>
            </a:r>
          </a:p>
        </p:txBody>
      </p:sp>
      <p:sp>
        <p:nvSpPr>
          <p:cNvPr id="4" name="TextBox 3">
            <a:extLst>
              <a:ext uri="{FF2B5EF4-FFF2-40B4-BE49-F238E27FC236}">
                <a16:creationId xmlns:a16="http://schemas.microsoft.com/office/drawing/2014/main" id="{6DCBE91D-B5D9-C9C9-270B-2544F85A258B}"/>
              </a:ext>
            </a:extLst>
          </p:cNvPr>
          <p:cNvSpPr txBox="1"/>
          <p:nvPr/>
        </p:nvSpPr>
        <p:spPr>
          <a:xfrm>
            <a:off x="307088" y="1164134"/>
            <a:ext cx="11580112" cy="5693866"/>
          </a:xfrm>
          <a:prstGeom prst="rect">
            <a:avLst/>
          </a:prstGeom>
          <a:noFill/>
        </p:spPr>
        <p:txBody>
          <a:bodyPr wrap="square">
            <a:spAutoFit/>
          </a:bodyPr>
          <a:lstStyle/>
          <a:p>
            <a:pPr algn="l"/>
            <a:r>
              <a:rPr lang="en-GB" sz="1400" dirty="0">
                <a:solidFill>
                  <a:srgbClr val="202122"/>
                </a:solidFill>
                <a:highlight>
                  <a:srgbClr val="FFFFFF"/>
                </a:highlight>
                <a:latin typeface="Arial" panose="020B0604020202020204" pitchFamily="34" charset="0"/>
              </a:rPr>
              <a:t>The International Union for Conservation of Nature (IUCN) defines Nature Based Solution (NBS) as: </a:t>
            </a:r>
          </a:p>
          <a:p>
            <a:pPr algn="l"/>
            <a:endParaRPr lang="en-GB" sz="1400" dirty="0">
              <a:solidFill>
                <a:srgbClr val="202122"/>
              </a:solidFill>
              <a:highlight>
                <a:srgbClr val="FFFFFF"/>
              </a:highlight>
              <a:latin typeface="Arial" panose="020B0604020202020204" pitchFamily="34" charset="0"/>
            </a:endParaRPr>
          </a:p>
          <a:p>
            <a:pPr algn="l"/>
            <a:r>
              <a:rPr lang="en-GB" sz="1400" dirty="0">
                <a:solidFill>
                  <a:srgbClr val="202122"/>
                </a:solidFill>
                <a:highlight>
                  <a:srgbClr val="FFFFFF"/>
                </a:highlight>
                <a:latin typeface="Arial" panose="020B0604020202020204" pitchFamily="34" charset="0"/>
              </a:rPr>
              <a:t>Human “Actions to protect, sustainably manage, and restore natural or modified ecosystems, that address *societal challenges effectively and adaptively, simultaneously providing human well-being and biodiversity benefits". </a:t>
            </a:r>
          </a:p>
          <a:p>
            <a:pPr algn="l"/>
            <a:r>
              <a:rPr lang="en-GB" sz="1400" i="1" dirty="0">
                <a:solidFill>
                  <a:srgbClr val="202122"/>
                </a:solidFill>
                <a:highlight>
                  <a:srgbClr val="FFFFFF"/>
                </a:highlight>
                <a:latin typeface="Arial" panose="020B0604020202020204" pitchFamily="34" charset="0"/>
              </a:rPr>
              <a:t>*Societal challenges of relevance here include climate change, food security, disaster risk reduction, water security.</a:t>
            </a:r>
          </a:p>
          <a:p>
            <a:pPr algn="l"/>
            <a:endParaRPr lang="en-GB" sz="1400" dirty="0">
              <a:solidFill>
                <a:srgbClr val="202122"/>
              </a:solidFill>
              <a:highlight>
                <a:srgbClr val="FFFFFF"/>
              </a:highlight>
              <a:latin typeface="Arial" panose="020B0604020202020204" pitchFamily="34" charset="0"/>
            </a:endParaRPr>
          </a:p>
          <a:p>
            <a:pPr algn="l"/>
            <a:r>
              <a:rPr lang="en-GB" sz="1400" dirty="0">
                <a:solidFill>
                  <a:srgbClr val="202122"/>
                </a:solidFill>
                <a:highlight>
                  <a:srgbClr val="FFFFFF"/>
                </a:highlight>
                <a:latin typeface="Arial" panose="020B0604020202020204" pitchFamily="34" charset="0"/>
              </a:rPr>
              <a:t>In other words: "Nature-based solutions are interventions that use natural functions of healthy ecosystems to protect the environment but also provide numerous economic and social benefits.“ They are used both in the context of climate change mitigation and adaptation.</a:t>
            </a:r>
          </a:p>
          <a:p>
            <a:pPr algn="l"/>
            <a:endParaRPr lang="en-GB" sz="1400" dirty="0">
              <a:solidFill>
                <a:srgbClr val="202122"/>
              </a:solidFill>
              <a:highlight>
                <a:srgbClr val="FFFFFF"/>
              </a:highlight>
              <a:latin typeface="Arial" panose="020B0604020202020204" pitchFamily="34" charset="0"/>
            </a:endParaRPr>
          </a:p>
          <a:p>
            <a:pPr algn="l"/>
            <a:r>
              <a:rPr lang="en-GB" sz="1400" dirty="0">
                <a:solidFill>
                  <a:srgbClr val="202122"/>
                </a:solidFill>
                <a:highlight>
                  <a:srgbClr val="FFFFFF"/>
                </a:highlight>
                <a:latin typeface="Arial" panose="020B0604020202020204" pitchFamily="34" charset="0"/>
              </a:rPr>
              <a:t>Instead of “Doctor heal thy self” this is “Nature heal thy self”. It is using nature to heal nature, a street raingarden to manage urban flooding.</a:t>
            </a:r>
          </a:p>
          <a:p>
            <a:pPr algn="l"/>
            <a:endParaRPr lang="en-GB" sz="1400" dirty="0">
              <a:solidFill>
                <a:srgbClr val="202122"/>
              </a:solidFill>
              <a:highlight>
                <a:srgbClr val="FFFFFF"/>
              </a:highlight>
              <a:latin typeface="Arial" panose="020B0604020202020204" pitchFamily="34" charset="0"/>
            </a:endParaRPr>
          </a:p>
          <a:p>
            <a:pPr algn="l"/>
            <a:r>
              <a:rPr lang="en-GB" sz="1400" dirty="0">
                <a:solidFill>
                  <a:srgbClr val="202122"/>
                </a:solidFill>
                <a:highlight>
                  <a:srgbClr val="FFFFFF"/>
                </a:highlight>
                <a:latin typeface="Arial" panose="020B0604020202020204" pitchFamily="34" charset="0"/>
              </a:rPr>
              <a:t>The European Commission's definition of NBS states that these solutions are: “Inspired and supported by nature, which are cost-effective, simultaneously provide environmental, social and economic benefits and help build resilience. Such solutions bring more, and more diverse, nature and natural features and processes into cities, landscapes, and seascapes, through locally adapted, resource-efficient and systemic interventions". </a:t>
            </a:r>
          </a:p>
          <a:p>
            <a:pPr algn="l"/>
            <a:endParaRPr lang="en-GB" sz="1400" dirty="0">
              <a:solidFill>
                <a:srgbClr val="202122"/>
              </a:solidFill>
              <a:highlight>
                <a:srgbClr val="FFFFFF"/>
              </a:highlight>
              <a:latin typeface="Arial" panose="020B0604020202020204" pitchFamily="34" charset="0"/>
            </a:endParaRPr>
          </a:p>
          <a:p>
            <a:pPr algn="l"/>
            <a:r>
              <a:rPr lang="en-GB" sz="1400" b="1" dirty="0">
                <a:solidFill>
                  <a:srgbClr val="202122"/>
                </a:solidFill>
                <a:highlight>
                  <a:srgbClr val="FFFFFF"/>
                </a:highlight>
                <a:latin typeface="Arial" panose="020B0604020202020204" pitchFamily="34" charset="0"/>
              </a:rPr>
              <a:t>There is also an exponential effect, once you introduce nature-based systems (e.g. trees), they can organically increase their benefits over time. A tree can in the right environment not only grow in size but also create more trees to replace it when it can no longer function.</a:t>
            </a:r>
          </a:p>
          <a:p>
            <a:pPr algn="l"/>
            <a:endParaRPr lang="en-GB" sz="1400" dirty="0">
              <a:solidFill>
                <a:srgbClr val="202122"/>
              </a:solidFill>
              <a:highlight>
                <a:srgbClr val="FFFFFF"/>
              </a:highlight>
              <a:latin typeface="Arial" panose="020B0604020202020204" pitchFamily="34" charset="0"/>
            </a:endParaRPr>
          </a:p>
          <a:p>
            <a:pPr algn="l"/>
            <a:r>
              <a:rPr lang="en-GB" sz="1400" dirty="0">
                <a:solidFill>
                  <a:srgbClr val="202122"/>
                </a:solidFill>
                <a:highlight>
                  <a:srgbClr val="FFFFFF"/>
                </a:highlight>
                <a:latin typeface="Arial" panose="020B0604020202020204" pitchFamily="34" charset="0"/>
              </a:rPr>
              <a:t>In 2020, the EC definition was updated to further emphasise that "Nature-based solutions must benefit biodiversity and support the delivery of a range of ecosystem services."</a:t>
            </a:r>
          </a:p>
          <a:p>
            <a:pPr algn="l"/>
            <a:endParaRPr lang="en-GB" sz="1400" dirty="0">
              <a:solidFill>
                <a:srgbClr val="202122"/>
              </a:solidFill>
              <a:highlight>
                <a:srgbClr val="FFFFFF"/>
              </a:highlight>
              <a:latin typeface="Arial" panose="020B0604020202020204" pitchFamily="34" charset="0"/>
            </a:endParaRPr>
          </a:p>
          <a:p>
            <a:pPr algn="l"/>
            <a:r>
              <a:rPr lang="en-GB" sz="1400" dirty="0">
                <a:solidFill>
                  <a:srgbClr val="202122"/>
                </a:solidFill>
                <a:highlight>
                  <a:srgbClr val="FFFFFF"/>
                </a:highlight>
                <a:latin typeface="Arial" panose="020B0604020202020204" pitchFamily="34" charset="0"/>
              </a:rPr>
              <a:t>The term ecosystem-based adaptation (</a:t>
            </a:r>
            <a:r>
              <a:rPr lang="en-GB" sz="1400" dirty="0" err="1">
                <a:solidFill>
                  <a:srgbClr val="202122"/>
                </a:solidFill>
                <a:highlight>
                  <a:srgbClr val="FFFFFF"/>
                </a:highlight>
                <a:latin typeface="Arial" panose="020B0604020202020204" pitchFamily="34" charset="0"/>
              </a:rPr>
              <a:t>EbA</a:t>
            </a:r>
            <a:r>
              <a:rPr lang="en-GB" sz="1400" dirty="0">
                <a:solidFill>
                  <a:srgbClr val="202122"/>
                </a:solidFill>
                <a:highlight>
                  <a:srgbClr val="FFFFFF"/>
                </a:highlight>
                <a:latin typeface="Arial" panose="020B0604020202020204" pitchFamily="34" charset="0"/>
              </a:rPr>
              <a:t>) is a subset of nature-based solutions and "aims to maintain and increase the resilience and reduce the vulnerability of ecosystems and people in the face of the adverse effects of climate change".</a:t>
            </a:r>
          </a:p>
        </p:txBody>
      </p:sp>
    </p:spTree>
    <p:extLst>
      <p:ext uri="{BB962C8B-B14F-4D97-AF65-F5344CB8AC3E}">
        <p14:creationId xmlns:p14="http://schemas.microsoft.com/office/powerpoint/2010/main" val="3690849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FF8567-7232-B326-8E06-44C3CAC15629}"/>
              </a:ext>
            </a:extLst>
          </p:cNvPr>
          <p:cNvSpPr txBox="1"/>
          <p:nvPr/>
        </p:nvSpPr>
        <p:spPr>
          <a:xfrm>
            <a:off x="307088" y="1312723"/>
            <a:ext cx="6477534" cy="5016758"/>
          </a:xfrm>
          <a:prstGeom prst="rect">
            <a:avLst/>
          </a:prstGeom>
          <a:noFill/>
        </p:spPr>
        <p:txBody>
          <a:bodyPr wrap="square">
            <a:spAutoFit/>
          </a:bodyPr>
          <a:lstStyle/>
          <a:p>
            <a:pPr algn="l"/>
            <a:r>
              <a:rPr lang="en-GB" sz="1600" b="0" i="0" dirty="0">
                <a:solidFill>
                  <a:srgbClr val="0B0C0C"/>
                </a:solidFill>
                <a:effectLst/>
                <a:highlight>
                  <a:srgbClr val="FFFFFF"/>
                </a:highlight>
                <a:latin typeface="GDS Transport"/>
              </a:rPr>
              <a:t>Natural capital includes </a:t>
            </a:r>
            <a:r>
              <a:rPr lang="en-GB" sz="1600" dirty="0">
                <a:solidFill>
                  <a:srgbClr val="0B0C0C"/>
                </a:solidFill>
                <a:highlight>
                  <a:srgbClr val="FFFFFF"/>
                </a:highlight>
                <a:latin typeface="GDS Transport"/>
              </a:rPr>
              <a:t>elements </a:t>
            </a:r>
            <a:r>
              <a:rPr lang="en-GB" sz="1600" b="0" i="0" dirty="0">
                <a:solidFill>
                  <a:srgbClr val="0B0C0C"/>
                </a:solidFill>
                <a:effectLst/>
                <a:highlight>
                  <a:srgbClr val="FFFFFF"/>
                </a:highlight>
                <a:latin typeface="GDS Transport"/>
              </a:rPr>
              <a:t>such as forests, fisheries, rivers, biodiversity, land and minerals. Natural capital includes both the living and non-living aspects of these elements.</a:t>
            </a:r>
          </a:p>
          <a:p>
            <a:pPr algn="l"/>
            <a:endParaRPr lang="en-GB" sz="1600" b="0" i="0" dirty="0">
              <a:solidFill>
                <a:srgbClr val="0B0C0C"/>
              </a:solidFill>
              <a:effectLst/>
              <a:highlight>
                <a:srgbClr val="FFFFFF"/>
              </a:highlight>
              <a:latin typeface="GDS Transport"/>
            </a:endParaRPr>
          </a:p>
          <a:p>
            <a:pPr algn="l"/>
            <a:r>
              <a:rPr lang="en-GB" sz="1600" b="0" i="0" dirty="0">
                <a:solidFill>
                  <a:srgbClr val="0B0C0C"/>
                </a:solidFill>
                <a:effectLst/>
                <a:highlight>
                  <a:srgbClr val="FFFFFF"/>
                </a:highlight>
                <a:latin typeface="GDS Transport"/>
              </a:rPr>
              <a:t>Stocks of natural capital provide flows of ‘ecosystem’ services. These services, often in combination with other forms of capital (human, produced and social) produce a wide range of benefits.</a:t>
            </a:r>
          </a:p>
          <a:p>
            <a:pPr algn="l"/>
            <a:endParaRPr lang="en-GB" sz="1600" b="0" i="0" dirty="0">
              <a:solidFill>
                <a:srgbClr val="0B0C0C"/>
              </a:solidFill>
              <a:effectLst/>
              <a:highlight>
                <a:srgbClr val="FFFFFF"/>
              </a:highlight>
              <a:latin typeface="GDS Transport"/>
            </a:endParaRPr>
          </a:p>
          <a:p>
            <a:pPr algn="l"/>
            <a:r>
              <a:rPr lang="en-GB" sz="1600" dirty="0">
                <a:solidFill>
                  <a:srgbClr val="0B0C0C"/>
                </a:solidFill>
                <a:highlight>
                  <a:srgbClr val="FFFFFF"/>
                </a:highlight>
                <a:latin typeface="GDS Transport"/>
              </a:rPr>
              <a:t>Ecosystem services</a:t>
            </a:r>
            <a:r>
              <a:rPr lang="en-GB" sz="1600" b="0" i="0" dirty="0">
                <a:solidFill>
                  <a:srgbClr val="0B0C0C"/>
                </a:solidFill>
                <a:effectLst/>
                <a:highlight>
                  <a:srgbClr val="FFFFFF"/>
                </a:highlight>
                <a:latin typeface="GDS Transport"/>
              </a:rPr>
              <a:t> have “use values” that involve interaction with the resource, these can have a market value (minerals, timber, freshwater) </a:t>
            </a:r>
            <a:r>
              <a:rPr lang="en-GB" sz="1600" b="1" i="0" u="sng" dirty="0">
                <a:solidFill>
                  <a:srgbClr val="0B0C0C"/>
                </a:solidFill>
                <a:effectLst/>
                <a:highlight>
                  <a:srgbClr val="FFFFFF"/>
                </a:highlight>
                <a:latin typeface="GDS Transport"/>
              </a:rPr>
              <a:t>or non-market value (such as outdoor recreation, landscape amenity).</a:t>
            </a:r>
          </a:p>
          <a:p>
            <a:pPr algn="l"/>
            <a:endParaRPr lang="en-GB" sz="1600" b="0" i="0" dirty="0">
              <a:solidFill>
                <a:srgbClr val="0B0C0C"/>
              </a:solidFill>
              <a:effectLst/>
              <a:highlight>
                <a:srgbClr val="FFFFFF"/>
              </a:highlight>
              <a:latin typeface="GDS Transport"/>
            </a:endParaRPr>
          </a:p>
          <a:p>
            <a:pPr algn="l"/>
            <a:r>
              <a:rPr lang="en-GB" sz="1600" b="0" i="0" dirty="0">
                <a:solidFill>
                  <a:srgbClr val="0B0C0C"/>
                </a:solidFill>
                <a:effectLst/>
                <a:highlight>
                  <a:srgbClr val="FFFFFF"/>
                </a:highlight>
                <a:latin typeface="GDS Transport"/>
              </a:rPr>
              <a:t>They also include non-use values, such as the value people place on knowing about the existence of habitats or species,</a:t>
            </a:r>
            <a:r>
              <a:rPr lang="en-GB" sz="1600" dirty="0">
                <a:solidFill>
                  <a:srgbClr val="0B0C0C"/>
                </a:solidFill>
                <a:highlight>
                  <a:srgbClr val="FFFFFF"/>
                </a:highlight>
                <a:latin typeface="GDS Transport"/>
              </a:rPr>
              <a:t> they may never interact with such as dolphins or elephants. There is enjoyment in just knowing these things exist.</a:t>
            </a:r>
            <a:endParaRPr lang="en-GB" sz="1600" b="0" i="0" dirty="0">
              <a:solidFill>
                <a:srgbClr val="0B0C0C"/>
              </a:solidFill>
              <a:effectLst/>
              <a:highlight>
                <a:srgbClr val="FFFFFF"/>
              </a:highlight>
              <a:latin typeface="GDS Transport"/>
            </a:endParaRPr>
          </a:p>
          <a:p>
            <a:pPr algn="l"/>
            <a:endParaRPr lang="en-GB" sz="1600" b="0" i="0" dirty="0">
              <a:solidFill>
                <a:srgbClr val="0B0C0C"/>
              </a:solidFill>
              <a:effectLst/>
              <a:highlight>
                <a:srgbClr val="FFFFFF"/>
              </a:highlight>
              <a:latin typeface="GDS Transport"/>
            </a:endParaRPr>
          </a:p>
          <a:p>
            <a:r>
              <a:rPr lang="en-GB" sz="1600" b="0" i="0" dirty="0">
                <a:solidFill>
                  <a:srgbClr val="0B0C0C"/>
                </a:solidFill>
                <a:effectLst/>
                <a:highlight>
                  <a:srgbClr val="FFFFFF"/>
                </a:highlight>
                <a:latin typeface="GDS Transport"/>
              </a:rPr>
              <a:t>The ability of natural assets to provide goods and services is determined by their </a:t>
            </a:r>
            <a:r>
              <a:rPr lang="en-GB" sz="1600" b="1" i="0" u="sng" dirty="0">
                <a:solidFill>
                  <a:srgbClr val="0B0C0C"/>
                </a:solidFill>
                <a:effectLst/>
                <a:highlight>
                  <a:srgbClr val="FFFFFF"/>
                </a:highlight>
                <a:latin typeface="GDS Transport"/>
              </a:rPr>
              <a:t>quality, quantity and location</a:t>
            </a:r>
            <a:r>
              <a:rPr lang="en-GB" sz="1600" b="0" i="0" dirty="0">
                <a:solidFill>
                  <a:srgbClr val="0B0C0C"/>
                </a:solidFill>
                <a:effectLst/>
                <a:highlight>
                  <a:srgbClr val="FFFFFF"/>
                </a:highlight>
                <a:latin typeface="GDS Transport"/>
              </a:rPr>
              <a:t>. These in turn can be affected by background pressures, management practices and drivers of demand.</a:t>
            </a:r>
            <a:r>
              <a:rPr lang="en-GB" sz="1600" dirty="0">
                <a:solidFill>
                  <a:srgbClr val="0B0C0C"/>
                </a:solidFill>
                <a:highlight>
                  <a:srgbClr val="FFFFFF"/>
                </a:highlight>
                <a:latin typeface="GDS Transport"/>
              </a:rPr>
              <a:t> </a:t>
            </a:r>
            <a:endParaRPr lang="en-GB" sz="1600" b="0" i="0" dirty="0">
              <a:solidFill>
                <a:srgbClr val="0B0C0C"/>
              </a:solidFill>
              <a:effectLst/>
              <a:highlight>
                <a:srgbClr val="FFFFFF"/>
              </a:highlight>
              <a:latin typeface="GDS Transport"/>
            </a:endParaRPr>
          </a:p>
        </p:txBody>
      </p:sp>
      <p:sp>
        <p:nvSpPr>
          <p:cNvPr id="4" name="Title 8">
            <a:extLst>
              <a:ext uri="{FF2B5EF4-FFF2-40B4-BE49-F238E27FC236}">
                <a16:creationId xmlns:a16="http://schemas.microsoft.com/office/drawing/2014/main" id="{3DDCF0FC-6C44-0AF8-C37D-7B4E53C3C381}"/>
              </a:ext>
            </a:extLst>
          </p:cNvPr>
          <p:cNvSpPr txBox="1">
            <a:spLocks/>
          </p:cNvSpPr>
          <p:nvPr/>
        </p:nvSpPr>
        <p:spPr>
          <a:xfrm>
            <a:off x="307088" y="232875"/>
            <a:ext cx="10444331" cy="705379"/>
          </a:xfrm>
          <a:prstGeom prst="rect">
            <a:avLst/>
          </a:prstGeom>
          <a:solidFill>
            <a:schemeClr val="accent6">
              <a:lumMod val="40000"/>
              <a:lumOff val="60000"/>
            </a:schemeClr>
          </a:solid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t>Natural Capital Assets </a:t>
            </a:r>
            <a:endParaRPr lang="en-GB" sz="3600" dirty="0"/>
          </a:p>
        </p:txBody>
      </p:sp>
      <p:pic>
        <p:nvPicPr>
          <p:cNvPr id="6" name="Picture 5">
            <a:extLst>
              <a:ext uri="{FF2B5EF4-FFF2-40B4-BE49-F238E27FC236}">
                <a16:creationId xmlns:a16="http://schemas.microsoft.com/office/drawing/2014/main" id="{5AB80E84-F771-14EF-343D-136F88DCE217}"/>
              </a:ext>
            </a:extLst>
          </p:cNvPr>
          <p:cNvPicPr>
            <a:picLocks noChangeAspect="1"/>
          </p:cNvPicPr>
          <p:nvPr/>
        </p:nvPicPr>
        <p:blipFill>
          <a:blip r:embed="rId3"/>
          <a:stretch>
            <a:fillRect/>
          </a:stretch>
        </p:blipFill>
        <p:spPr>
          <a:xfrm>
            <a:off x="6726790" y="1312723"/>
            <a:ext cx="5246099" cy="5016758"/>
          </a:xfrm>
          <a:prstGeom prst="rect">
            <a:avLst/>
          </a:prstGeom>
        </p:spPr>
      </p:pic>
      <p:sp>
        <p:nvSpPr>
          <p:cNvPr id="2" name="Rectangle 1">
            <a:extLst>
              <a:ext uri="{FF2B5EF4-FFF2-40B4-BE49-F238E27FC236}">
                <a16:creationId xmlns:a16="http://schemas.microsoft.com/office/drawing/2014/main" id="{95B87D0D-53E9-A2C4-3443-FE39D64B0E3D}"/>
              </a:ext>
            </a:extLst>
          </p:cNvPr>
          <p:cNvSpPr/>
          <p:nvPr/>
        </p:nvSpPr>
        <p:spPr>
          <a:xfrm>
            <a:off x="219111" y="5396089"/>
            <a:ext cx="6419701" cy="1102724"/>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2912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FF8567-7232-B326-8E06-44C3CAC15629}"/>
              </a:ext>
            </a:extLst>
          </p:cNvPr>
          <p:cNvSpPr txBox="1"/>
          <p:nvPr/>
        </p:nvSpPr>
        <p:spPr>
          <a:xfrm>
            <a:off x="307088" y="1149846"/>
            <a:ext cx="11389612" cy="5262979"/>
          </a:xfrm>
          <a:prstGeom prst="rect">
            <a:avLst/>
          </a:prstGeom>
          <a:noFill/>
        </p:spPr>
        <p:txBody>
          <a:bodyPr wrap="square">
            <a:spAutoFit/>
          </a:bodyPr>
          <a:lstStyle/>
          <a:p>
            <a:pPr algn="l"/>
            <a:r>
              <a:rPr lang="en-GB" sz="1600" b="0" i="0" dirty="0">
                <a:solidFill>
                  <a:srgbClr val="0B0C0C"/>
                </a:solidFill>
                <a:effectLst/>
                <a:highlight>
                  <a:srgbClr val="FFFFFF"/>
                </a:highlight>
                <a:latin typeface="GDS Transport"/>
              </a:rPr>
              <a:t>Taking a natural capital approach develops our traditional understanding of how the economy works - in which traditionally recognised kinds of capital provide flows of benefit to households and firms.</a:t>
            </a:r>
          </a:p>
          <a:p>
            <a:pPr algn="l"/>
            <a:endParaRPr lang="en-GB" sz="1600" b="0" i="0" dirty="0">
              <a:solidFill>
                <a:srgbClr val="0B0C0C"/>
              </a:solidFill>
              <a:effectLst/>
              <a:highlight>
                <a:srgbClr val="FFFFFF"/>
              </a:highlight>
              <a:latin typeface="GDS Transport"/>
            </a:endParaRPr>
          </a:p>
          <a:p>
            <a:pPr algn="l"/>
            <a:r>
              <a:rPr lang="en-GB" sz="1600" b="0" i="0" dirty="0">
                <a:solidFill>
                  <a:srgbClr val="0B0C0C"/>
                </a:solidFill>
                <a:effectLst/>
                <a:highlight>
                  <a:srgbClr val="FFFFFF"/>
                </a:highlight>
                <a:latin typeface="GDS Transport"/>
              </a:rPr>
              <a:t>Natural capital does form part of our “wealth”, alongside traditional assets such as infrastructure, skills, buildings and technology. This framing helps us to account for its contribution to the economy, and the range of social and economic benefits and opportunities that come from investment in those assets. Pressures on nature result in costs to the economy.</a:t>
            </a:r>
          </a:p>
          <a:p>
            <a:pPr algn="l"/>
            <a:endParaRPr lang="en-GB" sz="1600" i="0" dirty="0">
              <a:solidFill>
                <a:srgbClr val="0B0C0C"/>
              </a:solidFill>
              <a:effectLst/>
              <a:highlight>
                <a:srgbClr val="FFFFFF"/>
              </a:highlight>
              <a:latin typeface="GDS Transport"/>
            </a:endParaRPr>
          </a:p>
          <a:p>
            <a:pPr algn="l"/>
            <a:r>
              <a:rPr lang="en-GB" sz="1600" i="0" dirty="0">
                <a:solidFill>
                  <a:srgbClr val="0B0C0C"/>
                </a:solidFill>
                <a:effectLst/>
                <a:highlight>
                  <a:srgbClr val="FFFFFF"/>
                </a:highlight>
                <a:latin typeface="GDS Transport"/>
              </a:rPr>
              <a:t>Understanding nature as a set of assets that benefit people and society in all kinds of ways can support better decision-making. </a:t>
            </a:r>
            <a:r>
              <a:rPr lang="en-GB" sz="1600" b="0" i="0" dirty="0">
                <a:solidFill>
                  <a:srgbClr val="0B0C0C"/>
                </a:solidFill>
                <a:effectLst/>
                <a:highlight>
                  <a:srgbClr val="FFFFFF"/>
                </a:highlight>
                <a:latin typeface="GDS Transport"/>
              </a:rPr>
              <a:t>This helps us to give the best public value given that there are scarce resources and trade-offs between objectives. It reduces the risk of the value of the natural environment being ignored in decision making.</a:t>
            </a:r>
          </a:p>
          <a:p>
            <a:pPr algn="l"/>
            <a:endParaRPr lang="en-GB" sz="1600" b="0" i="0" dirty="0">
              <a:solidFill>
                <a:srgbClr val="0B0C0C"/>
              </a:solidFill>
              <a:effectLst/>
              <a:highlight>
                <a:srgbClr val="FFFFFF"/>
              </a:highlight>
              <a:latin typeface="GDS Transport"/>
            </a:endParaRPr>
          </a:p>
          <a:p>
            <a:pPr algn="l"/>
            <a:r>
              <a:rPr lang="en-GB" sz="1600" b="0" i="0" dirty="0">
                <a:solidFill>
                  <a:srgbClr val="0B0C0C"/>
                </a:solidFill>
                <a:effectLst/>
                <a:highlight>
                  <a:srgbClr val="FFFFFF"/>
                </a:highlight>
                <a:latin typeface="GDS Transport"/>
              </a:rPr>
              <a:t>Natural capital has become a standard analytical approach to thinking about nature, following the seminal </a:t>
            </a:r>
            <a:r>
              <a:rPr lang="en-GB" sz="1600" b="0" i="0" dirty="0">
                <a:solidFill>
                  <a:srgbClr val="1D70B8"/>
                </a:solidFill>
                <a:effectLst/>
                <a:highlight>
                  <a:srgbClr val="FFFFFF"/>
                </a:highlight>
                <a:latin typeface="GDS Transport"/>
                <a:hlinkClick r:id="rId3"/>
              </a:rPr>
              <a:t>UK National Ecosystem Assessment (2011 and 2014)</a:t>
            </a:r>
            <a:r>
              <a:rPr lang="en-GB" sz="1600" b="0" i="0" dirty="0">
                <a:solidFill>
                  <a:srgbClr val="0B0C0C"/>
                </a:solidFill>
                <a:effectLst/>
                <a:highlight>
                  <a:srgbClr val="FFFFFF"/>
                </a:highlight>
                <a:latin typeface="GDS Transport"/>
              </a:rPr>
              <a:t> and the work of the Natural Capital Committee. It offers a balanced focus on natural assets in ecological terms (their quantity, condition and sustainability) and the social and economic benefits that derive from those assets. It also enables different disciplines to adopt a shared framework and understanding in both research and practical initiatives. </a:t>
            </a:r>
          </a:p>
          <a:p>
            <a:pPr algn="l"/>
            <a:endParaRPr lang="en-GB" sz="1600" dirty="0">
              <a:solidFill>
                <a:srgbClr val="0B0C0C"/>
              </a:solidFill>
              <a:highlight>
                <a:srgbClr val="FFFFFF"/>
              </a:highlight>
              <a:latin typeface="GDS Transport"/>
            </a:endParaRPr>
          </a:p>
          <a:p>
            <a:pPr algn="l"/>
            <a:r>
              <a:rPr lang="en-GB" sz="1600" b="0" i="0" dirty="0">
                <a:solidFill>
                  <a:srgbClr val="0B0C0C"/>
                </a:solidFill>
                <a:effectLst/>
                <a:highlight>
                  <a:srgbClr val="FFFFFF"/>
                </a:highlight>
                <a:latin typeface="GDS Transport"/>
              </a:rPr>
              <a:t>However, it is recognised that natural capital as a conceptual approach and language may not resonate with all groups or be relevant for all purposes. It is also recognised that sometimes </a:t>
            </a:r>
            <a:r>
              <a:rPr lang="en-GB" sz="1600" dirty="0">
                <a:solidFill>
                  <a:srgbClr val="0B0C0C"/>
                </a:solidFill>
                <a:highlight>
                  <a:srgbClr val="FFFFFF"/>
                </a:highlight>
                <a:latin typeface="GDS Transport"/>
              </a:rPr>
              <a:t>n</a:t>
            </a:r>
            <a:r>
              <a:rPr lang="en-GB" sz="1600" b="0" i="0" dirty="0">
                <a:solidFill>
                  <a:srgbClr val="0B0C0C"/>
                </a:solidFill>
                <a:effectLst/>
                <a:highlight>
                  <a:srgbClr val="FFFFFF"/>
                </a:highlight>
                <a:latin typeface="GDS Transport"/>
              </a:rPr>
              <a:t>atural capital assets can overlap with cultural and heritage assets. </a:t>
            </a:r>
          </a:p>
          <a:p>
            <a:pPr algn="l"/>
            <a:endParaRPr lang="en-GB" sz="1600" dirty="0">
              <a:solidFill>
                <a:srgbClr val="0B0C0C"/>
              </a:solidFill>
              <a:highlight>
                <a:srgbClr val="FFFFFF"/>
              </a:highlight>
              <a:latin typeface="GDS Transport"/>
            </a:endParaRPr>
          </a:p>
          <a:p>
            <a:pPr algn="l"/>
            <a:r>
              <a:rPr lang="en-GB" sz="1600" dirty="0">
                <a:solidFill>
                  <a:srgbClr val="0B0C0C"/>
                </a:solidFill>
                <a:highlight>
                  <a:srgbClr val="FFFFFF"/>
                </a:highlight>
                <a:latin typeface="GDS Transport"/>
              </a:rPr>
              <a:t>I</a:t>
            </a:r>
            <a:r>
              <a:rPr lang="en-GB" sz="1600" b="0" i="0" dirty="0">
                <a:solidFill>
                  <a:srgbClr val="0B0C0C"/>
                </a:solidFill>
                <a:effectLst/>
                <a:highlight>
                  <a:srgbClr val="FFFFFF"/>
                </a:highlight>
                <a:latin typeface="GDS Transport"/>
              </a:rPr>
              <a:t>t is important for us to be aware of the existence of natural capital assets it’s systems, benefits and value but not to explicitly use this language if it is not felt appropriate for the audience. </a:t>
            </a:r>
          </a:p>
        </p:txBody>
      </p:sp>
      <p:sp>
        <p:nvSpPr>
          <p:cNvPr id="4" name="Title 8">
            <a:extLst>
              <a:ext uri="{FF2B5EF4-FFF2-40B4-BE49-F238E27FC236}">
                <a16:creationId xmlns:a16="http://schemas.microsoft.com/office/drawing/2014/main" id="{3DDCF0FC-6C44-0AF8-C37D-7B4E53C3C381}"/>
              </a:ext>
            </a:extLst>
          </p:cNvPr>
          <p:cNvSpPr txBox="1">
            <a:spLocks/>
          </p:cNvSpPr>
          <p:nvPr/>
        </p:nvSpPr>
        <p:spPr>
          <a:xfrm>
            <a:off x="307088" y="232875"/>
            <a:ext cx="9981537" cy="705379"/>
          </a:xfrm>
          <a:prstGeom prst="rect">
            <a:avLst/>
          </a:prstGeom>
          <a:solidFill>
            <a:schemeClr val="accent6">
              <a:lumMod val="40000"/>
              <a:lumOff val="60000"/>
            </a:schemeClr>
          </a:solid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t>Why take the Natural Capital Approach</a:t>
            </a:r>
          </a:p>
        </p:txBody>
      </p:sp>
    </p:spTree>
    <p:extLst>
      <p:ext uri="{BB962C8B-B14F-4D97-AF65-F5344CB8AC3E}">
        <p14:creationId xmlns:p14="http://schemas.microsoft.com/office/powerpoint/2010/main" val="356522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B4B7EB-904D-DC55-A961-4967E0E03999}"/>
              </a:ext>
            </a:extLst>
          </p:cNvPr>
          <p:cNvPicPr>
            <a:picLocks noChangeAspect="1"/>
          </p:cNvPicPr>
          <p:nvPr/>
        </p:nvPicPr>
        <p:blipFill>
          <a:blip r:embed="rId3"/>
          <a:stretch>
            <a:fillRect/>
          </a:stretch>
        </p:blipFill>
        <p:spPr>
          <a:xfrm>
            <a:off x="5422396" y="665886"/>
            <a:ext cx="5877745" cy="6192114"/>
          </a:xfrm>
          <a:prstGeom prst="rect">
            <a:avLst/>
          </a:prstGeom>
        </p:spPr>
      </p:pic>
      <p:pic>
        <p:nvPicPr>
          <p:cNvPr id="6" name="Picture 5">
            <a:extLst>
              <a:ext uri="{FF2B5EF4-FFF2-40B4-BE49-F238E27FC236}">
                <a16:creationId xmlns:a16="http://schemas.microsoft.com/office/drawing/2014/main" id="{19F408D7-160B-42F9-BB68-1CD4C53CF273}"/>
              </a:ext>
            </a:extLst>
          </p:cNvPr>
          <p:cNvPicPr>
            <a:picLocks noChangeAspect="1"/>
          </p:cNvPicPr>
          <p:nvPr/>
        </p:nvPicPr>
        <p:blipFill>
          <a:blip r:embed="rId4"/>
          <a:stretch>
            <a:fillRect/>
          </a:stretch>
        </p:blipFill>
        <p:spPr>
          <a:xfrm>
            <a:off x="307087" y="853596"/>
            <a:ext cx="4705179" cy="5896364"/>
          </a:xfrm>
          <a:prstGeom prst="rect">
            <a:avLst/>
          </a:prstGeom>
        </p:spPr>
      </p:pic>
      <p:sp>
        <p:nvSpPr>
          <p:cNvPr id="7" name="Title 8">
            <a:extLst>
              <a:ext uri="{FF2B5EF4-FFF2-40B4-BE49-F238E27FC236}">
                <a16:creationId xmlns:a16="http://schemas.microsoft.com/office/drawing/2014/main" id="{624D322B-CEBD-6868-82BF-705E30764827}"/>
              </a:ext>
            </a:extLst>
          </p:cNvPr>
          <p:cNvSpPr txBox="1">
            <a:spLocks/>
          </p:cNvSpPr>
          <p:nvPr/>
        </p:nvSpPr>
        <p:spPr>
          <a:xfrm>
            <a:off x="307088" y="232875"/>
            <a:ext cx="9981537" cy="433011"/>
          </a:xfrm>
          <a:prstGeom prst="rect">
            <a:avLst/>
          </a:prstGeom>
          <a:solidFill>
            <a:schemeClr val="accent6">
              <a:lumMod val="40000"/>
              <a:lumOff val="60000"/>
            </a:schemeClr>
          </a:solidFill>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t>Natural Capital Accounts</a:t>
            </a:r>
          </a:p>
        </p:txBody>
      </p:sp>
    </p:spTree>
    <p:extLst>
      <p:ext uri="{BB962C8B-B14F-4D97-AF65-F5344CB8AC3E}">
        <p14:creationId xmlns:p14="http://schemas.microsoft.com/office/powerpoint/2010/main" val="196353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8">
            <a:extLst>
              <a:ext uri="{FF2B5EF4-FFF2-40B4-BE49-F238E27FC236}">
                <a16:creationId xmlns:a16="http://schemas.microsoft.com/office/drawing/2014/main" id="{E5BE282D-C025-0E79-EC26-D283092E4179}"/>
              </a:ext>
            </a:extLst>
          </p:cNvPr>
          <p:cNvSpPr txBox="1">
            <a:spLocks/>
          </p:cNvSpPr>
          <p:nvPr/>
        </p:nvSpPr>
        <p:spPr>
          <a:xfrm>
            <a:off x="838201" y="365125"/>
            <a:ext cx="5251316" cy="1807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100" b="1" dirty="0"/>
              <a:t>Ecosystem Services </a:t>
            </a:r>
            <a:r>
              <a:rPr lang="en-US" sz="4100" dirty="0"/>
              <a:t>– So aren’t these provided for free by nature?</a:t>
            </a:r>
          </a:p>
        </p:txBody>
      </p:sp>
      <p:sp>
        <p:nvSpPr>
          <p:cNvPr id="4" name="TextBox 3">
            <a:extLst>
              <a:ext uri="{FF2B5EF4-FFF2-40B4-BE49-F238E27FC236}">
                <a16:creationId xmlns:a16="http://schemas.microsoft.com/office/drawing/2014/main" id="{F4AD67BF-9580-ABD0-F908-0FF555DDC6D2}"/>
              </a:ext>
            </a:extLst>
          </p:cNvPr>
          <p:cNvSpPr txBox="1"/>
          <p:nvPr/>
        </p:nvSpPr>
        <p:spPr>
          <a:xfrm>
            <a:off x="838200" y="2333297"/>
            <a:ext cx="5124586" cy="4304570"/>
          </a:xfrm>
          <a:prstGeom prst="rect">
            <a:avLst/>
          </a:prstGeom>
        </p:spPr>
        <p:txBody>
          <a:bodyPr vert="horz" lIns="91440" tIns="45720" rIns="91440" bIns="45720" rtlCol="0">
            <a:normAutofit lnSpcReduction="10000"/>
          </a:bodyPr>
          <a:lstStyle/>
          <a:p>
            <a:pPr marL="57150">
              <a:lnSpc>
                <a:spcPct val="90000"/>
              </a:lnSpc>
              <a:spcAft>
                <a:spcPts val="600"/>
              </a:spcAft>
            </a:pPr>
            <a:r>
              <a:rPr lang="en-US" sz="1100" dirty="0">
                <a:highlight>
                  <a:srgbClr val="FFFFFF"/>
                </a:highlight>
              </a:rPr>
              <a:t>Yes, benefit can follow directly from ecosystem services without further capital or human input, however:</a:t>
            </a:r>
          </a:p>
          <a:p>
            <a:pPr marL="285750" indent="-228600">
              <a:lnSpc>
                <a:spcPct val="90000"/>
              </a:lnSpc>
              <a:spcAft>
                <a:spcPts val="600"/>
              </a:spcAft>
              <a:buFont typeface="Arial" panose="020B0604020202020204" pitchFamily="34" charset="0"/>
              <a:buChar char="•"/>
            </a:pPr>
            <a:endParaRPr lang="en-US" sz="1100" b="0" i="0" dirty="0">
              <a:effectLst/>
              <a:highlight>
                <a:srgbClr val="FFFFFF"/>
              </a:highlight>
            </a:endParaRPr>
          </a:p>
          <a:p>
            <a:pPr marL="285750" indent="-228600">
              <a:lnSpc>
                <a:spcPct val="90000"/>
              </a:lnSpc>
              <a:spcAft>
                <a:spcPts val="600"/>
              </a:spcAft>
              <a:buFont typeface="Arial" panose="020B0604020202020204" pitchFamily="34" charset="0"/>
              <a:buChar char="•"/>
            </a:pPr>
            <a:r>
              <a:rPr lang="en-US" sz="1100" b="0" i="0" dirty="0">
                <a:effectLst/>
                <a:highlight>
                  <a:srgbClr val="FFFFFF"/>
                </a:highlight>
              </a:rPr>
              <a:t>For some ecosystem services, additional inputs are required to </a:t>
            </a:r>
            <a:r>
              <a:rPr lang="en-US" sz="1100" b="0" i="0" dirty="0" err="1">
                <a:effectLst/>
                <a:highlight>
                  <a:srgbClr val="FFFFFF"/>
                </a:highlight>
              </a:rPr>
              <a:t>realise</a:t>
            </a:r>
            <a:r>
              <a:rPr lang="en-US" sz="1100" b="0" i="0" dirty="0">
                <a:effectLst/>
                <a:highlight>
                  <a:srgbClr val="FFFFFF"/>
                </a:highlight>
              </a:rPr>
              <a:t> benefits. Although much cheaper than providing the whole service through human action alone, additional inputs must be funded.</a:t>
            </a:r>
          </a:p>
          <a:p>
            <a:pPr marL="285750" indent="-228600">
              <a:lnSpc>
                <a:spcPct val="90000"/>
              </a:lnSpc>
              <a:spcAft>
                <a:spcPts val="600"/>
              </a:spcAft>
              <a:buFont typeface="Arial" panose="020B0604020202020204" pitchFamily="34" charset="0"/>
              <a:buChar char="•"/>
            </a:pPr>
            <a:endParaRPr lang="en-US" sz="1100" dirty="0">
              <a:highlight>
                <a:srgbClr val="FFFFFF"/>
              </a:highlight>
            </a:endParaRPr>
          </a:p>
          <a:p>
            <a:pPr marL="285750" indent="-228600">
              <a:lnSpc>
                <a:spcPct val="90000"/>
              </a:lnSpc>
              <a:spcAft>
                <a:spcPts val="600"/>
              </a:spcAft>
              <a:buFont typeface="Arial" panose="020B0604020202020204" pitchFamily="34" charset="0"/>
              <a:buChar char="•"/>
            </a:pPr>
            <a:r>
              <a:rPr lang="en-US" sz="1100" b="1" i="0" u="sng" dirty="0">
                <a:effectLst/>
                <a:highlight>
                  <a:srgbClr val="FFFFFF"/>
                </a:highlight>
              </a:rPr>
              <a:t>Remember:</a:t>
            </a:r>
            <a:r>
              <a:rPr lang="en-US" sz="1100" b="0" i="0" dirty="0">
                <a:effectLst/>
                <a:highlight>
                  <a:srgbClr val="FFFFFF"/>
                </a:highlight>
              </a:rPr>
              <a:t> The ability of natural capital </a:t>
            </a:r>
            <a:r>
              <a:rPr lang="en-US" sz="1100" dirty="0">
                <a:highlight>
                  <a:srgbClr val="FFFFFF"/>
                </a:highlight>
              </a:rPr>
              <a:t>assets </a:t>
            </a:r>
            <a:r>
              <a:rPr lang="en-US" sz="1100" b="0" i="0" dirty="0">
                <a:effectLst/>
                <a:highlight>
                  <a:srgbClr val="FFFFFF"/>
                </a:highlight>
              </a:rPr>
              <a:t>to provide goods and services is determined by their </a:t>
            </a:r>
            <a:r>
              <a:rPr lang="en-US" sz="1100" b="1" i="0" u="sng" dirty="0">
                <a:effectLst/>
                <a:highlight>
                  <a:srgbClr val="FFFFFF"/>
                </a:highlight>
              </a:rPr>
              <a:t>quality, quantity and location</a:t>
            </a:r>
            <a:r>
              <a:rPr lang="en-US" sz="1100" b="0" i="0" dirty="0">
                <a:effectLst/>
                <a:highlight>
                  <a:srgbClr val="FFFFFF"/>
                </a:highlight>
              </a:rPr>
              <a:t>. Ensuring these factors are met can require funding.</a:t>
            </a:r>
          </a:p>
          <a:p>
            <a:pPr marL="285750" indent="-228600">
              <a:lnSpc>
                <a:spcPct val="90000"/>
              </a:lnSpc>
              <a:spcAft>
                <a:spcPts val="600"/>
              </a:spcAft>
              <a:buFont typeface="Arial" panose="020B0604020202020204" pitchFamily="34" charset="0"/>
              <a:buChar char="•"/>
            </a:pPr>
            <a:endParaRPr lang="en-US" sz="1100" dirty="0">
              <a:highlight>
                <a:srgbClr val="FFFFFF"/>
              </a:highlight>
            </a:endParaRPr>
          </a:p>
          <a:p>
            <a:pPr marL="285750" indent="-228600">
              <a:lnSpc>
                <a:spcPct val="90000"/>
              </a:lnSpc>
              <a:spcAft>
                <a:spcPts val="600"/>
              </a:spcAft>
              <a:buFont typeface="Arial" panose="020B0604020202020204" pitchFamily="34" charset="0"/>
              <a:buChar char="•"/>
            </a:pPr>
            <a:r>
              <a:rPr lang="en-US" sz="1100" b="0" i="0" dirty="0">
                <a:effectLst/>
                <a:highlight>
                  <a:srgbClr val="FFFFFF"/>
                </a:highlight>
              </a:rPr>
              <a:t>These in turn can be affected by background pressures, management practices and drivers of demand. Good management requires funding.</a:t>
            </a:r>
          </a:p>
          <a:p>
            <a:pPr marL="285750" indent="-228600">
              <a:lnSpc>
                <a:spcPct val="90000"/>
              </a:lnSpc>
              <a:spcAft>
                <a:spcPts val="600"/>
              </a:spcAft>
              <a:buFont typeface="Arial" panose="020B0604020202020204" pitchFamily="34" charset="0"/>
              <a:buChar char="•"/>
            </a:pPr>
            <a:endParaRPr lang="en-US" sz="1100" dirty="0">
              <a:highlight>
                <a:srgbClr val="FFFFFF"/>
              </a:highlight>
            </a:endParaRPr>
          </a:p>
          <a:p>
            <a:pPr marL="285750" indent="-228600">
              <a:lnSpc>
                <a:spcPct val="90000"/>
              </a:lnSpc>
              <a:spcAft>
                <a:spcPts val="600"/>
              </a:spcAft>
              <a:buFont typeface="Arial" panose="020B0604020202020204" pitchFamily="34" charset="0"/>
              <a:buChar char="•"/>
            </a:pPr>
            <a:r>
              <a:rPr lang="en-US" sz="1100" b="0" i="0" dirty="0">
                <a:effectLst/>
                <a:highlight>
                  <a:srgbClr val="FFFFFF"/>
                </a:highlight>
              </a:rPr>
              <a:t>If </a:t>
            </a:r>
            <a:r>
              <a:rPr lang="en-US" sz="1100" dirty="0">
                <a:highlight>
                  <a:srgbClr val="FFFFFF"/>
                </a:highlight>
              </a:rPr>
              <a:t>they are broken</a:t>
            </a:r>
            <a:r>
              <a:rPr lang="en-US" sz="1100" b="0" i="0" dirty="0">
                <a:effectLst/>
                <a:highlight>
                  <a:srgbClr val="FFFFFF"/>
                </a:highlight>
              </a:rPr>
              <a:t> or damaged </a:t>
            </a:r>
            <a:r>
              <a:rPr lang="en-US" sz="1100" dirty="0">
                <a:highlight>
                  <a:srgbClr val="FFFFFF"/>
                </a:highlight>
              </a:rPr>
              <a:t>through our actions</a:t>
            </a:r>
            <a:r>
              <a:rPr lang="en-US" sz="1100" b="0" i="0" dirty="0">
                <a:effectLst/>
                <a:highlight>
                  <a:srgbClr val="FFFFFF"/>
                </a:highlight>
              </a:rPr>
              <a:t>, we will have to mend them for them to provide the most benefits –there will be an added cost to do this.</a:t>
            </a:r>
          </a:p>
          <a:p>
            <a:pPr marL="285750" indent="-228600">
              <a:lnSpc>
                <a:spcPct val="90000"/>
              </a:lnSpc>
              <a:spcAft>
                <a:spcPts val="600"/>
              </a:spcAft>
              <a:buFont typeface="Arial" panose="020B0604020202020204" pitchFamily="34" charset="0"/>
              <a:buChar char="•"/>
            </a:pPr>
            <a:endParaRPr lang="en-US" sz="1100" dirty="0">
              <a:highlight>
                <a:srgbClr val="FFFFFF"/>
              </a:highlight>
            </a:endParaRPr>
          </a:p>
          <a:p>
            <a:pPr marL="285750" indent="-228600">
              <a:lnSpc>
                <a:spcPct val="90000"/>
              </a:lnSpc>
              <a:spcAft>
                <a:spcPts val="600"/>
              </a:spcAft>
              <a:buFont typeface="Arial" panose="020B0604020202020204" pitchFamily="34" charset="0"/>
              <a:buChar char="•"/>
            </a:pPr>
            <a:r>
              <a:rPr lang="en-US" sz="1100" b="0" i="0" dirty="0">
                <a:effectLst/>
                <a:highlight>
                  <a:srgbClr val="FFFFFF"/>
                </a:highlight>
              </a:rPr>
              <a:t>The better the health of the environment, the better the health of natural capital, the better the ecosystem services run without intervention - the less financial cost to the benefits they deliver. </a:t>
            </a:r>
          </a:p>
          <a:p>
            <a:pPr marL="57150">
              <a:lnSpc>
                <a:spcPct val="90000"/>
              </a:lnSpc>
              <a:spcAft>
                <a:spcPts val="600"/>
              </a:spcAft>
            </a:pPr>
            <a:endParaRPr lang="en-US" sz="1100" dirty="0">
              <a:highlight>
                <a:srgbClr val="FFFFFF"/>
              </a:highlight>
            </a:endParaRPr>
          </a:p>
          <a:p>
            <a:pPr marL="57150">
              <a:lnSpc>
                <a:spcPct val="90000"/>
              </a:lnSpc>
              <a:spcAft>
                <a:spcPts val="600"/>
              </a:spcAft>
            </a:pPr>
            <a:r>
              <a:rPr lang="en-US" sz="1100" b="0" i="0" dirty="0">
                <a:effectLst/>
                <a:highlight>
                  <a:srgbClr val="FFFFFF"/>
                </a:highlight>
              </a:rPr>
              <a:t>But the benefits are not delivered for free by nature in most urban environments. Most urban environments will require interventions to </a:t>
            </a:r>
            <a:r>
              <a:rPr lang="en-US" sz="1100" b="0" i="0" dirty="0" err="1">
                <a:effectLst/>
                <a:highlight>
                  <a:srgbClr val="FFFFFF"/>
                </a:highlight>
              </a:rPr>
              <a:t>realise</a:t>
            </a:r>
            <a:r>
              <a:rPr lang="en-US" sz="1100" b="0" i="0" dirty="0">
                <a:effectLst/>
                <a:highlight>
                  <a:srgbClr val="FFFFFF"/>
                </a:highlight>
              </a:rPr>
              <a:t> their true value.</a:t>
            </a:r>
          </a:p>
        </p:txBody>
      </p:sp>
      <p:pic>
        <p:nvPicPr>
          <p:cNvPr id="5" name="Picture 4" descr="Curled up leaf">
            <a:extLst>
              <a:ext uri="{FF2B5EF4-FFF2-40B4-BE49-F238E27FC236}">
                <a16:creationId xmlns:a16="http://schemas.microsoft.com/office/drawing/2014/main" id="{13B3E031-DB8D-4448-6BAC-E8749720343F}"/>
              </a:ext>
            </a:extLst>
          </p:cNvPr>
          <p:cNvPicPr>
            <a:picLocks noChangeAspect="1"/>
          </p:cNvPicPr>
          <p:nvPr/>
        </p:nvPicPr>
        <p:blipFill>
          <a:blip r:embed="rId3">
            <a:extLst>
              <a:ext uri="{28A0092B-C50C-407E-A947-70E740481C1C}">
                <a14:useLocalDpi xmlns:a14="http://schemas.microsoft.com/office/drawing/2010/main" val="0"/>
              </a:ext>
            </a:extLst>
          </a:blip>
          <a:srcRect l="23418" r="18763"/>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82749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8">
            <a:extLst>
              <a:ext uri="{FF2B5EF4-FFF2-40B4-BE49-F238E27FC236}">
                <a16:creationId xmlns:a16="http://schemas.microsoft.com/office/drawing/2014/main" id="{25697684-4D54-43C0-586D-EE5603C2891F}"/>
              </a:ext>
            </a:extLst>
          </p:cNvPr>
          <p:cNvSpPr txBox="1">
            <a:spLocks/>
          </p:cNvSpPr>
          <p:nvPr/>
        </p:nvSpPr>
        <p:spPr>
          <a:xfrm>
            <a:off x="643468" y="643467"/>
            <a:ext cx="4620584" cy="45671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dirty="0"/>
              <a:t>Nature our most important partner</a:t>
            </a:r>
          </a:p>
        </p:txBody>
      </p:sp>
      <p:sp>
        <p:nvSpPr>
          <p:cNvPr id="7" name="TextBox 6">
            <a:extLst>
              <a:ext uri="{FF2B5EF4-FFF2-40B4-BE49-F238E27FC236}">
                <a16:creationId xmlns:a16="http://schemas.microsoft.com/office/drawing/2014/main" id="{62C8666A-19BD-F1D9-4BC3-C7C7B088716A}"/>
              </a:ext>
            </a:extLst>
          </p:cNvPr>
          <p:cNvSpPr txBox="1"/>
          <p:nvPr/>
        </p:nvSpPr>
        <p:spPr>
          <a:xfrm>
            <a:off x="643467" y="5277684"/>
            <a:ext cx="4620584" cy="775494"/>
          </a:xfrm>
          <a:prstGeom prst="rect">
            <a:avLst/>
          </a:prstGeom>
        </p:spPr>
        <p:txBody>
          <a:bodyPr vert="horz" lIns="91440" tIns="45720" rIns="91440" bIns="45720" rtlCol="0">
            <a:normAutofit/>
          </a:bodyPr>
          <a:lstStyle/>
          <a:p>
            <a:pPr>
              <a:lnSpc>
                <a:spcPct val="90000"/>
              </a:lnSpc>
              <a:spcBef>
                <a:spcPts val="1000"/>
              </a:spcBef>
            </a:pPr>
            <a:r>
              <a:rPr lang="en-US" sz="2400"/>
              <a:t>Next – Biodiversity Net Gain</a:t>
            </a:r>
          </a:p>
        </p:txBody>
      </p:sp>
      <p:pic>
        <p:nvPicPr>
          <p:cNvPr id="5" name="Picture 4" descr="Close-up of a yellow bumblebee on a flower">
            <a:extLst>
              <a:ext uri="{FF2B5EF4-FFF2-40B4-BE49-F238E27FC236}">
                <a16:creationId xmlns:a16="http://schemas.microsoft.com/office/drawing/2014/main" id="{EA461529-53E5-4F44-4DCF-1B2EC654EADB}"/>
              </a:ext>
            </a:extLst>
          </p:cNvPr>
          <p:cNvPicPr>
            <a:picLocks noChangeAspect="1"/>
          </p:cNvPicPr>
          <p:nvPr/>
        </p:nvPicPr>
        <p:blipFill>
          <a:blip r:embed="rId3">
            <a:extLst>
              <a:ext uri="{28A0092B-C50C-407E-A947-70E740481C1C}">
                <a14:useLocalDpi xmlns:a14="http://schemas.microsoft.com/office/drawing/2010/main" val="0"/>
              </a:ext>
            </a:extLst>
          </a:blip>
          <a:srcRect l="14886" r="27077"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42362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6E2477-1F96-8A86-2477-6ED0AA753D35}"/>
              </a:ext>
            </a:extLst>
          </p:cNvPr>
          <p:cNvPicPr>
            <a:picLocks noChangeAspect="1"/>
          </p:cNvPicPr>
          <p:nvPr/>
        </p:nvPicPr>
        <p:blipFill>
          <a:blip r:embed="rId2"/>
          <a:stretch>
            <a:fillRect/>
          </a:stretch>
        </p:blipFill>
        <p:spPr>
          <a:xfrm>
            <a:off x="271024" y="1545177"/>
            <a:ext cx="3057952" cy="2867425"/>
          </a:xfrm>
          <a:prstGeom prst="rect">
            <a:avLst/>
          </a:prstGeom>
        </p:spPr>
      </p:pic>
      <p:sp>
        <p:nvSpPr>
          <p:cNvPr id="4" name="TextBox 3">
            <a:extLst>
              <a:ext uri="{FF2B5EF4-FFF2-40B4-BE49-F238E27FC236}">
                <a16:creationId xmlns:a16="http://schemas.microsoft.com/office/drawing/2014/main" id="{A2322C39-9D2A-CF01-159E-15690F6D2A7E}"/>
              </a:ext>
            </a:extLst>
          </p:cNvPr>
          <p:cNvSpPr txBox="1"/>
          <p:nvPr/>
        </p:nvSpPr>
        <p:spPr>
          <a:xfrm>
            <a:off x="4221298" y="1768524"/>
            <a:ext cx="3341370" cy="2585323"/>
          </a:xfrm>
          <a:prstGeom prst="rect">
            <a:avLst/>
          </a:prstGeom>
          <a:noFill/>
        </p:spPr>
        <p:txBody>
          <a:bodyPr wrap="square" rtlCol="0">
            <a:spAutoFit/>
          </a:bodyPr>
          <a:lstStyle/>
          <a:p>
            <a:r>
              <a:rPr lang="en-GB" sz="1800" dirty="0">
                <a:effectLst/>
                <a:latin typeface="Calibri" panose="020F0502020204030204" pitchFamily="34" charset="0"/>
                <a:ea typeface="Calibri" panose="020F0502020204030204" pitchFamily="34" charset="0"/>
              </a:rPr>
              <a:t>Debbie Needle,</a:t>
            </a:r>
          </a:p>
          <a:p>
            <a:r>
              <a:rPr lang="en-GB" sz="1800" dirty="0">
                <a:effectLst/>
                <a:latin typeface="Calibri" panose="020F0502020204030204" pitchFamily="34" charset="0"/>
                <a:ea typeface="Calibri" panose="020F0502020204030204" pitchFamily="34" charset="0"/>
              </a:rPr>
              <a:t>Community Facilitator</a:t>
            </a:r>
          </a:p>
          <a:p>
            <a:r>
              <a:rPr lang="en-GB" dirty="0">
                <a:latin typeface="Calibri" panose="020F0502020204030204" pitchFamily="34" charset="0"/>
                <a:ea typeface="Calibri" panose="020F0502020204030204" pitchFamily="34" charset="0"/>
              </a:rPr>
              <a:t>City of Nature Projects</a:t>
            </a:r>
            <a:endParaRPr lang="en-GB" sz="1800" dirty="0">
              <a:effectLst/>
              <a:latin typeface="Calibri" panose="020F0502020204030204" pitchFamily="34" charset="0"/>
              <a:ea typeface="Calibri" panose="020F0502020204030204" pitchFamily="34" charset="0"/>
            </a:endParaRP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Email: </a:t>
            </a:r>
            <a:endParaRPr lang="en-GB" sz="1800" dirty="0">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endParaRPr>
          </a:p>
          <a:p>
            <a:r>
              <a:rPr lang="en-GB" sz="1800" u="sng" dirty="0">
                <a:solidFill>
                  <a:srgbClr val="0563C1"/>
                </a:solidFill>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Cityofnature@birmingham.gov.uk</a:t>
            </a:r>
          </a:p>
          <a:p>
            <a:endParaRPr lang="en-GB" dirty="0">
              <a:latin typeface="Calibri" panose="020F0502020204030204" pitchFamily="34" charset="0"/>
              <a:hlinkClick r:id="rId3">
                <a:extLst>
                  <a:ext uri="{A12FA001-AC4F-418D-AE19-62706E023703}">
                    <ahyp:hlinkClr xmlns:ahyp="http://schemas.microsoft.com/office/drawing/2018/hyperlinkcolor" val="tx"/>
                  </a:ext>
                </a:extLst>
              </a:hlinkClick>
            </a:endParaRPr>
          </a:p>
          <a:p>
            <a:r>
              <a:rPr lang="en-GB" dirty="0">
                <a:latin typeface="Calibri" panose="020F0502020204030204" pitchFamily="34" charset="0"/>
              </a:rPr>
              <a:t>Website:</a:t>
            </a:r>
            <a:endParaRPr lang="en-GB" dirty="0">
              <a:latin typeface="Calibri" panose="020F0502020204030204" pitchFamily="34" charset="0"/>
              <a:hlinkClick r:id="rId3">
                <a:extLst>
                  <a:ext uri="{A12FA001-AC4F-418D-AE19-62706E023703}">
                    <ahyp:hlinkClr xmlns:ahyp="http://schemas.microsoft.com/office/drawing/2018/hyperlinkcolor" val="tx"/>
                  </a:ext>
                </a:extLst>
              </a:hlinkClick>
            </a:endParaRPr>
          </a:p>
          <a:p>
            <a:r>
              <a:rPr lang="en-GB" sz="1800" u="sng" dirty="0">
                <a:solidFill>
                  <a:srgbClr val="0563C1"/>
                </a:solidFill>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https://naturallybirmingham.org/</a:t>
            </a:r>
            <a:r>
              <a:rPr lang="en-GB" sz="1800" dirty="0">
                <a:effectLst/>
                <a:latin typeface="Calibri" panose="020F0502020204030204" pitchFamily="34" charset="0"/>
                <a:ea typeface="Calibri" panose="020F0502020204030204" pitchFamily="34" charset="0"/>
              </a:rPr>
              <a:t> </a:t>
            </a:r>
          </a:p>
        </p:txBody>
      </p:sp>
      <p:pic>
        <p:nvPicPr>
          <p:cNvPr id="5" name="Picture 4">
            <a:extLst>
              <a:ext uri="{FF2B5EF4-FFF2-40B4-BE49-F238E27FC236}">
                <a16:creationId xmlns:a16="http://schemas.microsoft.com/office/drawing/2014/main" id="{D647AAA7-374B-A20E-33B9-3B503AD1B1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346" y="5089476"/>
            <a:ext cx="6805677" cy="1676365"/>
          </a:xfrm>
          <a:prstGeom prst="rect">
            <a:avLst/>
          </a:prstGeom>
        </p:spPr>
      </p:pic>
      <p:pic>
        <p:nvPicPr>
          <p:cNvPr id="6" name="Picture 5">
            <a:extLst>
              <a:ext uri="{FF2B5EF4-FFF2-40B4-BE49-F238E27FC236}">
                <a16:creationId xmlns:a16="http://schemas.microsoft.com/office/drawing/2014/main" id="{1D330145-8FB1-8798-D7CB-ABF31029D4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09988" y="453856"/>
            <a:ext cx="2648442" cy="1198984"/>
          </a:xfrm>
          <a:prstGeom prst="rect">
            <a:avLst/>
          </a:prstGeom>
        </p:spPr>
      </p:pic>
    </p:spTree>
    <p:extLst>
      <p:ext uri="{BB962C8B-B14F-4D97-AF65-F5344CB8AC3E}">
        <p14:creationId xmlns:p14="http://schemas.microsoft.com/office/powerpoint/2010/main" val="1986498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23658</TotalTime>
  <Words>11158</Words>
  <Application>Microsoft Office PowerPoint</Application>
  <PresentationFormat>Widescreen</PresentationFormat>
  <Paragraphs>728</Paragraphs>
  <Slides>35</Slides>
  <Notes>32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35</vt:i4>
      </vt:variant>
    </vt:vector>
  </HeadingPairs>
  <TitlesOfParts>
    <vt:vector size="46" baseType="lpstr">
      <vt:lpstr>Aptos</vt:lpstr>
      <vt:lpstr>Arial</vt:lpstr>
      <vt:lpstr>Calibri</vt:lpstr>
      <vt:lpstr>Calibri Light</vt:lpstr>
      <vt:lpstr>DM Sans</vt:lpstr>
      <vt:lpstr>GDS Transport</vt:lpstr>
      <vt:lpstr>Noto Sans Display</vt:lpstr>
      <vt:lpstr>Open Sans</vt:lpstr>
      <vt:lpstr>Roboto</vt:lpstr>
      <vt:lpstr>Symbol</vt:lpstr>
      <vt:lpstr>Office Theme</vt:lpstr>
      <vt:lpstr>PowerPoint Presentation</vt:lpstr>
      <vt:lpstr>PowerPoint Presentation</vt:lpstr>
      <vt:lpstr> Funding the delivery of the City of Nature Plan 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Urban Nature Development Project and Urban Forest Accelerator Project</vt:lpstr>
      <vt:lpstr>The Future Parks Standard - Improving existing parks</vt:lpstr>
      <vt:lpstr>Master Planning - New parks and green spaces</vt:lpstr>
      <vt:lpstr>Nature Recovery Network</vt:lpstr>
      <vt:lpstr>Growing Birmingham’s Urban Forest and Urban Foresters </vt:lpstr>
      <vt:lpstr>PowerPoint Presentation</vt:lpstr>
      <vt:lpstr>The City of Nature Alliance Ward Pilot – Improving 5 Existing Parks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AFTERNOON WORKSHOP  Creating a Partnership Alliance &amp; a Future Parks Standard</dc:title>
  <dc:creator>Deborah Needle</dc:creator>
  <cp:lastModifiedBy>Deborah NEEDLE</cp:lastModifiedBy>
  <cp:revision>36</cp:revision>
  <dcterms:created xsi:type="dcterms:W3CDTF">2022-11-04T09:25:55Z</dcterms:created>
  <dcterms:modified xsi:type="dcterms:W3CDTF">2024-08-04T15:16:53Z</dcterms:modified>
</cp:coreProperties>
</file>