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9" r:id="rId5"/>
    <p:sldId id="277" r:id="rId6"/>
    <p:sldId id="273" r:id="rId7"/>
    <p:sldId id="260" r:id="rId8"/>
    <p:sldId id="268" r:id="rId9"/>
    <p:sldId id="261" r:id="rId10"/>
    <p:sldId id="276" r:id="rId11"/>
    <p:sldId id="265" r:id="rId12"/>
    <p:sldId id="269" r:id="rId13"/>
    <p:sldId id="271" r:id="rId14"/>
    <p:sldId id="272" r:id="rId15"/>
    <p:sldId id="274" r:id="rId16"/>
    <p:sldId id="275" r:id="rId17"/>
    <p:sldId id="26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92" autoAdjust="0"/>
  </p:normalViewPr>
  <p:slideViewPr>
    <p:cSldViewPr snapToGrid="0">
      <p:cViewPr varScale="1">
        <p:scale>
          <a:sx n="106" d="100"/>
          <a:sy n="106" d="100"/>
        </p:scale>
        <p:origin x="126" y="3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0B10BC-34BF-4720-A15E-8AC7E4DC35C6}" type="datetimeFigureOut">
              <a:rPr lang="en-GB" smtClean="0"/>
              <a:t>05/08/2021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260463-8872-4806-A9B9-968B776E40CF}" type="slidenum">
              <a:rPr lang="en-GB" smtClean="0"/>
              <a:t>‹#›</a:t>
            </a:fld>
            <a:endParaRPr lang="en-GB"/>
          </a:p>
        </p:txBody>
      </p:sp>
    </p:spTree>
    <p:extLst>
      <p:ext uri="{BB962C8B-B14F-4D97-AF65-F5344CB8AC3E}">
        <p14:creationId xmlns:p14="http://schemas.microsoft.com/office/powerpoint/2010/main" val="2388436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DD4B5C7-7B13-4FB7-B16B-9DB0AC0DB3D6}" type="slidenum">
              <a:rPr lang="en-GB" smtClean="0"/>
              <a:t>1</a:t>
            </a:fld>
            <a:endParaRPr lang="en-GB"/>
          </a:p>
        </p:txBody>
      </p:sp>
    </p:spTree>
    <p:extLst>
      <p:ext uri="{BB962C8B-B14F-4D97-AF65-F5344CB8AC3E}">
        <p14:creationId xmlns:p14="http://schemas.microsoft.com/office/powerpoint/2010/main" val="3493687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DD4B5C7-7B13-4FB7-B16B-9DB0AC0DB3D6}" type="slidenum">
              <a:rPr lang="en-GB" smtClean="0"/>
              <a:t>2</a:t>
            </a:fld>
            <a:endParaRPr lang="en-GB"/>
          </a:p>
        </p:txBody>
      </p:sp>
    </p:spTree>
    <p:extLst>
      <p:ext uri="{BB962C8B-B14F-4D97-AF65-F5344CB8AC3E}">
        <p14:creationId xmlns:p14="http://schemas.microsoft.com/office/powerpoint/2010/main" val="711111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DD4B5C7-7B13-4FB7-B16B-9DB0AC0DB3D6}" type="slidenum">
              <a:rPr lang="en-GB" smtClean="0"/>
              <a:t>3</a:t>
            </a:fld>
            <a:endParaRPr lang="en-GB"/>
          </a:p>
        </p:txBody>
      </p:sp>
    </p:spTree>
    <p:extLst>
      <p:ext uri="{BB962C8B-B14F-4D97-AF65-F5344CB8AC3E}">
        <p14:creationId xmlns:p14="http://schemas.microsoft.com/office/powerpoint/2010/main" val="1796367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DD4B5C7-7B13-4FB7-B16B-9DB0AC0DB3D6}" type="slidenum">
              <a:rPr lang="en-GB" smtClean="0"/>
              <a:t>4</a:t>
            </a:fld>
            <a:endParaRPr lang="en-GB"/>
          </a:p>
        </p:txBody>
      </p:sp>
    </p:spTree>
    <p:extLst>
      <p:ext uri="{BB962C8B-B14F-4D97-AF65-F5344CB8AC3E}">
        <p14:creationId xmlns:p14="http://schemas.microsoft.com/office/powerpoint/2010/main" val="3942753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DD4B5C7-7B13-4FB7-B16B-9DB0AC0DB3D6}" type="slidenum">
              <a:rPr lang="en-GB" smtClean="0"/>
              <a:t>5</a:t>
            </a:fld>
            <a:endParaRPr lang="en-GB"/>
          </a:p>
        </p:txBody>
      </p:sp>
    </p:spTree>
    <p:extLst>
      <p:ext uri="{BB962C8B-B14F-4D97-AF65-F5344CB8AC3E}">
        <p14:creationId xmlns:p14="http://schemas.microsoft.com/office/powerpoint/2010/main" val="2758819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DD4B5C7-7B13-4FB7-B16B-9DB0AC0DB3D6}" type="slidenum">
              <a:rPr lang="en-GB" smtClean="0"/>
              <a:t>8</a:t>
            </a:fld>
            <a:endParaRPr lang="en-GB"/>
          </a:p>
        </p:txBody>
      </p:sp>
    </p:spTree>
    <p:extLst>
      <p:ext uri="{BB962C8B-B14F-4D97-AF65-F5344CB8AC3E}">
        <p14:creationId xmlns:p14="http://schemas.microsoft.com/office/powerpoint/2010/main" val="4045084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DD4B5C7-7B13-4FB7-B16B-9DB0AC0DB3D6}" type="slidenum">
              <a:rPr lang="en-GB" smtClean="0"/>
              <a:t>9</a:t>
            </a:fld>
            <a:endParaRPr lang="en-GB"/>
          </a:p>
        </p:txBody>
      </p:sp>
    </p:spTree>
    <p:extLst>
      <p:ext uri="{BB962C8B-B14F-4D97-AF65-F5344CB8AC3E}">
        <p14:creationId xmlns:p14="http://schemas.microsoft.com/office/powerpoint/2010/main" val="3594989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Alex as an example in the strategy work and shock at last 3</a:t>
            </a:r>
          </a:p>
          <a:p>
            <a:r>
              <a:rPr lang="en-GB" dirty="0"/>
              <a:t>Causally explain each of the last 3</a:t>
            </a:r>
          </a:p>
        </p:txBody>
      </p:sp>
      <p:sp>
        <p:nvSpPr>
          <p:cNvPr id="4" name="Slide Number Placeholder 3"/>
          <p:cNvSpPr>
            <a:spLocks noGrp="1"/>
          </p:cNvSpPr>
          <p:nvPr>
            <p:ph type="sldNum" sz="quarter" idx="5"/>
          </p:nvPr>
        </p:nvSpPr>
        <p:spPr/>
        <p:txBody>
          <a:bodyPr/>
          <a:lstStyle/>
          <a:p>
            <a:fld id="{6DD4B5C7-7B13-4FB7-B16B-9DB0AC0DB3D6}" type="slidenum">
              <a:rPr lang="en-GB" smtClean="0"/>
              <a:t>12</a:t>
            </a:fld>
            <a:endParaRPr lang="en-GB"/>
          </a:p>
        </p:txBody>
      </p:sp>
    </p:spTree>
    <p:extLst>
      <p:ext uri="{BB962C8B-B14F-4D97-AF65-F5344CB8AC3E}">
        <p14:creationId xmlns:p14="http://schemas.microsoft.com/office/powerpoint/2010/main" val="1782158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684C6-922C-4AB1-AB83-2349054EBD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C2C3658-06A9-436A-B4AA-2A696FF21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357C322-AB3E-40F1-8D5C-F0C6ADB71A7D}"/>
              </a:ext>
            </a:extLst>
          </p:cNvPr>
          <p:cNvSpPr>
            <a:spLocks noGrp="1"/>
          </p:cNvSpPr>
          <p:nvPr>
            <p:ph type="dt" sz="half" idx="10"/>
          </p:nvPr>
        </p:nvSpPr>
        <p:spPr/>
        <p:txBody>
          <a:bodyPr/>
          <a:lstStyle/>
          <a:p>
            <a:fld id="{970FC39E-21D9-41C3-90C6-56E9A96C65B4}" type="datetimeFigureOut">
              <a:rPr lang="en-GB" smtClean="0"/>
              <a:t>05/08/2021</a:t>
            </a:fld>
            <a:endParaRPr lang="en-GB"/>
          </a:p>
        </p:txBody>
      </p:sp>
      <p:sp>
        <p:nvSpPr>
          <p:cNvPr id="5" name="Footer Placeholder 4">
            <a:extLst>
              <a:ext uri="{FF2B5EF4-FFF2-40B4-BE49-F238E27FC236}">
                <a16:creationId xmlns:a16="http://schemas.microsoft.com/office/drawing/2014/main" id="{B3D1C932-9541-4D76-BC86-2E3C3450BA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3033A4-BE01-4242-91D1-BD328244897C}"/>
              </a:ext>
            </a:extLst>
          </p:cNvPr>
          <p:cNvSpPr>
            <a:spLocks noGrp="1"/>
          </p:cNvSpPr>
          <p:nvPr>
            <p:ph type="sldNum" sz="quarter" idx="12"/>
          </p:nvPr>
        </p:nvSpPr>
        <p:spPr/>
        <p:txBody>
          <a:bodyPr/>
          <a:lstStyle/>
          <a:p>
            <a:fld id="{AFD907A1-5894-4837-ABDA-B08B89287288}" type="slidenum">
              <a:rPr lang="en-GB" smtClean="0"/>
              <a:t>‹#›</a:t>
            </a:fld>
            <a:endParaRPr lang="en-GB"/>
          </a:p>
        </p:txBody>
      </p:sp>
    </p:spTree>
    <p:extLst>
      <p:ext uri="{BB962C8B-B14F-4D97-AF65-F5344CB8AC3E}">
        <p14:creationId xmlns:p14="http://schemas.microsoft.com/office/powerpoint/2010/main" val="2220594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F4B94-4AB2-4802-8DB9-5228EA971CE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31A869D-BCFD-4603-8765-67C80EB082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3F19AB-85D8-4DBE-BFD3-621A81ABC730}"/>
              </a:ext>
            </a:extLst>
          </p:cNvPr>
          <p:cNvSpPr>
            <a:spLocks noGrp="1"/>
          </p:cNvSpPr>
          <p:nvPr>
            <p:ph type="dt" sz="half" idx="10"/>
          </p:nvPr>
        </p:nvSpPr>
        <p:spPr/>
        <p:txBody>
          <a:bodyPr/>
          <a:lstStyle/>
          <a:p>
            <a:fld id="{970FC39E-21D9-41C3-90C6-56E9A96C65B4}" type="datetimeFigureOut">
              <a:rPr lang="en-GB" smtClean="0"/>
              <a:t>05/08/2021</a:t>
            </a:fld>
            <a:endParaRPr lang="en-GB"/>
          </a:p>
        </p:txBody>
      </p:sp>
      <p:sp>
        <p:nvSpPr>
          <p:cNvPr id="5" name="Footer Placeholder 4">
            <a:extLst>
              <a:ext uri="{FF2B5EF4-FFF2-40B4-BE49-F238E27FC236}">
                <a16:creationId xmlns:a16="http://schemas.microsoft.com/office/drawing/2014/main" id="{5AB2228C-2CD3-476F-B8A0-185C5761A5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3900DD-8E2B-4B9A-97A1-3CE1446A9ACA}"/>
              </a:ext>
            </a:extLst>
          </p:cNvPr>
          <p:cNvSpPr>
            <a:spLocks noGrp="1"/>
          </p:cNvSpPr>
          <p:nvPr>
            <p:ph type="sldNum" sz="quarter" idx="12"/>
          </p:nvPr>
        </p:nvSpPr>
        <p:spPr/>
        <p:txBody>
          <a:bodyPr/>
          <a:lstStyle/>
          <a:p>
            <a:fld id="{AFD907A1-5894-4837-ABDA-B08B89287288}" type="slidenum">
              <a:rPr lang="en-GB" smtClean="0"/>
              <a:t>‹#›</a:t>
            </a:fld>
            <a:endParaRPr lang="en-GB"/>
          </a:p>
        </p:txBody>
      </p:sp>
    </p:spTree>
    <p:extLst>
      <p:ext uri="{BB962C8B-B14F-4D97-AF65-F5344CB8AC3E}">
        <p14:creationId xmlns:p14="http://schemas.microsoft.com/office/powerpoint/2010/main" val="2134341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346E3-AA6E-4534-9A3F-608312E7F3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009EE8F-03D4-40DF-BCD4-71EF78ABD3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265143-9033-470A-9D3D-CB2D031B1453}"/>
              </a:ext>
            </a:extLst>
          </p:cNvPr>
          <p:cNvSpPr>
            <a:spLocks noGrp="1"/>
          </p:cNvSpPr>
          <p:nvPr>
            <p:ph type="dt" sz="half" idx="10"/>
          </p:nvPr>
        </p:nvSpPr>
        <p:spPr/>
        <p:txBody>
          <a:bodyPr/>
          <a:lstStyle/>
          <a:p>
            <a:fld id="{970FC39E-21D9-41C3-90C6-56E9A96C65B4}" type="datetimeFigureOut">
              <a:rPr lang="en-GB" smtClean="0"/>
              <a:t>05/08/2021</a:t>
            </a:fld>
            <a:endParaRPr lang="en-GB"/>
          </a:p>
        </p:txBody>
      </p:sp>
      <p:sp>
        <p:nvSpPr>
          <p:cNvPr id="5" name="Footer Placeholder 4">
            <a:extLst>
              <a:ext uri="{FF2B5EF4-FFF2-40B4-BE49-F238E27FC236}">
                <a16:creationId xmlns:a16="http://schemas.microsoft.com/office/drawing/2014/main" id="{95F3F474-450E-4C3A-BBDF-1C0618C71F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99D61F-E462-4392-A9D9-E51AFBF70294}"/>
              </a:ext>
            </a:extLst>
          </p:cNvPr>
          <p:cNvSpPr>
            <a:spLocks noGrp="1"/>
          </p:cNvSpPr>
          <p:nvPr>
            <p:ph type="sldNum" sz="quarter" idx="12"/>
          </p:nvPr>
        </p:nvSpPr>
        <p:spPr/>
        <p:txBody>
          <a:bodyPr/>
          <a:lstStyle/>
          <a:p>
            <a:fld id="{AFD907A1-5894-4837-ABDA-B08B89287288}" type="slidenum">
              <a:rPr lang="en-GB" smtClean="0"/>
              <a:t>‹#›</a:t>
            </a:fld>
            <a:endParaRPr lang="en-GB"/>
          </a:p>
        </p:txBody>
      </p:sp>
    </p:spTree>
    <p:extLst>
      <p:ext uri="{BB962C8B-B14F-4D97-AF65-F5344CB8AC3E}">
        <p14:creationId xmlns:p14="http://schemas.microsoft.com/office/powerpoint/2010/main" val="571802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E237A-A9DE-453C-8A23-B392DE790F3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D630DC-1F79-4EA1-A60E-87C22E445E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0CCC025-931C-4C05-AF30-0D1CE1EA9B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42A808-A97E-4015-BDE1-D3D98A16F4CA}"/>
              </a:ext>
            </a:extLst>
          </p:cNvPr>
          <p:cNvSpPr>
            <a:spLocks noGrp="1"/>
          </p:cNvSpPr>
          <p:nvPr>
            <p:ph type="dt" sz="half" idx="10"/>
          </p:nvPr>
        </p:nvSpPr>
        <p:spPr/>
        <p:txBody>
          <a:bodyPr/>
          <a:lstStyle/>
          <a:p>
            <a:fld id="{970FC39E-21D9-41C3-90C6-56E9A96C65B4}" type="datetimeFigureOut">
              <a:rPr lang="en-GB" smtClean="0"/>
              <a:t>05/08/2021</a:t>
            </a:fld>
            <a:endParaRPr lang="en-GB"/>
          </a:p>
        </p:txBody>
      </p:sp>
      <p:sp>
        <p:nvSpPr>
          <p:cNvPr id="6" name="Footer Placeholder 5">
            <a:extLst>
              <a:ext uri="{FF2B5EF4-FFF2-40B4-BE49-F238E27FC236}">
                <a16:creationId xmlns:a16="http://schemas.microsoft.com/office/drawing/2014/main" id="{9D9B8918-BA1C-4D68-88C7-F4C0A031D0C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FFDE14-44E6-4D34-B022-B29D771996FF}"/>
              </a:ext>
            </a:extLst>
          </p:cNvPr>
          <p:cNvSpPr>
            <a:spLocks noGrp="1"/>
          </p:cNvSpPr>
          <p:nvPr>
            <p:ph type="sldNum" sz="quarter" idx="12"/>
          </p:nvPr>
        </p:nvSpPr>
        <p:spPr/>
        <p:txBody>
          <a:bodyPr/>
          <a:lstStyle/>
          <a:p>
            <a:fld id="{AFD907A1-5894-4837-ABDA-B08B89287288}" type="slidenum">
              <a:rPr lang="en-GB" smtClean="0"/>
              <a:t>‹#›</a:t>
            </a:fld>
            <a:endParaRPr lang="en-GB"/>
          </a:p>
        </p:txBody>
      </p:sp>
    </p:spTree>
    <p:extLst>
      <p:ext uri="{BB962C8B-B14F-4D97-AF65-F5344CB8AC3E}">
        <p14:creationId xmlns:p14="http://schemas.microsoft.com/office/powerpoint/2010/main" val="3525824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794E0-E060-4B4B-8162-B4FC5EE539A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DB2B2C2-14F8-4D8D-83C5-9A8CC5B386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84306E-735E-4C21-A8EE-75A7E6C180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A937FF0-90CC-4DBB-BB1F-998DDFA4DF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027499-07A0-44F1-B11E-79030EFEB1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6DDF3FC-741B-4C35-9663-5A635DDE628C}"/>
              </a:ext>
            </a:extLst>
          </p:cNvPr>
          <p:cNvSpPr>
            <a:spLocks noGrp="1"/>
          </p:cNvSpPr>
          <p:nvPr>
            <p:ph type="dt" sz="half" idx="10"/>
          </p:nvPr>
        </p:nvSpPr>
        <p:spPr/>
        <p:txBody>
          <a:bodyPr/>
          <a:lstStyle/>
          <a:p>
            <a:fld id="{970FC39E-21D9-41C3-90C6-56E9A96C65B4}" type="datetimeFigureOut">
              <a:rPr lang="en-GB" smtClean="0"/>
              <a:t>05/08/2021</a:t>
            </a:fld>
            <a:endParaRPr lang="en-GB"/>
          </a:p>
        </p:txBody>
      </p:sp>
      <p:sp>
        <p:nvSpPr>
          <p:cNvPr id="8" name="Footer Placeholder 7">
            <a:extLst>
              <a:ext uri="{FF2B5EF4-FFF2-40B4-BE49-F238E27FC236}">
                <a16:creationId xmlns:a16="http://schemas.microsoft.com/office/drawing/2014/main" id="{D74F542E-746D-48CF-88C9-A0742D969A9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D04A12D-6B42-469F-AD88-D8B3C8B36E80}"/>
              </a:ext>
            </a:extLst>
          </p:cNvPr>
          <p:cNvSpPr>
            <a:spLocks noGrp="1"/>
          </p:cNvSpPr>
          <p:nvPr>
            <p:ph type="sldNum" sz="quarter" idx="12"/>
          </p:nvPr>
        </p:nvSpPr>
        <p:spPr/>
        <p:txBody>
          <a:bodyPr/>
          <a:lstStyle/>
          <a:p>
            <a:fld id="{AFD907A1-5894-4837-ABDA-B08B89287288}" type="slidenum">
              <a:rPr lang="en-GB" smtClean="0"/>
              <a:t>‹#›</a:t>
            </a:fld>
            <a:endParaRPr lang="en-GB"/>
          </a:p>
        </p:txBody>
      </p:sp>
    </p:spTree>
    <p:extLst>
      <p:ext uri="{BB962C8B-B14F-4D97-AF65-F5344CB8AC3E}">
        <p14:creationId xmlns:p14="http://schemas.microsoft.com/office/powerpoint/2010/main" val="2304400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39552-BEF2-42B5-A300-92C9ED8308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54C75F3-406F-4F58-93AB-7C87218169B4}"/>
              </a:ext>
            </a:extLst>
          </p:cNvPr>
          <p:cNvSpPr>
            <a:spLocks noGrp="1"/>
          </p:cNvSpPr>
          <p:nvPr>
            <p:ph type="dt" sz="half" idx="10"/>
          </p:nvPr>
        </p:nvSpPr>
        <p:spPr/>
        <p:txBody>
          <a:bodyPr/>
          <a:lstStyle/>
          <a:p>
            <a:fld id="{970FC39E-21D9-41C3-90C6-56E9A96C65B4}" type="datetimeFigureOut">
              <a:rPr lang="en-GB" smtClean="0"/>
              <a:t>05/08/2021</a:t>
            </a:fld>
            <a:endParaRPr lang="en-GB"/>
          </a:p>
        </p:txBody>
      </p:sp>
      <p:sp>
        <p:nvSpPr>
          <p:cNvPr id="4" name="Footer Placeholder 3">
            <a:extLst>
              <a:ext uri="{FF2B5EF4-FFF2-40B4-BE49-F238E27FC236}">
                <a16:creationId xmlns:a16="http://schemas.microsoft.com/office/drawing/2014/main" id="{E417CE0A-7A5E-4E19-9ABA-3B0E0B2A4F0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358A405-F959-47DA-B3B6-B9F17A527A38}"/>
              </a:ext>
            </a:extLst>
          </p:cNvPr>
          <p:cNvSpPr>
            <a:spLocks noGrp="1"/>
          </p:cNvSpPr>
          <p:nvPr>
            <p:ph type="sldNum" sz="quarter" idx="12"/>
          </p:nvPr>
        </p:nvSpPr>
        <p:spPr/>
        <p:txBody>
          <a:bodyPr/>
          <a:lstStyle/>
          <a:p>
            <a:fld id="{AFD907A1-5894-4837-ABDA-B08B89287288}" type="slidenum">
              <a:rPr lang="en-GB" smtClean="0"/>
              <a:t>‹#›</a:t>
            </a:fld>
            <a:endParaRPr lang="en-GB"/>
          </a:p>
        </p:txBody>
      </p:sp>
    </p:spTree>
    <p:extLst>
      <p:ext uri="{BB962C8B-B14F-4D97-AF65-F5344CB8AC3E}">
        <p14:creationId xmlns:p14="http://schemas.microsoft.com/office/powerpoint/2010/main" val="616952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64921E-ABA2-4A08-AC45-884763AEE9A1}"/>
              </a:ext>
            </a:extLst>
          </p:cNvPr>
          <p:cNvSpPr>
            <a:spLocks noGrp="1"/>
          </p:cNvSpPr>
          <p:nvPr>
            <p:ph type="dt" sz="half" idx="10"/>
          </p:nvPr>
        </p:nvSpPr>
        <p:spPr/>
        <p:txBody>
          <a:bodyPr/>
          <a:lstStyle/>
          <a:p>
            <a:fld id="{970FC39E-21D9-41C3-90C6-56E9A96C65B4}" type="datetimeFigureOut">
              <a:rPr lang="en-GB" smtClean="0"/>
              <a:t>05/08/2021</a:t>
            </a:fld>
            <a:endParaRPr lang="en-GB"/>
          </a:p>
        </p:txBody>
      </p:sp>
      <p:sp>
        <p:nvSpPr>
          <p:cNvPr id="3" name="Footer Placeholder 2">
            <a:extLst>
              <a:ext uri="{FF2B5EF4-FFF2-40B4-BE49-F238E27FC236}">
                <a16:creationId xmlns:a16="http://schemas.microsoft.com/office/drawing/2014/main" id="{A492E537-8C1A-46B1-A61B-E196191A9A4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F1EAD4B-C75E-4569-8742-929B049ABFF8}"/>
              </a:ext>
            </a:extLst>
          </p:cNvPr>
          <p:cNvSpPr>
            <a:spLocks noGrp="1"/>
          </p:cNvSpPr>
          <p:nvPr>
            <p:ph type="sldNum" sz="quarter" idx="12"/>
          </p:nvPr>
        </p:nvSpPr>
        <p:spPr/>
        <p:txBody>
          <a:bodyPr/>
          <a:lstStyle/>
          <a:p>
            <a:fld id="{AFD907A1-5894-4837-ABDA-B08B89287288}" type="slidenum">
              <a:rPr lang="en-GB" smtClean="0"/>
              <a:t>‹#›</a:t>
            </a:fld>
            <a:endParaRPr lang="en-GB"/>
          </a:p>
        </p:txBody>
      </p:sp>
    </p:spTree>
    <p:extLst>
      <p:ext uri="{BB962C8B-B14F-4D97-AF65-F5344CB8AC3E}">
        <p14:creationId xmlns:p14="http://schemas.microsoft.com/office/powerpoint/2010/main" val="278509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4C6B8-0B2F-4AE1-92AC-4227EC4D5F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7DB720D-B265-4334-A6B5-161DC49207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A0DEAD5-51A6-4701-917A-7866E6F8DE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CD5406-2FFD-4319-9147-899528FF0367}"/>
              </a:ext>
            </a:extLst>
          </p:cNvPr>
          <p:cNvSpPr>
            <a:spLocks noGrp="1"/>
          </p:cNvSpPr>
          <p:nvPr>
            <p:ph type="dt" sz="half" idx="10"/>
          </p:nvPr>
        </p:nvSpPr>
        <p:spPr/>
        <p:txBody>
          <a:bodyPr/>
          <a:lstStyle/>
          <a:p>
            <a:fld id="{970FC39E-21D9-41C3-90C6-56E9A96C65B4}" type="datetimeFigureOut">
              <a:rPr lang="en-GB" smtClean="0"/>
              <a:t>05/08/2021</a:t>
            </a:fld>
            <a:endParaRPr lang="en-GB"/>
          </a:p>
        </p:txBody>
      </p:sp>
      <p:sp>
        <p:nvSpPr>
          <p:cNvPr id="6" name="Footer Placeholder 5">
            <a:extLst>
              <a:ext uri="{FF2B5EF4-FFF2-40B4-BE49-F238E27FC236}">
                <a16:creationId xmlns:a16="http://schemas.microsoft.com/office/drawing/2014/main" id="{084EB346-0F69-4CED-BB86-A87CC7EC72C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DE7E4CE-8BD9-4B56-9472-F96CD92E580C}"/>
              </a:ext>
            </a:extLst>
          </p:cNvPr>
          <p:cNvSpPr>
            <a:spLocks noGrp="1"/>
          </p:cNvSpPr>
          <p:nvPr>
            <p:ph type="sldNum" sz="quarter" idx="12"/>
          </p:nvPr>
        </p:nvSpPr>
        <p:spPr/>
        <p:txBody>
          <a:bodyPr/>
          <a:lstStyle/>
          <a:p>
            <a:fld id="{AFD907A1-5894-4837-ABDA-B08B89287288}" type="slidenum">
              <a:rPr lang="en-GB" smtClean="0"/>
              <a:t>‹#›</a:t>
            </a:fld>
            <a:endParaRPr lang="en-GB"/>
          </a:p>
        </p:txBody>
      </p:sp>
    </p:spTree>
    <p:extLst>
      <p:ext uri="{BB962C8B-B14F-4D97-AF65-F5344CB8AC3E}">
        <p14:creationId xmlns:p14="http://schemas.microsoft.com/office/powerpoint/2010/main" val="2981320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BB017-6C6E-4F31-8B67-2A41DE7610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4691ED5-0DB8-4283-8E74-8BEEA45367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00642E7-CF77-4C19-BBA6-83F1567A4E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FDD1C2-ECF7-4A34-B9EE-056824953016}"/>
              </a:ext>
            </a:extLst>
          </p:cNvPr>
          <p:cNvSpPr>
            <a:spLocks noGrp="1"/>
          </p:cNvSpPr>
          <p:nvPr>
            <p:ph type="dt" sz="half" idx="10"/>
          </p:nvPr>
        </p:nvSpPr>
        <p:spPr/>
        <p:txBody>
          <a:bodyPr/>
          <a:lstStyle/>
          <a:p>
            <a:fld id="{970FC39E-21D9-41C3-90C6-56E9A96C65B4}" type="datetimeFigureOut">
              <a:rPr lang="en-GB" smtClean="0"/>
              <a:t>05/08/2021</a:t>
            </a:fld>
            <a:endParaRPr lang="en-GB"/>
          </a:p>
        </p:txBody>
      </p:sp>
      <p:sp>
        <p:nvSpPr>
          <p:cNvPr id="6" name="Footer Placeholder 5">
            <a:extLst>
              <a:ext uri="{FF2B5EF4-FFF2-40B4-BE49-F238E27FC236}">
                <a16:creationId xmlns:a16="http://schemas.microsoft.com/office/drawing/2014/main" id="{D464229D-3B94-43E6-A1F9-6A9ABA6388C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C09AFD-9AC8-43C2-8334-67FD2F70A9A4}"/>
              </a:ext>
            </a:extLst>
          </p:cNvPr>
          <p:cNvSpPr>
            <a:spLocks noGrp="1"/>
          </p:cNvSpPr>
          <p:nvPr>
            <p:ph type="sldNum" sz="quarter" idx="12"/>
          </p:nvPr>
        </p:nvSpPr>
        <p:spPr/>
        <p:txBody>
          <a:bodyPr/>
          <a:lstStyle/>
          <a:p>
            <a:fld id="{AFD907A1-5894-4837-ABDA-B08B89287288}" type="slidenum">
              <a:rPr lang="en-GB" smtClean="0"/>
              <a:t>‹#›</a:t>
            </a:fld>
            <a:endParaRPr lang="en-GB"/>
          </a:p>
        </p:txBody>
      </p:sp>
    </p:spTree>
    <p:extLst>
      <p:ext uri="{BB962C8B-B14F-4D97-AF65-F5344CB8AC3E}">
        <p14:creationId xmlns:p14="http://schemas.microsoft.com/office/powerpoint/2010/main" val="1712033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68870-7D9C-40BC-B6BA-20B1B9442EE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3E950DD-1490-4E44-B834-132E8B50CC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7F57DC-D85B-4D27-AA51-4A13CC74082E}"/>
              </a:ext>
            </a:extLst>
          </p:cNvPr>
          <p:cNvSpPr>
            <a:spLocks noGrp="1"/>
          </p:cNvSpPr>
          <p:nvPr>
            <p:ph type="dt" sz="half" idx="10"/>
          </p:nvPr>
        </p:nvSpPr>
        <p:spPr/>
        <p:txBody>
          <a:bodyPr/>
          <a:lstStyle/>
          <a:p>
            <a:fld id="{970FC39E-21D9-41C3-90C6-56E9A96C65B4}" type="datetimeFigureOut">
              <a:rPr lang="en-GB" smtClean="0"/>
              <a:t>05/08/2021</a:t>
            </a:fld>
            <a:endParaRPr lang="en-GB"/>
          </a:p>
        </p:txBody>
      </p:sp>
      <p:sp>
        <p:nvSpPr>
          <p:cNvPr id="5" name="Footer Placeholder 4">
            <a:extLst>
              <a:ext uri="{FF2B5EF4-FFF2-40B4-BE49-F238E27FC236}">
                <a16:creationId xmlns:a16="http://schemas.microsoft.com/office/drawing/2014/main" id="{6D95A1B8-3853-4004-A79A-4A37D5DD3F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BBF5F9-F699-446A-9095-6DA7D0757C15}"/>
              </a:ext>
            </a:extLst>
          </p:cNvPr>
          <p:cNvSpPr>
            <a:spLocks noGrp="1"/>
          </p:cNvSpPr>
          <p:nvPr>
            <p:ph type="sldNum" sz="quarter" idx="12"/>
          </p:nvPr>
        </p:nvSpPr>
        <p:spPr/>
        <p:txBody>
          <a:bodyPr/>
          <a:lstStyle/>
          <a:p>
            <a:fld id="{AFD907A1-5894-4837-ABDA-B08B89287288}" type="slidenum">
              <a:rPr lang="en-GB" smtClean="0"/>
              <a:t>‹#›</a:t>
            </a:fld>
            <a:endParaRPr lang="en-GB"/>
          </a:p>
        </p:txBody>
      </p:sp>
    </p:spTree>
    <p:extLst>
      <p:ext uri="{BB962C8B-B14F-4D97-AF65-F5344CB8AC3E}">
        <p14:creationId xmlns:p14="http://schemas.microsoft.com/office/powerpoint/2010/main" val="2791242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09A335-B7F4-4FCE-AA31-51841C8A18D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78281E1-C52D-49FD-89D9-522892BACC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327346-8407-4EC7-A53D-94224E26A76E}"/>
              </a:ext>
            </a:extLst>
          </p:cNvPr>
          <p:cNvSpPr>
            <a:spLocks noGrp="1"/>
          </p:cNvSpPr>
          <p:nvPr>
            <p:ph type="dt" sz="half" idx="10"/>
          </p:nvPr>
        </p:nvSpPr>
        <p:spPr/>
        <p:txBody>
          <a:bodyPr/>
          <a:lstStyle/>
          <a:p>
            <a:fld id="{970FC39E-21D9-41C3-90C6-56E9A96C65B4}" type="datetimeFigureOut">
              <a:rPr lang="en-GB" smtClean="0"/>
              <a:t>05/08/2021</a:t>
            </a:fld>
            <a:endParaRPr lang="en-GB"/>
          </a:p>
        </p:txBody>
      </p:sp>
      <p:sp>
        <p:nvSpPr>
          <p:cNvPr id="5" name="Footer Placeholder 4">
            <a:extLst>
              <a:ext uri="{FF2B5EF4-FFF2-40B4-BE49-F238E27FC236}">
                <a16:creationId xmlns:a16="http://schemas.microsoft.com/office/drawing/2014/main" id="{20A05251-6FF8-4AEE-BDE4-BEACD229C1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DB4524-03F9-4839-A34F-B5B1B8AA5855}"/>
              </a:ext>
            </a:extLst>
          </p:cNvPr>
          <p:cNvSpPr>
            <a:spLocks noGrp="1"/>
          </p:cNvSpPr>
          <p:nvPr>
            <p:ph type="sldNum" sz="quarter" idx="12"/>
          </p:nvPr>
        </p:nvSpPr>
        <p:spPr/>
        <p:txBody>
          <a:bodyPr/>
          <a:lstStyle/>
          <a:p>
            <a:fld id="{AFD907A1-5894-4837-ABDA-B08B89287288}" type="slidenum">
              <a:rPr lang="en-GB" smtClean="0"/>
              <a:t>‹#›</a:t>
            </a:fld>
            <a:endParaRPr lang="en-GB"/>
          </a:p>
        </p:txBody>
      </p:sp>
    </p:spTree>
    <p:extLst>
      <p:ext uri="{BB962C8B-B14F-4D97-AF65-F5344CB8AC3E}">
        <p14:creationId xmlns:p14="http://schemas.microsoft.com/office/powerpoint/2010/main" val="18253460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174306" y="123079"/>
            <a:ext cx="9198116" cy="432000"/>
          </a:xfrm>
        </p:spPr>
        <p:txBody>
          <a:bodyPr/>
          <a:lstStyle>
            <a:lvl1pPr>
              <a:defRPr>
                <a:solidFill>
                  <a:schemeClr val="tx1"/>
                </a:solidFill>
              </a:defRPr>
            </a:lvl1pPr>
          </a:lstStyle>
          <a:p>
            <a:r>
              <a:rPr lang="en-US" noProof="0" dirty="0"/>
              <a:t>Click to edit page 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a:xfrm>
            <a:off x="174306" y="1089375"/>
            <a:ext cx="9198116" cy="4679250"/>
          </a:xfrm>
        </p:spPr>
        <p:txBody>
          <a:bodyPr/>
          <a:lstStyle>
            <a:lvl1pPr>
              <a:defRPr>
                <a:solidFill>
                  <a:srgbClr val="006600"/>
                </a:solidFill>
                <a:latin typeface="Arial" panose="020B0604020202020204" pitchFamily="34" charset="0"/>
                <a:cs typeface="Arial" panose="020B0604020202020204" pitchFamily="34" charset="0"/>
              </a:defRPr>
            </a:lvl1pPr>
            <a:lvl2pPr>
              <a:defRPr>
                <a:solidFill>
                  <a:srgbClr val="006600"/>
                </a:solidFill>
                <a:latin typeface="Arial" panose="020B0604020202020204" pitchFamily="34" charset="0"/>
                <a:cs typeface="Arial" panose="020B0604020202020204" pitchFamily="34" charset="0"/>
              </a:defRPr>
            </a:lvl2pPr>
            <a:lvl3pPr>
              <a:defRPr>
                <a:solidFill>
                  <a:srgbClr val="006600"/>
                </a:solidFill>
                <a:latin typeface="Arial" panose="020B0604020202020204" pitchFamily="34" charset="0"/>
                <a:cs typeface="Arial" panose="020B0604020202020204" pitchFamily="34" charset="0"/>
              </a:defRPr>
            </a:lvl3pPr>
            <a:lvl4pPr>
              <a:defRPr>
                <a:solidFill>
                  <a:srgbClr val="006600"/>
                </a:solidFill>
                <a:latin typeface="Arial" panose="020B0604020202020204" pitchFamily="34" charset="0"/>
                <a:cs typeface="Arial" panose="020B0604020202020204" pitchFamily="34" charset="0"/>
              </a:defRPr>
            </a:lvl4pPr>
            <a:lvl5pPr>
              <a:defRPr>
                <a:solidFill>
                  <a:srgbClr val="006600"/>
                </a:solidFill>
                <a:latin typeface="Arial" panose="020B0604020202020204" pitchFamily="34" charset="0"/>
                <a:cs typeface="Arial" panose="020B0604020202020204" pitchFamily="34" charset="0"/>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Slide Number Placeholder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a:lstStyle>
            <a:lvl1pPr>
              <a:defRPr>
                <a:latin typeface="+mj-lt"/>
              </a:defRPr>
            </a:lvl1pPr>
          </a:lstStyle>
          <a:p>
            <a:fld id="{19B51A1E-902D-48AF-9020-955120F399B6}" type="slidenum">
              <a:rPr lang="en-US" smtClean="0"/>
              <a:pPr/>
              <a:t>‹#›</a:t>
            </a:fld>
            <a:endParaRPr lang="en-US" dirty="0"/>
          </a:p>
        </p:txBody>
      </p:sp>
      <p:pic>
        <p:nvPicPr>
          <p:cNvPr id="6" name="Picture 5">
            <a:extLst>
              <a:ext uri="{FF2B5EF4-FFF2-40B4-BE49-F238E27FC236}">
                <a16:creationId xmlns:a16="http://schemas.microsoft.com/office/drawing/2014/main" id="{FD59509F-8F8F-4753-97D4-2B578D5F6CDB}"/>
              </a:ext>
            </a:extLst>
          </p:cNvPr>
          <p:cNvPicPr>
            <a:picLocks noChangeAspect="1"/>
          </p:cNvPicPr>
          <p:nvPr userDrawn="1"/>
        </p:nvPicPr>
        <p:blipFill>
          <a:blip r:embed="rId2"/>
          <a:stretch>
            <a:fillRect/>
          </a:stretch>
        </p:blipFill>
        <p:spPr>
          <a:xfrm>
            <a:off x="95333" y="6405218"/>
            <a:ext cx="6066046" cy="377985"/>
          </a:xfrm>
          <a:prstGeom prst="rect">
            <a:avLst/>
          </a:prstGeom>
        </p:spPr>
      </p:pic>
      <p:pic>
        <p:nvPicPr>
          <p:cNvPr id="11" name="Picture 10">
            <a:extLst>
              <a:ext uri="{FF2B5EF4-FFF2-40B4-BE49-F238E27FC236}">
                <a16:creationId xmlns:a16="http://schemas.microsoft.com/office/drawing/2014/main" id="{C3C38F79-3E53-45EA-B6A7-B5C03024B18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45760" y="6307910"/>
            <a:ext cx="1300190" cy="462004"/>
          </a:xfrm>
          <a:prstGeom prst="rect">
            <a:avLst/>
          </a:prstGeom>
        </p:spPr>
      </p:pic>
    </p:spTree>
    <p:extLst>
      <p:ext uri="{BB962C8B-B14F-4D97-AF65-F5344CB8AC3E}">
        <p14:creationId xmlns:p14="http://schemas.microsoft.com/office/powerpoint/2010/main" val="1209844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0586CB-5E3E-4609-96AA-3983C7D345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03ED009-DE2D-4028-9564-DBC6EAEF46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8C715F-9033-4073-9849-59BF394DE1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0FC39E-21D9-41C3-90C6-56E9A96C65B4}" type="datetimeFigureOut">
              <a:rPr lang="en-GB" smtClean="0"/>
              <a:t>05/08/2021</a:t>
            </a:fld>
            <a:endParaRPr lang="en-GB"/>
          </a:p>
        </p:txBody>
      </p:sp>
      <p:sp>
        <p:nvSpPr>
          <p:cNvPr id="5" name="Footer Placeholder 4">
            <a:extLst>
              <a:ext uri="{FF2B5EF4-FFF2-40B4-BE49-F238E27FC236}">
                <a16:creationId xmlns:a16="http://schemas.microsoft.com/office/drawing/2014/main" id="{0EC9626F-330D-461F-871E-361906C595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3DDC10F-DF40-45F4-8C64-759F4121FE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D907A1-5894-4837-ABDA-B08B89287288}" type="slidenum">
              <a:rPr lang="en-GB" smtClean="0"/>
              <a:t>‹#›</a:t>
            </a:fld>
            <a:endParaRPr lang="en-GB"/>
          </a:p>
        </p:txBody>
      </p:sp>
    </p:spTree>
    <p:extLst>
      <p:ext uri="{BB962C8B-B14F-4D97-AF65-F5344CB8AC3E}">
        <p14:creationId xmlns:p14="http://schemas.microsoft.com/office/powerpoint/2010/main" val="2567638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3.jpe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jpeg"/><Relationship Id="rId5" Type="http://schemas.openxmlformats.org/officeDocument/2006/relationships/image" Target="../media/image4.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 Id="rId5" Type="http://schemas.openxmlformats.org/officeDocument/2006/relationships/image" Target="../media/image3.jpe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hyperlink" Target="https://bosf.org.uk/" TargetMode="External"/><Relationship Id="rId2" Type="http://schemas.openxmlformats.org/officeDocument/2006/relationships/hyperlink" Target="https://www.birmingham.gov.uk/findapark" TargetMode="External"/><Relationship Id="rId1" Type="http://schemas.openxmlformats.org/officeDocument/2006/relationships/slideLayout" Target="../slideLayouts/slideLayout12.xml"/><Relationship Id="rId4" Type="http://schemas.openxmlformats.org/officeDocument/2006/relationships/hyperlink" Target="https://www.thrive.org.uk/how-we-help/regional-centres-and-programmes/birmingha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Slide Background Fill">
            <a:extLst>
              <a:ext uri="{FF2B5EF4-FFF2-40B4-BE49-F238E27FC236}">
                <a16:creationId xmlns:a16="http://schemas.microsoft.com/office/drawing/2014/main" id="{C3420C89-0B09-4632-A4AF-3971D08BF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Color Cover">
            <a:extLst>
              <a:ext uri="{FF2B5EF4-FFF2-40B4-BE49-F238E27FC236}">
                <a16:creationId xmlns:a16="http://schemas.microsoft.com/office/drawing/2014/main" id="{4E5CBA61-BF74-40B4-A3A8-366BBA626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AC27E70C-5470-4262-B9CE-AE52C51CF4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929"/>
            <a:ext cx="12188952" cy="3490956"/>
            <a:chOff x="651279" y="598259"/>
            <a:chExt cx="10889442" cy="5680742"/>
          </a:xfrm>
        </p:grpSpPr>
        <p:sp>
          <p:nvSpPr>
            <p:cNvPr id="22" name="Color">
              <a:extLst>
                <a:ext uri="{FF2B5EF4-FFF2-40B4-BE49-F238E27FC236}">
                  <a16:creationId xmlns:a16="http://schemas.microsoft.com/office/drawing/2014/main" id="{B5C7D35F-738C-47DF-AD6E-859806E46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Color">
              <a:extLst>
                <a:ext uri="{FF2B5EF4-FFF2-40B4-BE49-F238E27FC236}">
                  <a16:creationId xmlns:a16="http://schemas.microsoft.com/office/drawing/2014/main" id="{740F8C8B-E52F-46CF-89C7-51C6A037CF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4" descr="Leaf Cartoon High Res Stock Images | Shutterstock">
            <a:extLst>
              <a:ext uri="{FF2B5EF4-FFF2-40B4-BE49-F238E27FC236}">
                <a16:creationId xmlns:a16="http://schemas.microsoft.com/office/drawing/2014/main" id="{1E66CB94-8C19-4C74-A8C2-A25A63B927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427" b="24787"/>
          <a:stretch/>
        </p:blipFill>
        <p:spPr bwMode="auto">
          <a:xfrm>
            <a:off x="7197505" y="2620884"/>
            <a:ext cx="3593972" cy="197037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26" name="Freeform: Shape 25">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Freeform: Shape 26">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Freeform: Shape 27">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Freeform: Shape 29">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BAE3E03C-84B5-4757-844D-4D913EE8A1D1}"/>
              </a:ext>
            </a:extLst>
          </p:cNvPr>
          <p:cNvSpPr>
            <a:spLocks noGrp="1"/>
          </p:cNvSpPr>
          <p:nvPr>
            <p:ph type="title"/>
          </p:nvPr>
        </p:nvSpPr>
        <p:spPr>
          <a:xfrm>
            <a:off x="786384" y="841249"/>
            <a:ext cx="5692953" cy="2587131"/>
          </a:xfrm>
        </p:spPr>
        <p:txBody>
          <a:bodyPr vert="horz" lIns="91440" tIns="45720" rIns="91440" bIns="45720" rtlCol="0" anchor="b">
            <a:normAutofit/>
          </a:bodyPr>
          <a:lstStyle/>
          <a:p>
            <a:r>
              <a:rPr lang="en-US" kern="1200">
                <a:solidFill>
                  <a:schemeClr val="bg1"/>
                </a:solidFill>
                <a:latin typeface="+mj-lt"/>
                <a:ea typeface="+mj-ea"/>
                <a:cs typeface="+mj-cs"/>
              </a:rPr>
              <a:t>The BIG 3 </a:t>
            </a:r>
            <a:br>
              <a:rPr lang="en-US" kern="1200">
                <a:solidFill>
                  <a:schemeClr val="bg1"/>
                </a:solidFill>
                <a:latin typeface="+mj-lt"/>
                <a:ea typeface="+mj-ea"/>
                <a:cs typeface="+mj-cs"/>
              </a:rPr>
            </a:br>
            <a:r>
              <a:rPr lang="en-US" kern="1200">
                <a:solidFill>
                  <a:schemeClr val="bg1"/>
                </a:solidFill>
                <a:latin typeface="+mj-lt"/>
                <a:ea typeface="+mj-ea"/>
                <a:cs typeface="+mj-cs"/>
              </a:rPr>
              <a:t>Health and Wellbeing benefits of </a:t>
            </a:r>
            <a:br>
              <a:rPr lang="en-US" kern="1200">
                <a:solidFill>
                  <a:schemeClr val="bg1"/>
                </a:solidFill>
                <a:latin typeface="+mj-lt"/>
                <a:ea typeface="+mj-ea"/>
                <a:cs typeface="+mj-cs"/>
              </a:rPr>
            </a:br>
            <a:r>
              <a:rPr lang="en-US" kern="1200">
                <a:solidFill>
                  <a:schemeClr val="bg1"/>
                </a:solidFill>
                <a:latin typeface="+mj-lt"/>
                <a:ea typeface="+mj-ea"/>
                <a:cs typeface="+mj-cs"/>
              </a:rPr>
              <a:t>GREEN SPACE</a:t>
            </a:r>
          </a:p>
        </p:txBody>
      </p:sp>
      <p:sp>
        <p:nvSpPr>
          <p:cNvPr id="3" name="TextBox 2">
            <a:extLst>
              <a:ext uri="{FF2B5EF4-FFF2-40B4-BE49-F238E27FC236}">
                <a16:creationId xmlns:a16="http://schemas.microsoft.com/office/drawing/2014/main" id="{4C4EEB3C-A785-48B6-B5F0-110962BCDE34}"/>
              </a:ext>
            </a:extLst>
          </p:cNvPr>
          <p:cNvSpPr txBox="1"/>
          <p:nvPr/>
        </p:nvSpPr>
        <p:spPr>
          <a:xfrm>
            <a:off x="786383" y="3566810"/>
            <a:ext cx="5692953" cy="2651110"/>
          </a:xfrm>
          <a:prstGeom prst="rect">
            <a:avLst/>
          </a:prstGeom>
        </p:spPr>
        <p:txBody>
          <a:bodyPr vert="horz" lIns="91440" tIns="45720" rIns="91440" bIns="45720" rtlCol="0" anchor="ctr">
            <a:normAutofit/>
          </a:bodyPr>
          <a:lstStyle/>
          <a:p>
            <a:pPr>
              <a:lnSpc>
                <a:spcPct val="90000"/>
              </a:lnSpc>
              <a:spcAft>
                <a:spcPts val="600"/>
              </a:spcAft>
            </a:pPr>
            <a:r>
              <a:rPr lang="en-US" b="1" dirty="0">
                <a:solidFill>
                  <a:schemeClr val="tx2"/>
                </a:solidFill>
              </a:rPr>
              <a:t>A Health and wellbeing guide to</a:t>
            </a:r>
            <a:r>
              <a:rPr lang="en-US" dirty="0">
                <a:solidFill>
                  <a:schemeClr val="tx2"/>
                </a:solidFill>
              </a:rPr>
              <a:t>:</a:t>
            </a:r>
          </a:p>
          <a:p>
            <a:pPr>
              <a:lnSpc>
                <a:spcPct val="90000"/>
              </a:lnSpc>
              <a:spcAft>
                <a:spcPts val="600"/>
              </a:spcAft>
            </a:pPr>
            <a:r>
              <a:rPr lang="en-US" dirty="0">
                <a:solidFill>
                  <a:schemeClr val="tx2"/>
                </a:solidFill>
              </a:rPr>
              <a:t>assist link workers in their mission to create excellent social prescribing services. </a:t>
            </a:r>
          </a:p>
        </p:txBody>
      </p:sp>
      <p:sp>
        <p:nvSpPr>
          <p:cNvPr id="10" name="Content Placeholder 2">
            <a:extLst>
              <a:ext uri="{FF2B5EF4-FFF2-40B4-BE49-F238E27FC236}">
                <a16:creationId xmlns:a16="http://schemas.microsoft.com/office/drawing/2014/main" id="{D70DB803-4019-445E-88C4-F322DCF52B46}"/>
              </a:ext>
            </a:extLst>
          </p:cNvPr>
          <p:cNvSpPr txBox="1">
            <a:spLocks/>
          </p:cNvSpPr>
          <p:nvPr/>
        </p:nvSpPr>
        <p:spPr>
          <a:xfrm>
            <a:off x="517525" y="5272882"/>
            <a:ext cx="3307219" cy="5849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11" name="Content Placeholder 2">
            <a:extLst>
              <a:ext uri="{FF2B5EF4-FFF2-40B4-BE49-F238E27FC236}">
                <a16:creationId xmlns:a16="http://schemas.microsoft.com/office/drawing/2014/main" id="{41B782C9-9663-491A-9C1A-26436F05656D}"/>
              </a:ext>
            </a:extLst>
          </p:cNvPr>
          <p:cNvSpPr txBox="1">
            <a:spLocks/>
          </p:cNvSpPr>
          <p:nvPr/>
        </p:nvSpPr>
        <p:spPr>
          <a:xfrm>
            <a:off x="517525" y="5812341"/>
            <a:ext cx="7159625" cy="7270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Tree>
    <p:extLst>
      <p:ext uri="{BB962C8B-B14F-4D97-AF65-F5344CB8AC3E}">
        <p14:creationId xmlns:p14="http://schemas.microsoft.com/office/powerpoint/2010/main" val="785222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Social Cohesion Cliparts, Stock Vector And Royalty Free Social Cohesion  Illustrations">
            <a:extLst>
              <a:ext uri="{FF2B5EF4-FFF2-40B4-BE49-F238E27FC236}">
                <a16:creationId xmlns:a16="http://schemas.microsoft.com/office/drawing/2014/main" id="{6D665843-86D9-4D13-9677-A976250C0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8710" y="923237"/>
            <a:ext cx="2938015" cy="293801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Cartoon heart Royalty Free Vector Image - VectorStock">
            <a:extLst>
              <a:ext uri="{FF2B5EF4-FFF2-40B4-BE49-F238E27FC236}">
                <a16:creationId xmlns:a16="http://schemas.microsoft.com/office/drawing/2014/main" id="{5E06A4C2-39B0-4328-BEF6-D5F3A04C500B}"/>
              </a:ext>
            </a:extLst>
          </p:cNvPr>
          <p:cNvPicPr>
            <a:picLocks noChangeAspect="1"/>
          </p:cNvPicPr>
          <p:nvPr/>
        </p:nvPicPr>
        <p:blipFill rotWithShape="1">
          <a:blip r:embed="rId4">
            <a:extLst>
              <a:ext uri="{28A0092B-C50C-407E-A947-70E740481C1C}">
                <a14:useLocalDpi xmlns:a14="http://schemas.microsoft.com/office/drawing/2010/main" val="0"/>
              </a:ext>
            </a:extLst>
          </a:blip>
          <a:srcRect t="7218" b="14437"/>
          <a:stretch/>
        </p:blipFill>
        <p:spPr bwMode="auto">
          <a:xfrm>
            <a:off x="628976" y="1087003"/>
            <a:ext cx="3084316" cy="2610485"/>
          </a:xfrm>
          <a:prstGeom prst="rect">
            <a:avLst/>
          </a:prstGeom>
          <a:noFill/>
        </p:spPr>
      </p:pic>
      <p:sp>
        <p:nvSpPr>
          <p:cNvPr id="10" name="Content Placeholder 2">
            <a:extLst>
              <a:ext uri="{FF2B5EF4-FFF2-40B4-BE49-F238E27FC236}">
                <a16:creationId xmlns:a16="http://schemas.microsoft.com/office/drawing/2014/main" id="{D70DB803-4019-445E-88C4-F322DCF52B46}"/>
              </a:ext>
            </a:extLst>
          </p:cNvPr>
          <p:cNvSpPr txBox="1">
            <a:spLocks/>
          </p:cNvSpPr>
          <p:nvPr/>
        </p:nvSpPr>
        <p:spPr>
          <a:xfrm>
            <a:off x="517525" y="5272882"/>
            <a:ext cx="3307219" cy="5849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11" name="Content Placeholder 2">
            <a:extLst>
              <a:ext uri="{FF2B5EF4-FFF2-40B4-BE49-F238E27FC236}">
                <a16:creationId xmlns:a16="http://schemas.microsoft.com/office/drawing/2014/main" id="{41B782C9-9663-491A-9C1A-26436F05656D}"/>
              </a:ext>
            </a:extLst>
          </p:cNvPr>
          <p:cNvSpPr txBox="1">
            <a:spLocks/>
          </p:cNvSpPr>
          <p:nvPr/>
        </p:nvSpPr>
        <p:spPr>
          <a:xfrm>
            <a:off x="517525" y="5812341"/>
            <a:ext cx="7159625" cy="7270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17" name="Rectangle 16">
            <a:extLst>
              <a:ext uri="{FF2B5EF4-FFF2-40B4-BE49-F238E27FC236}">
                <a16:creationId xmlns:a16="http://schemas.microsoft.com/office/drawing/2014/main" id="{6E678AEF-F6F6-4097-A87D-DC65B7CC84D3}"/>
              </a:ext>
            </a:extLst>
          </p:cNvPr>
          <p:cNvSpPr/>
          <p:nvPr/>
        </p:nvSpPr>
        <p:spPr>
          <a:xfrm>
            <a:off x="8329758" y="4100079"/>
            <a:ext cx="3507050" cy="646331"/>
          </a:xfrm>
          <a:prstGeom prst="rect">
            <a:avLst/>
          </a:prstGeom>
          <a:noFill/>
        </p:spPr>
        <p:txBody>
          <a:bodyPr wrap="none" lIns="91440" tIns="45720" rIns="91440" bIns="45720">
            <a:spAutoFit/>
          </a:bodyPr>
          <a:lstStyle/>
          <a:p>
            <a:pPr algn="ctr"/>
            <a:r>
              <a:rPr lang="en-US" sz="3600" b="0" cap="none" spc="0" dirty="0">
                <a:ln w="0"/>
                <a:solidFill>
                  <a:srgbClr val="00B050"/>
                </a:solidFill>
                <a:effectLst>
                  <a:outerShdw blurRad="38100" dist="25400" dir="5400000" algn="ctr" rotWithShape="0">
                    <a:srgbClr val="6E747A">
                      <a:alpha val="43000"/>
                    </a:srgbClr>
                  </a:outerShdw>
                </a:effectLst>
              </a:rPr>
              <a:t>3. Social cohesion</a:t>
            </a:r>
          </a:p>
        </p:txBody>
      </p:sp>
      <p:pic>
        <p:nvPicPr>
          <p:cNvPr id="3076" name="Picture 4" descr="Wellbeing Support during Covid-19 — Park Primary School">
            <a:extLst>
              <a:ext uri="{FF2B5EF4-FFF2-40B4-BE49-F238E27FC236}">
                <a16:creationId xmlns:a16="http://schemas.microsoft.com/office/drawing/2014/main" id="{B8E998DB-95DE-4401-A44D-BA958D12E0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7017" y="2505659"/>
            <a:ext cx="3889856" cy="2867025"/>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7294DE37-2518-40C5-90BD-C4B4819F7872}"/>
              </a:ext>
            </a:extLst>
          </p:cNvPr>
          <p:cNvSpPr/>
          <p:nvPr/>
        </p:nvSpPr>
        <p:spPr>
          <a:xfrm>
            <a:off x="3439057" y="5372684"/>
            <a:ext cx="4469589" cy="646331"/>
          </a:xfrm>
          <a:prstGeom prst="rect">
            <a:avLst/>
          </a:prstGeom>
          <a:noFill/>
        </p:spPr>
        <p:txBody>
          <a:bodyPr wrap="square" lIns="91440" tIns="45720" rIns="91440" bIns="45720">
            <a:spAutoFit/>
          </a:bodyPr>
          <a:lstStyle/>
          <a:p>
            <a:pPr algn="ctr"/>
            <a:r>
              <a:rPr lang="en-US" sz="3600" dirty="0">
                <a:ln w="0"/>
                <a:solidFill>
                  <a:srgbClr val="00B050"/>
                </a:solidFill>
                <a:effectLst>
                  <a:outerShdw blurRad="38100" dist="25400" dir="5400000" algn="ctr" rotWithShape="0">
                    <a:srgbClr val="6E747A">
                      <a:alpha val="43000"/>
                    </a:srgbClr>
                  </a:outerShdw>
                </a:effectLst>
              </a:rPr>
              <a:t>2. Mental </a:t>
            </a:r>
            <a:r>
              <a:rPr lang="en-US" sz="3600" b="0" cap="none" spc="0" dirty="0">
                <a:ln w="0"/>
                <a:solidFill>
                  <a:srgbClr val="00B050"/>
                </a:solidFill>
                <a:effectLst>
                  <a:outerShdw blurRad="38100" dist="25400" dir="5400000" algn="ctr" rotWithShape="0">
                    <a:srgbClr val="6E747A">
                      <a:alpha val="43000"/>
                    </a:srgbClr>
                  </a:outerShdw>
                </a:effectLst>
              </a:rPr>
              <a:t>Wellbeing</a:t>
            </a:r>
          </a:p>
        </p:txBody>
      </p:sp>
      <p:sp>
        <p:nvSpPr>
          <p:cNvPr id="21" name="Rectangle 20">
            <a:extLst>
              <a:ext uri="{FF2B5EF4-FFF2-40B4-BE49-F238E27FC236}">
                <a16:creationId xmlns:a16="http://schemas.microsoft.com/office/drawing/2014/main" id="{D0BDAFE1-283B-46F0-B344-77C46BC642F5}"/>
              </a:ext>
            </a:extLst>
          </p:cNvPr>
          <p:cNvSpPr/>
          <p:nvPr/>
        </p:nvSpPr>
        <p:spPr>
          <a:xfrm rot="10800000" flipV="1">
            <a:off x="452582" y="3651954"/>
            <a:ext cx="2986475" cy="1200329"/>
          </a:xfrm>
          <a:prstGeom prst="rect">
            <a:avLst/>
          </a:prstGeom>
          <a:noFill/>
        </p:spPr>
        <p:txBody>
          <a:bodyPr wrap="square" lIns="91440" tIns="45720" rIns="91440" bIns="45720">
            <a:spAutoFit/>
          </a:bodyPr>
          <a:lstStyle/>
          <a:p>
            <a:pPr algn="ctr"/>
            <a:r>
              <a:rPr lang="en-US" sz="3600" dirty="0">
                <a:ln w="0"/>
                <a:solidFill>
                  <a:srgbClr val="00B050"/>
                </a:solidFill>
                <a:effectLst>
                  <a:outerShdw blurRad="38100" dist="25400" dir="5400000" algn="ctr" rotWithShape="0">
                    <a:srgbClr val="6E747A">
                      <a:alpha val="43000"/>
                    </a:srgbClr>
                  </a:outerShdw>
                </a:effectLst>
              </a:rPr>
              <a:t>1. Physical </a:t>
            </a:r>
            <a:r>
              <a:rPr lang="en-US" sz="3600" b="0" cap="none" spc="0" dirty="0">
                <a:ln w="0"/>
                <a:solidFill>
                  <a:srgbClr val="00B050"/>
                </a:solidFill>
                <a:effectLst>
                  <a:outerShdw blurRad="38100" dist="25400" dir="5400000" algn="ctr" rotWithShape="0">
                    <a:srgbClr val="6E747A">
                      <a:alpha val="43000"/>
                    </a:srgbClr>
                  </a:outerShdw>
                </a:effectLst>
              </a:rPr>
              <a:t>Wellbeing</a:t>
            </a:r>
          </a:p>
        </p:txBody>
      </p:sp>
      <p:sp>
        <p:nvSpPr>
          <p:cNvPr id="5" name="TextBox 4">
            <a:extLst>
              <a:ext uri="{FF2B5EF4-FFF2-40B4-BE49-F238E27FC236}">
                <a16:creationId xmlns:a16="http://schemas.microsoft.com/office/drawing/2014/main" id="{4F82FFCB-5FDB-4F88-A549-36650EDA56A6}"/>
              </a:ext>
            </a:extLst>
          </p:cNvPr>
          <p:cNvSpPr txBox="1"/>
          <p:nvPr/>
        </p:nvSpPr>
        <p:spPr>
          <a:xfrm>
            <a:off x="4097337" y="714546"/>
            <a:ext cx="3439536" cy="1015663"/>
          </a:xfrm>
          <a:prstGeom prst="rect">
            <a:avLst/>
          </a:prstGeom>
          <a:noFill/>
        </p:spPr>
        <p:txBody>
          <a:bodyPr wrap="square" rtlCol="0">
            <a:spAutoFit/>
          </a:bodyPr>
          <a:lstStyle/>
          <a:p>
            <a:r>
              <a:rPr lang="en-GB" sz="6000" dirty="0"/>
              <a:t>The </a:t>
            </a:r>
            <a:r>
              <a:rPr lang="en-GB" sz="6000" b="1" dirty="0"/>
              <a:t>BIG </a:t>
            </a:r>
            <a:r>
              <a:rPr lang="en-GB" sz="6000" dirty="0"/>
              <a:t>3</a:t>
            </a:r>
          </a:p>
        </p:txBody>
      </p:sp>
    </p:spTree>
    <p:extLst>
      <p:ext uri="{BB962C8B-B14F-4D97-AF65-F5344CB8AC3E}">
        <p14:creationId xmlns:p14="http://schemas.microsoft.com/office/powerpoint/2010/main" val="3807028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4" descr="Leaf Cartoon High Res Stock Images | Shutterstock">
            <a:extLst>
              <a:ext uri="{FF2B5EF4-FFF2-40B4-BE49-F238E27FC236}">
                <a16:creationId xmlns:a16="http://schemas.microsoft.com/office/drawing/2014/main" id="{7CC9C9DA-F3AB-47C6-A472-2508A10E02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427" b="24787"/>
          <a:stretch/>
        </p:blipFill>
        <p:spPr bwMode="auto">
          <a:xfrm>
            <a:off x="9667017" y="4962929"/>
            <a:ext cx="1706196" cy="9354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Leaf Cartoon High Res Stock Images | Shutterstock">
            <a:extLst>
              <a:ext uri="{FF2B5EF4-FFF2-40B4-BE49-F238E27FC236}">
                <a16:creationId xmlns:a16="http://schemas.microsoft.com/office/drawing/2014/main" id="{AF905EA3-B82B-45DF-BD14-F0253D81DB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427" b="24787"/>
          <a:stretch/>
        </p:blipFill>
        <p:spPr bwMode="auto">
          <a:xfrm>
            <a:off x="5283915" y="4467098"/>
            <a:ext cx="1813407" cy="99418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eaf Cartoon High Res Stock Images | Shutterstock">
            <a:extLst>
              <a:ext uri="{FF2B5EF4-FFF2-40B4-BE49-F238E27FC236}">
                <a16:creationId xmlns:a16="http://schemas.microsoft.com/office/drawing/2014/main" id="{E8E62AE6-63F2-4D4B-A719-3C29A0C43BE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427" b="24787"/>
          <a:stretch/>
        </p:blipFill>
        <p:spPr bwMode="auto">
          <a:xfrm>
            <a:off x="1868367" y="3643355"/>
            <a:ext cx="1852588" cy="101566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he power of the question mark — SWOOP Analytics">
            <a:extLst>
              <a:ext uri="{FF2B5EF4-FFF2-40B4-BE49-F238E27FC236}">
                <a16:creationId xmlns:a16="http://schemas.microsoft.com/office/drawing/2014/main" id="{B24DE980-3204-44D3-B9E7-A375CDB14F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435" y="641269"/>
            <a:ext cx="2383656" cy="125380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19F66C2-4826-4C21-A974-4FCEC92A7D4E}"/>
              </a:ext>
            </a:extLst>
          </p:cNvPr>
          <p:cNvSpPr txBox="1"/>
          <p:nvPr/>
        </p:nvSpPr>
        <p:spPr>
          <a:xfrm>
            <a:off x="1417392" y="1997018"/>
            <a:ext cx="8966798" cy="1323439"/>
          </a:xfrm>
          <a:prstGeom prst="rect">
            <a:avLst/>
          </a:prstGeom>
          <a:noFill/>
        </p:spPr>
        <p:txBody>
          <a:bodyPr wrap="square" rtlCol="0">
            <a:spAutoFit/>
          </a:bodyPr>
          <a:lstStyle/>
          <a:p>
            <a:pPr algn="ctr"/>
            <a:r>
              <a:rPr lang="en-GB" sz="2000" b="1" dirty="0"/>
              <a:t>Social prescriptions only work if people believe in them.</a:t>
            </a:r>
          </a:p>
          <a:p>
            <a:pPr algn="ctr"/>
            <a:endParaRPr lang="en-GB" sz="2000" b="1" dirty="0"/>
          </a:p>
          <a:p>
            <a:pPr algn="ctr"/>
            <a:r>
              <a:rPr lang="en-GB" sz="2000" dirty="0"/>
              <a:t>Here are a few ways to help understand your patients, explore their:</a:t>
            </a:r>
          </a:p>
          <a:p>
            <a:pPr algn="ctr"/>
            <a:endParaRPr lang="en-GB" sz="2000" dirty="0"/>
          </a:p>
        </p:txBody>
      </p:sp>
      <p:pic>
        <p:nvPicPr>
          <p:cNvPr id="10" name="Picture 2" descr="The power of the question mark — SWOOP Analytics">
            <a:extLst>
              <a:ext uri="{FF2B5EF4-FFF2-40B4-BE49-F238E27FC236}">
                <a16:creationId xmlns:a16="http://schemas.microsoft.com/office/drawing/2014/main" id="{6949FC71-9267-4BFF-BE32-AE0A4316A7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57672" y="571898"/>
            <a:ext cx="2515541" cy="13231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B33F30B-4BF3-4F57-8154-197ECCC604D2}"/>
              </a:ext>
            </a:extLst>
          </p:cNvPr>
          <p:cNvSpPr>
            <a:spLocks noGrp="1"/>
          </p:cNvSpPr>
          <p:nvPr>
            <p:ph type="title"/>
          </p:nvPr>
        </p:nvSpPr>
        <p:spPr>
          <a:xfrm>
            <a:off x="3496204" y="488261"/>
            <a:ext cx="4809174" cy="765722"/>
          </a:xfrm>
        </p:spPr>
        <p:txBody>
          <a:bodyPr>
            <a:normAutofit fontScale="90000"/>
          </a:bodyPr>
          <a:lstStyle/>
          <a:p>
            <a:r>
              <a:rPr lang="en-GB" dirty="0">
                <a:latin typeface="Abadi" panose="020B0604020104020204" pitchFamily="34" charset="0"/>
              </a:rPr>
              <a:t>How well do you know your patient?</a:t>
            </a:r>
          </a:p>
        </p:txBody>
      </p:sp>
      <p:sp>
        <p:nvSpPr>
          <p:cNvPr id="11" name="TextBox 10">
            <a:extLst>
              <a:ext uri="{FF2B5EF4-FFF2-40B4-BE49-F238E27FC236}">
                <a16:creationId xmlns:a16="http://schemas.microsoft.com/office/drawing/2014/main" id="{59194D91-F0D8-44C9-85B3-AE2464EB2C2C}"/>
              </a:ext>
            </a:extLst>
          </p:cNvPr>
          <p:cNvSpPr txBox="1"/>
          <p:nvPr/>
        </p:nvSpPr>
        <p:spPr>
          <a:xfrm>
            <a:off x="4039823" y="4019151"/>
            <a:ext cx="3412332" cy="1015663"/>
          </a:xfrm>
          <a:prstGeom prst="rect">
            <a:avLst/>
          </a:prstGeom>
          <a:noFill/>
        </p:spPr>
        <p:txBody>
          <a:bodyPr wrap="square" rtlCol="0">
            <a:spAutoFit/>
          </a:bodyPr>
          <a:lstStyle/>
          <a:p>
            <a:r>
              <a:rPr lang="en-GB" sz="2000" dirty="0"/>
              <a:t>2. </a:t>
            </a:r>
            <a:r>
              <a:rPr lang="en-GB" sz="2000" b="1" dirty="0"/>
              <a:t>Concerns</a:t>
            </a:r>
            <a:r>
              <a:rPr lang="en-GB" sz="2000" dirty="0"/>
              <a:t> about nature and the therapy</a:t>
            </a:r>
          </a:p>
          <a:p>
            <a:endParaRPr lang="en-GB" sz="2000" dirty="0"/>
          </a:p>
        </p:txBody>
      </p:sp>
      <p:sp>
        <p:nvSpPr>
          <p:cNvPr id="12" name="TextBox 11">
            <a:extLst>
              <a:ext uri="{FF2B5EF4-FFF2-40B4-BE49-F238E27FC236}">
                <a16:creationId xmlns:a16="http://schemas.microsoft.com/office/drawing/2014/main" id="{B8B51B48-A2A1-435B-9FCA-DE27B8571CB7}"/>
              </a:ext>
            </a:extLst>
          </p:cNvPr>
          <p:cNvSpPr txBox="1"/>
          <p:nvPr/>
        </p:nvSpPr>
        <p:spPr>
          <a:xfrm>
            <a:off x="627491" y="3161985"/>
            <a:ext cx="3412332" cy="707886"/>
          </a:xfrm>
          <a:prstGeom prst="rect">
            <a:avLst/>
          </a:prstGeom>
          <a:noFill/>
        </p:spPr>
        <p:txBody>
          <a:bodyPr wrap="square" rtlCol="0">
            <a:spAutoFit/>
          </a:bodyPr>
          <a:lstStyle/>
          <a:p>
            <a:r>
              <a:rPr lang="en-GB" sz="2000" dirty="0"/>
              <a:t>1.  </a:t>
            </a:r>
            <a:r>
              <a:rPr lang="en-GB" sz="2000" b="1" dirty="0"/>
              <a:t>Ideas</a:t>
            </a:r>
            <a:r>
              <a:rPr lang="en-GB" sz="2000" dirty="0"/>
              <a:t> about nature</a:t>
            </a:r>
          </a:p>
          <a:p>
            <a:endParaRPr lang="en-GB" sz="2000" dirty="0"/>
          </a:p>
        </p:txBody>
      </p:sp>
      <p:sp>
        <p:nvSpPr>
          <p:cNvPr id="13" name="TextBox 12">
            <a:extLst>
              <a:ext uri="{FF2B5EF4-FFF2-40B4-BE49-F238E27FC236}">
                <a16:creationId xmlns:a16="http://schemas.microsoft.com/office/drawing/2014/main" id="{FC86421C-A903-4271-86C2-90C253592CCD}"/>
              </a:ext>
            </a:extLst>
          </p:cNvPr>
          <p:cNvSpPr txBox="1"/>
          <p:nvPr/>
        </p:nvSpPr>
        <p:spPr>
          <a:xfrm>
            <a:off x="7489827" y="4549276"/>
            <a:ext cx="3412332" cy="1015663"/>
          </a:xfrm>
          <a:prstGeom prst="rect">
            <a:avLst/>
          </a:prstGeom>
          <a:noFill/>
        </p:spPr>
        <p:txBody>
          <a:bodyPr wrap="square" rtlCol="0">
            <a:spAutoFit/>
          </a:bodyPr>
          <a:lstStyle/>
          <a:p>
            <a:r>
              <a:rPr lang="en-GB" sz="2000" dirty="0"/>
              <a:t>3. </a:t>
            </a:r>
            <a:r>
              <a:rPr lang="en-GB" sz="2000" b="1" dirty="0"/>
              <a:t>Expectations</a:t>
            </a:r>
            <a:r>
              <a:rPr lang="en-GB" sz="2000" dirty="0"/>
              <a:t> of what can be done with the therapy</a:t>
            </a:r>
          </a:p>
          <a:p>
            <a:endParaRPr lang="en-GB" sz="2000" dirty="0"/>
          </a:p>
        </p:txBody>
      </p:sp>
    </p:spTree>
    <p:extLst>
      <p:ext uri="{BB962C8B-B14F-4D97-AF65-F5344CB8AC3E}">
        <p14:creationId xmlns:p14="http://schemas.microsoft.com/office/powerpoint/2010/main" val="2986629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artoon heart Royalty Free Vector Image - VectorStock">
            <a:extLst>
              <a:ext uri="{FF2B5EF4-FFF2-40B4-BE49-F238E27FC236}">
                <a16:creationId xmlns:a16="http://schemas.microsoft.com/office/drawing/2014/main" id="{EBA55BBC-EDC9-4589-AC5A-5FEF4E4F331D}"/>
              </a:ext>
            </a:extLst>
          </p:cNvPr>
          <p:cNvPicPr>
            <a:picLocks noChangeAspect="1"/>
          </p:cNvPicPr>
          <p:nvPr/>
        </p:nvPicPr>
        <p:blipFill rotWithShape="1">
          <a:blip r:embed="rId3">
            <a:extLst>
              <a:ext uri="{28A0092B-C50C-407E-A947-70E740481C1C}">
                <a14:useLocalDpi xmlns:a14="http://schemas.microsoft.com/office/drawing/2010/main" val="0"/>
              </a:ext>
            </a:extLst>
          </a:blip>
          <a:srcRect t="7218" b="14437"/>
          <a:stretch/>
        </p:blipFill>
        <p:spPr bwMode="auto">
          <a:xfrm>
            <a:off x="9011804" y="262849"/>
            <a:ext cx="1724025" cy="1459170"/>
          </a:xfrm>
          <a:prstGeom prst="rect">
            <a:avLst/>
          </a:prstGeom>
          <a:noFill/>
        </p:spPr>
      </p:pic>
      <p:sp>
        <p:nvSpPr>
          <p:cNvPr id="2" name="Title 1">
            <a:extLst>
              <a:ext uri="{FF2B5EF4-FFF2-40B4-BE49-F238E27FC236}">
                <a16:creationId xmlns:a16="http://schemas.microsoft.com/office/drawing/2014/main" id="{3B33F30B-4BF3-4F57-8154-197ECCC604D2}"/>
              </a:ext>
            </a:extLst>
          </p:cNvPr>
          <p:cNvSpPr>
            <a:spLocks noGrp="1"/>
          </p:cNvSpPr>
          <p:nvPr>
            <p:ph type="title"/>
          </p:nvPr>
        </p:nvSpPr>
        <p:spPr>
          <a:xfrm>
            <a:off x="3691413" y="272503"/>
            <a:ext cx="4809174" cy="765722"/>
          </a:xfrm>
        </p:spPr>
        <p:txBody>
          <a:bodyPr/>
          <a:lstStyle/>
          <a:p>
            <a:r>
              <a:rPr lang="en-GB" dirty="0">
                <a:latin typeface="Abadi" panose="020B0604020104020204" pitchFamily="34" charset="0"/>
              </a:rPr>
              <a:t>Physical wellbeing</a:t>
            </a:r>
          </a:p>
        </p:txBody>
      </p:sp>
      <p:pic>
        <p:nvPicPr>
          <p:cNvPr id="4" name="Content Placeholder 3">
            <a:extLst>
              <a:ext uri="{FF2B5EF4-FFF2-40B4-BE49-F238E27FC236}">
                <a16:creationId xmlns:a16="http://schemas.microsoft.com/office/drawing/2014/main" id="{EE6956AD-9C73-46DD-91D9-9B0B947ECE5C}"/>
              </a:ext>
            </a:extLst>
          </p:cNvPr>
          <p:cNvPicPr>
            <a:picLocks noGrp="1" noChangeAspect="1"/>
          </p:cNvPicPr>
          <p:nvPr>
            <p:ph idx="1"/>
          </p:nvPr>
        </p:nvPicPr>
        <p:blipFill>
          <a:blip r:embed="rId4"/>
          <a:stretch>
            <a:fillRect/>
          </a:stretch>
        </p:blipFill>
        <p:spPr>
          <a:xfrm>
            <a:off x="324500" y="1699172"/>
            <a:ext cx="7329486" cy="4886325"/>
          </a:xfrm>
          <a:prstGeom prst="rect">
            <a:avLst/>
          </a:prstGeom>
          <a:noFill/>
          <a:ln cap="flat">
            <a:noFill/>
          </a:ln>
        </p:spPr>
      </p:pic>
      <p:sp>
        <p:nvSpPr>
          <p:cNvPr id="3" name="TextBox 2">
            <a:extLst>
              <a:ext uri="{FF2B5EF4-FFF2-40B4-BE49-F238E27FC236}">
                <a16:creationId xmlns:a16="http://schemas.microsoft.com/office/drawing/2014/main" id="{A19F66C2-4826-4C21-A974-4FCEC92A7D4E}"/>
              </a:ext>
            </a:extLst>
          </p:cNvPr>
          <p:cNvSpPr txBox="1"/>
          <p:nvPr/>
        </p:nvSpPr>
        <p:spPr>
          <a:xfrm>
            <a:off x="7573818" y="2095620"/>
            <a:ext cx="4018973" cy="4093428"/>
          </a:xfrm>
          <a:prstGeom prst="rect">
            <a:avLst/>
          </a:prstGeom>
          <a:noFill/>
        </p:spPr>
        <p:txBody>
          <a:bodyPr wrap="square" rtlCol="0">
            <a:spAutoFit/>
          </a:bodyPr>
          <a:lstStyle/>
          <a:p>
            <a:r>
              <a:rPr lang="en-GB" sz="2000" dirty="0"/>
              <a:t>People often think that being “physically active” is about doing vigorous exercise.</a:t>
            </a:r>
          </a:p>
          <a:p>
            <a:endParaRPr lang="en-GB" sz="2000" dirty="0"/>
          </a:p>
          <a:p>
            <a:r>
              <a:rPr lang="en-GB" sz="2000" dirty="0"/>
              <a:t>It isn’t! A brisk walk is good enough for YOU to enjoy all these benefits.</a:t>
            </a:r>
          </a:p>
          <a:p>
            <a:endParaRPr lang="en-GB" sz="2000" dirty="0"/>
          </a:p>
          <a:p>
            <a:r>
              <a:rPr lang="en-GB" sz="2000" dirty="0"/>
              <a:t>How many of the benefits listed opposite did you know about? </a:t>
            </a:r>
          </a:p>
          <a:p>
            <a:endParaRPr lang="en-GB" sz="2000" dirty="0"/>
          </a:p>
          <a:p>
            <a:r>
              <a:rPr lang="en-GB" sz="2000" dirty="0"/>
              <a:t>As a challenge, ask you clients to list what they think the physical benefits of green space are!</a:t>
            </a:r>
          </a:p>
        </p:txBody>
      </p:sp>
      <p:pic>
        <p:nvPicPr>
          <p:cNvPr id="8" name="Picture 7" descr="Cartoon heart Royalty Free Vector Image - VectorStock">
            <a:extLst>
              <a:ext uri="{FF2B5EF4-FFF2-40B4-BE49-F238E27FC236}">
                <a16:creationId xmlns:a16="http://schemas.microsoft.com/office/drawing/2014/main" id="{5A167C20-38A0-4BE8-BAD0-125024544096}"/>
              </a:ext>
            </a:extLst>
          </p:cNvPr>
          <p:cNvPicPr>
            <a:picLocks noChangeAspect="1"/>
          </p:cNvPicPr>
          <p:nvPr/>
        </p:nvPicPr>
        <p:blipFill rotWithShape="1">
          <a:blip r:embed="rId3">
            <a:extLst>
              <a:ext uri="{28A0092B-C50C-407E-A947-70E740481C1C}">
                <a14:useLocalDpi xmlns:a14="http://schemas.microsoft.com/office/drawing/2010/main" val="0"/>
              </a:ext>
            </a:extLst>
          </a:blip>
          <a:srcRect t="7218" b="14437"/>
          <a:stretch/>
        </p:blipFill>
        <p:spPr bwMode="auto">
          <a:xfrm flipH="1">
            <a:off x="1288479" y="381419"/>
            <a:ext cx="1724025" cy="1459170"/>
          </a:xfrm>
          <a:prstGeom prst="rect">
            <a:avLst/>
          </a:prstGeom>
          <a:noFill/>
        </p:spPr>
      </p:pic>
    </p:spTree>
    <p:extLst>
      <p:ext uri="{BB962C8B-B14F-4D97-AF65-F5344CB8AC3E}">
        <p14:creationId xmlns:p14="http://schemas.microsoft.com/office/powerpoint/2010/main" val="1564543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artoon heart Royalty Free Vector Image - VectorStock">
            <a:extLst>
              <a:ext uri="{FF2B5EF4-FFF2-40B4-BE49-F238E27FC236}">
                <a16:creationId xmlns:a16="http://schemas.microsoft.com/office/drawing/2014/main" id="{EBA55BBC-EDC9-4589-AC5A-5FEF4E4F331D}"/>
              </a:ext>
            </a:extLst>
          </p:cNvPr>
          <p:cNvPicPr>
            <a:picLocks noChangeAspect="1"/>
          </p:cNvPicPr>
          <p:nvPr/>
        </p:nvPicPr>
        <p:blipFill rotWithShape="1">
          <a:blip r:embed="rId3">
            <a:extLst>
              <a:ext uri="{28A0092B-C50C-407E-A947-70E740481C1C}">
                <a14:useLocalDpi xmlns:a14="http://schemas.microsoft.com/office/drawing/2010/main" val="0"/>
              </a:ext>
            </a:extLst>
          </a:blip>
          <a:srcRect t="7218" b="14437"/>
          <a:stretch/>
        </p:blipFill>
        <p:spPr bwMode="auto">
          <a:xfrm>
            <a:off x="8633335" y="270480"/>
            <a:ext cx="1724025" cy="1459170"/>
          </a:xfrm>
          <a:prstGeom prst="rect">
            <a:avLst/>
          </a:prstGeom>
          <a:noFill/>
        </p:spPr>
      </p:pic>
      <p:sp>
        <p:nvSpPr>
          <p:cNvPr id="2" name="Title 1">
            <a:extLst>
              <a:ext uri="{FF2B5EF4-FFF2-40B4-BE49-F238E27FC236}">
                <a16:creationId xmlns:a16="http://schemas.microsoft.com/office/drawing/2014/main" id="{3B33F30B-4BF3-4F57-8154-197ECCC604D2}"/>
              </a:ext>
            </a:extLst>
          </p:cNvPr>
          <p:cNvSpPr>
            <a:spLocks noGrp="1"/>
          </p:cNvSpPr>
          <p:nvPr>
            <p:ph type="title"/>
          </p:nvPr>
        </p:nvSpPr>
        <p:spPr>
          <a:xfrm>
            <a:off x="3691413" y="272503"/>
            <a:ext cx="4809174" cy="765722"/>
          </a:xfrm>
        </p:spPr>
        <p:txBody>
          <a:bodyPr/>
          <a:lstStyle/>
          <a:p>
            <a:r>
              <a:rPr lang="en-GB" dirty="0">
                <a:latin typeface="Abadi" panose="020B0604020104020204" pitchFamily="34" charset="0"/>
              </a:rPr>
              <a:t>Physical wellbeing</a:t>
            </a:r>
          </a:p>
        </p:txBody>
      </p:sp>
      <p:pic>
        <p:nvPicPr>
          <p:cNvPr id="8" name="Picture 7" descr="Cartoon heart Royalty Free Vector Image - VectorStock">
            <a:extLst>
              <a:ext uri="{FF2B5EF4-FFF2-40B4-BE49-F238E27FC236}">
                <a16:creationId xmlns:a16="http://schemas.microsoft.com/office/drawing/2014/main" id="{5A167C20-38A0-4BE8-BAD0-125024544096}"/>
              </a:ext>
            </a:extLst>
          </p:cNvPr>
          <p:cNvPicPr>
            <a:picLocks noChangeAspect="1"/>
          </p:cNvPicPr>
          <p:nvPr/>
        </p:nvPicPr>
        <p:blipFill rotWithShape="1">
          <a:blip r:embed="rId3">
            <a:extLst>
              <a:ext uri="{28A0092B-C50C-407E-A947-70E740481C1C}">
                <a14:useLocalDpi xmlns:a14="http://schemas.microsoft.com/office/drawing/2010/main" val="0"/>
              </a:ext>
            </a:extLst>
          </a:blip>
          <a:srcRect t="7218" b="14437"/>
          <a:stretch/>
        </p:blipFill>
        <p:spPr bwMode="auto">
          <a:xfrm flipH="1">
            <a:off x="1230379" y="222265"/>
            <a:ext cx="1724025" cy="1459170"/>
          </a:xfrm>
          <a:prstGeom prst="rect">
            <a:avLst/>
          </a:prstGeom>
          <a:noFill/>
        </p:spPr>
      </p:pic>
      <p:pic>
        <p:nvPicPr>
          <p:cNvPr id="1026" name="Picture 2" descr="Happy Sun with Sunglasses Sticker">
            <a:extLst>
              <a:ext uri="{FF2B5EF4-FFF2-40B4-BE49-F238E27FC236}">
                <a16:creationId xmlns:a16="http://schemas.microsoft.com/office/drawing/2014/main" id="{EC9C9155-E4F2-4CE7-A48E-6FDBBE6D5D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54" y="2512432"/>
            <a:ext cx="2381250" cy="22479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erve A Consultation With The Apothecary Spa For - Sleepy Moon Zzz - Free  Transparent PNG Clipart Images Download">
            <a:extLst>
              <a:ext uri="{FF2B5EF4-FFF2-40B4-BE49-F238E27FC236}">
                <a16:creationId xmlns:a16="http://schemas.microsoft.com/office/drawing/2014/main" id="{7868F1C0-32FF-450B-8821-12633EAEA02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000142" y="2788948"/>
            <a:ext cx="4778878" cy="25146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7959035-59AE-44B3-9A17-21B737EE40BE}"/>
              </a:ext>
            </a:extLst>
          </p:cNvPr>
          <p:cNvSpPr txBox="1"/>
          <p:nvPr/>
        </p:nvSpPr>
        <p:spPr>
          <a:xfrm>
            <a:off x="2421004" y="1943611"/>
            <a:ext cx="3939614" cy="2554545"/>
          </a:xfrm>
          <a:prstGeom prst="rect">
            <a:avLst/>
          </a:prstGeom>
          <a:noFill/>
        </p:spPr>
        <p:txBody>
          <a:bodyPr wrap="square" rtlCol="0">
            <a:spAutoFit/>
          </a:bodyPr>
          <a:lstStyle/>
          <a:p>
            <a:r>
              <a:rPr lang="en-GB" sz="2000" dirty="0"/>
              <a:t>Getting outside increases your chances of boosting your bodies levels of vitamin D!</a:t>
            </a:r>
          </a:p>
          <a:p>
            <a:endParaRPr lang="en-GB" sz="2000" dirty="0"/>
          </a:p>
          <a:p>
            <a:r>
              <a:rPr lang="en-GB" sz="2000" dirty="0"/>
              <a:t>But remember to always wear sun screen to block out those harmful rays!</a:t>
            </a:r>
          </a:p>
          <a:p>
            <a:endParaRPr lang="en-GB" sz="2000" dirty="0"/>
          </a:p>
        </p:txBody>
      </p:sp>
      <p:sp>
        <p:nvSpPr>
          <p:cNvPr id="10" name="Rectangle 9">
            <a:extLst>
              <a:ext uri="{FF2B5EF4-FFF2-40B4-BE49-F238E27FC236}">
                <a16:creationId xmlns:a16="http://schemas.microsoft.com/office/drawing/2014/main" id="{F615C408-BF90-4263-86B2-141972FA32CB}"/>
              </a:ext>
            </a:extLst>
          </p:cNvPr>
          <p:cNvSpPr/>
          <p:nvPr/>
        </p:nvSpPr>
        <p:spPr>
          <a:xfrm>
            <a:off x="4716469" y="4601622"/>
            <a:ext cx="4778878" cy="1323439"/>
          </a:xfrm>
          <a:prstGeom prst="rect">
            <a:avLst/>
          </a:prstGeom>
        </p:spPr>
        <p:txBody>
          <a:bodyPr wrap="square">
            <a:spAutoFit/>
          </a:bodyPr>
          <a:lstStyle/>
          <a:p>
            <a:r>
              <a:rPr lang="en-GB" sz="2000" dirty="0"/>
              <a:t>Natural light helps regulate your bodies internal clock (circadian rhythm) and therefore provides you with a restorative, replenishing, and rejuvenating sleep! </a:t>
            </a:r>
          </a:p>
        </p:txBody>
      </p:sp>
      <p:cxnSp>
        <p:nvCxnSpPr>
          <p:cNvPr id="13" name="Straight Connector 12">
            <a:extLst>
              <a:ext uri="{FF2B5EF4-FFF2-40B4-BE49-F238E27FC236}">
                <a16:creationId xmlns:a16="http://schemas.microsoft.com/office/drawing/2014/main" id="{E865CF9B-0600-462B-81D4-515B708407C5}"/>
              </a:ext>
            </a:extLst>
          </p:cNvPr>
          <p:cNvCxnSpPr/>
          <p:nvPr/>
        </p:nvCxnSpPr>
        <p:spPr>
          <a:xfrm flipV="1">
            <a:off x="790575" y="1943611"/>
            <a:ext cx="10610850" cy="398145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9BC87946-9C41-4471-9403-39E207465FB1}"/>
              </a:ext>
            </a:extLst>
          </p:cNvPr>
          <p:cNvSpPr/>
          <p:nvPr/>
        </p:nvSpPr>
        <p:spPr>
          <a:xfrm>
            <a:off x="9983890" y="3476335"/>
            <a:ext cx="543594" cy="830997"/>
          </a:xfrm>
          <a:prstGeom prst="rect">
            <a:avLst/>
          </a:prstGeom>
        </p:spPr>
        <p:txBody>
          <a:bodyPr wrap="square">
            <a:spAutoFit/>
          </a:bodyPr>
          <a:lstStyle/>
          <a:p>
            <a:r>
              <a:rPr lang="en-GB" sz="4800" dirty="0">
                <a:solidFill>
                  <a:srgbClr val="7030A0"/>
                </a:solidFill>
              </a:rPr>
              <a:t>Z</a:t>
            </a:r>
          </a:p>
        </p:txBody>
      </p:sp>
      <p:sp>
        <p:nvSpPr>
          <p:cNvPr id="19" name="Rectangle 18">
            <a:extLst>
              <a:ext uri="{FF2B5EF4-FFF2-40B4-BE49-F238E27FC236}">
                <a16:creationId xmlns:a16="http://schemas.microsoft.com/office/drawing/2014/main" id="{19CED101-D065-4D74-AC6C-5F3F67CA60FC}"/>
              </a:ext>
            </a:extLst>
          </p:cNvPr>
          <p:cNvSpPr/>
          <p:nvPr/>
        </p:nvSpPr>
        <p:spPr>
          <a:xfrm>
            <a:off x="9561664" y="3220884"/>
            <a:ext cx="543594" cy="830997"/>
          </a:xfrm>
          <a:prstGeom prst="rect">
            <a:avLst/>
          </a:prstGeom>
        </p:spPr>
        <p:txBody>
          <a:bodyPr wrap="square">
            <a:spAutoFit/>
          </a:bodyPr>
          <a:lstStyle/>
          <a:p>
            <a:r>
              <a:rPr lang="en-GB" sz="4800" dirty="0">
                <a:solidFill>
                  <a:srgbClr val="7030A0"/>
                </a:solidFill>
              </a:rPr>
              <a:t>Z</a:t>
            </a:r>
          </a:p>
        </p:txBody>
      </p:sp>
      <p:sp>
        <p:nvSpPr>
          <p:cNvPr id="20" name="Rectangle 19">
            <a:extLst>
              <a:ext uri="{FF2B5EF4-FFF2-40B4-BE49-F238E27FC236}">
                <a16:creationId xmlns:a16="http://schemas.microsoft.com/office/drawing/2014/main" id="{00103C80-E425-46ED-AD11-194306BA63A0}"/>
              </a:ext>
            </a:extLst>
          </p:cNvPr>
          <p:cNvSpPr/>
          <p:nvPr/>
        </p:nvSpPr>
        <p:spPr>
          <a:xfrm>
            <a:off x="9194906" y="2933111"/>
            <a:ext cx="543594" cy="830997"/>
          </a:xfrm>
          <a:prstGeom prst="rect">
            <a:avLst/>
          </a:prstGeom>
        </p:spPr>
        <p:txBody>
          <a:bodyPr wrap="square">
            <a:spAutoFit/>
          </a:bodyPr>
          <a:lstStyle/>
          <a:p>
            <a:r>
              <a:rPr lang="en-GB" sz="4800" dirty="0">
                <a:solidFill>
                  <a:srgbClr val="7030A0"/>
                </a:solidFill>
              </a:rPr>
              <a:t>Z</a:t>
            </a:r>
          </a:p>
        </p:txBody>
      </p:sp>
    </p:spTree>
    <p:extLst>
      <p:ext uri="{BB962C8B-B14F-4D97-AF65-F5344CB8AC3E}">
        <p14:creationId xmlns:p14="http://schemas.microsoft.com/office/powerpoint/2010/main" val="390129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5B8FB-6476-4015-9BD7-652BDF079EEA}"/>
              </a:ext>
            </a:extLst>
          </p:cNvPr>
          <p:cNvSpPr>
            <a:spLocks noGrp="1"/>
          </p:cNvSpPr>
          <p:nvPr>
            <p:ph type="title"/>
          </p:nvPr>
        </p:nvSpPr>
        <p:spPr>
          <a:xfrm>
            <a:off x="4137183" y="509848"/>
            <a:ext cx="4489134" cy="528431"/>
          </a:xfrm>
        </p:spPr>
        <p:txBody>
          <a:bodyPr>
            <a:normAutofit fontScale="90000"/>
          </a:bodyPr>
          <a:lstStyle/>
          <a:p>
            <a:r>
              <a:rPr lang="en-GB" dirty="0">
                <a:latin typeface="Abadi" panose="020B0604020104020204" pitchFamily="34" charset="0"/>
              </a:rPr>
              <a:t>Mental Wellbeing </a:t>
            </a:r>
          </a:p>
        </p:txBody>
      </p:sp>
      <p:sp>
        <p:nvSpPr>
          <p:cNvPr id="4" name="Content Placeholder 2">
            <a:extLst>
              <a:ext uri="{FF2B5EF4-FFF2-40B4-BE49-F238E27FC236}">
                <a16:creationId xmlns:a16="http://schemas.microsoft.com/office/drawing/2014/main" id="{A503FC0E-5EE3-41AF-A75F-3744131D65EC}"/>
              </a:ext>
            </a:extLst>
          </p:cNvPr>
          <p:cNvSpPr txBox="1">
            <a:spLocks noGrp="1"/>
          </p:cNvSpPr>
          <p:nvPr>
            <p:ph idx="1"/>
          </p:nvPr>
        </p:nvSpPr>
        <p:spPr>
          <a:xfrm>
            <a:off x="320514" y="4265233"/>
            <a:ext cx="10766586" cy="1672672"/>
          </a:xfrm>
        </p:spPr>
        <p:txBody>
          <a:bodyPr>
            <a:noAutofit/>
          </a:bodyPr>
          <a:lstStyle/>
          <a:p>
            <a:pPr marL="0" lvl="0" indent="0">
              <a:buNone/>
            </a:pPr>
            <a:r>
              <a:rPr lang="en-GB" sz="2000" b="1" dirty="0">
                <a:solidFill>
                  <a:schemeClr val="tx1"/>
                </a:solidFill>
                <a:latin typeface="+mn-lt"/>
              </a:rPr>
              <a:t>Questions to ask your clients:</a:t>
            </a:r>
          </a:p>
          <a:p>
            <a:pPr marL="0" lvl="0" indent="0">
              <a:buNone/>
            </a:pPr>
            <a:r>
              <a:rPr lang="en-GB" sz="2000" dirty="0">
                <a:solidFill>
                  <a:schemeClr val="tx1"/>
                </a:solidFill>
                <a:latin typeface="+mn-lt"/>
              </a:rPr>
              <a:t>		1) When was the last time you were in a green space?</a:t>
            </a:r>
          </a:p>
          <a:p>
            <a:pPr marL="0" lvl="0" indent="0">
              <a:buNone/>
            </a:pPr>
            <a:r>
              <a:rPr lang="en-GB" sz="2000" dirty="0">
                <a:solidFill>
                  <a:schemeClr val="tx1"/>
                </a:solidFill>
                <a:latin typeface="+mn-lt"/>
              </a:rPr>
              <a:t>			    2) How did being in a green space make you feel?</a:t>
            </a:r>
          </a:p>
          <a:p>
            <a:pPr marL="0" lvl="0" indent="0">
              <a:buNone/>
            </a:pPr>
            <a:r>
              <a:rPr lang="en-GB" sz="2000" dirty="0">
                <a:solidFill>
                  <a:schemeClr val="tx1"/>
                </a:solidFill>
                <a:latin typeface="+mn-lt"/>
              </a:rPr>
              <a:t>				3) Do you know how green space benefits your mental health?</a:t>
            </a:r>
          </a:p>
        </p:txBody>
      </p:sp>
      <p:pic>
        <p:nvPicPr>
          <p:cNvPr id="5" name="Picture 4">
            <a:extLst>
              <a:ext uri="{FF2B5EF4-FFF2-40B4-BE49-F238E27FC236}">
                <a16:creationId xmlns:a16="http://schemas.microsoft.com/office/drawing/2014/main" id="{4F28AED6-1363-4962-A699-7654EB2F7E07}"/>
              </a:ext>
            </a:extLst>
          </p:cNvPr>
          <p:cNvPicPr>
            <a:picLocks noChangeAspect="1"/>
          </p:cNvPicPr>
          <p:nvPr/>
        </p:nvPicPr>
        <p:blipFill rotWithShape="1">
          <a:blip r:embed="rId2"/>
          <a:srcRect l="18203" t="17917" r="19544" b="59583"/>
          <a:stretch/>
        </p:blipFill>
        <p:spPr>
          <a:xfrm>
            <a:off x="66675" y="1774403"/>
            <a:ext cx="12125325" cy="2465112"/>
          </a:xfrm>
          <a:prstGeom prst="rect">
            <a:avLst/>
          </a:prstGeom>
          <a:noFill/>
          <a:ln cap="flat">
            <a:noFill/>
          </a:ln>
        </p:spPr>
      </p:pic>
      <p:pic>
        <p:nvPicPr>
          <p:cNvPr id="7" name="Picture 4" descr="Wellbeing Support during Covid-19 — Park Primary School">
            <a:extLst>
              <a:ext uri="{FF2B5EF4-FFF2-40B4-BE49-F238E27FC236}">
                <a16:creationId xmlns:a16="http://schemas.microsoft.com/office/drawing/2014/main" id="{E1194ACD-F5BA-4670-A91E-295474FB9D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7222" y="184206"/>
            <a:ext cx="1996845" cy="147177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Wellbeing Support during Covid-19 — Park Primary School">
            <a:extLst>
              <a:ext uri="{FF2B5EF4-FFF2-40B4-BE49-F238E27FC236}">
                <a16:creationId xmlns:a16="http://schemas.microsoft.com/office/drawing/2014/main" id="{A7196023-85EA-4778-8671-25BE1B269C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936515" y="243416"/>
            <a:ext cx="2121360" cy="14717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Leaf Cartoon High Res Stock Images | Shutterstock">
            <a:extLst>
              <a:ext uri="{FF2B5EF4-FFF2-40B4-BE49-F238E27FC236}">
                <a16:creationId xmlns:a16="http://schemas.microsoft.com/office/drawing/2014/main" id="{F38481EA-000C-4EC6-8174-7FAEA963126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427" b="24787"/>
          <a:stretch/>
        </p:blipFill>
        <p:spPr bwMode="auto">
          <a:xfrm>
            <a:off x="7839234" y="4467171"/>
            <a:ext cx="908159" cy="4978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Leaf Cartoon High Res Stock Images | Shutterstock">
            <a:extLst>
              <a:ext uri="{FF2B5EF4-FFF2-40B4-BE49-F238E27FC236}">
                <a16:creationId xmlns:a16="http://schemas.microsoft.com/office/drawing/2014/main" id="{38C9A6AD-9182-403E-9DBF-D302BCE0702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427" b="24787"/>
          <a:stretch/>
        </p:blipFill>
        <p:spPr bwMode="auto">
          <a:xfrm>
            <a:off x="8747393" y="4852624"/>
            <a:ext cx="908159" cy="49788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Leaf Cartoon High Res Stock Images | Shutterstock">
            <a:extLst>
              <a:ext uri="{FF2B5EF4-FFF2-40B4-BE49-F238E27FC236}">
                <a16:creationId xmlns:a16="http://schemas.microsoft.com/office/drawing/2014/main" id="{6D4456DA-05C3-477D-BCAB-A60101785C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427" b="24787"/>
          <a:stretch/>
        </p:blipFill>
        <p:spPr bwMode="auto">
          <a:xfrm>
            <a:off x="10603796" y="5237628"/>
            <a:ext cx="908159" cy="497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5863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AF297D-13E9-4B54-95C5-8321C0E4B771}"/>
              </a:ext>
            </a:extLst>
          </p:cNvPr>
          <p:cNvSpPr>
            <a:spLocks noGrp="1"/>
          </p:cNvSpPr>
          <p:nvPr>
            <p:ph idx="1"/>
          </p:nvPr>
        </p:nvSpPr>
        <p:spPr>
          <a:xfrm>
            <a:off x="279356" y="622367"/>
            <a:ext cx="4319295" cy="4679250"/>
          </a:xfrm>
        </p:spPr>
        <p:txBody>
          <a:bodyPr>
            <a:normAutofit/>
          </a:bodyPr>
          <a:lstStyle/>
          <a:p>
            <a:pPr marL="0" indent="0">
              <a:buNone/>
            </a:pPr>
            <a:r>
              <a:rPr lang="en-GB" dirty="0">
                <a:solidFill>
                  <a:schemeClr val="tx1"/>
                </a:solidFill>
              </a:rPr>
              <a:t>How to connect to nature, and improve your mental health…</a:t>
            </a:r>
          </a:p>
          <a:p>
            <a:pPr marL="0" indent="0">
              <a:buNone/>
            </a:pPr>
            <a:endParaRPr lang="en-GB" dirty="0">
              <a:solidFill>
                <a:schemeClr val="tx1"/>
              </a:solidFill>
            </a:endParaRPr>
          </a:p>
          <a:p>
            <a:pPr marL="0" indent="0">
              <a:buNone/>
            </a:pPr>
            <a:r>
              <a:rPr lang="en-GB" sz="2000" b="1" dirty="0">
                <a:solidFill>
                  <a:schemeClr val="tx1"/>
                </a:solidFill>
              </a:rPr>
              <a:t>Nature</a:t>
            </a:r>
            <a:r>
              <a:rPr lang="en-GB" sz="2000" dirty="0">
                <a:solidFill>
                  <a:schemeClr val="tx1"/>
                </a:solidFill>
              </a:rPr>
              <a:t> </a:t>
            </a:r>
            <a:r>
              <a:rPr lang="en-GB" sz="2000" b="1" dirty="0">
                <a:solidFill>
                  <a:schemeClr val="tx1"/>
                </a:solidFill>
              </a:rPr>
              <a:t>connectedness</a:t>
            </a:r>
            <a:r>
              <a:rPr lang="en-GB" sz="2000" dirty="0">
                <a:solidFill>
                  <a:schemeClr val="tx1"/>
                </a:solidFill>
              </a:rPr>
              <a:t> is the </a:t>
            </a:r>
            <a:r>
              <a:rPr lang="en-GB" sz="2000" b="1" dirty="0">
                <a:solidFill>
                  <a:schemeClr val="tx1"/>
                </a:solidFill>
              </a:rPr>
              <a:t>key</a:t>
            </a:r>
            <a:r>
              <a:rPr lang="en-GB" sz="2000" dirty="0">
                <a:solidFill>
                  <a:schemeClr val="tx1"/>
                </a:solidFill>
              </a:rPr>
              <a:t> idea behind utilising green space to improve your mental health.</a:t>
            </a:r>
          </a:p>
          <a:p>
            <a:pPr marL="0" indent="0">
              <a:buNone/>
            </a:pPr>
            <a:endParaRPr lang="en-GB" sz="2000" dirty="0">
              <a:solidFill>
                <a:schemeClr val="tx1"/>
              </a:solidFill>
            </a:endParaRPr>
          </a:p>
          <a:p>
            <a:pPr marL="0" indent="0">
              <a:buNone/>
            </a:pPr>
            <a:r>
              <a:rPr lang="en-GB" sz="2000" dirty="0">
                <a:solidFill>
                  <a:schemeClr val="tx1"/>
                </a:solidFill>
              </a:rPr>
              <a:t>It is all about connecting to the world around you and taking a moment to appreciate it. </a:t>
            </a:r>
          </a:p>
        </p:txBody>
      </p:sp>
      <p:sp>
        <p:nvSpPr>
          <p:cNvPr id="4" name="Content Placeholder 2">
            <a:extLst>
              <a:ext uri="{FF2B5EF4-FFF2-40B4-BE49-F238E27FC236}">
                <a16:creationId xmlns:a16="http://schemas.microsoft.com/office/drawing/2014/main" id="{130D7B1F-84E3-473F-BB21-34797AA6B6E4}"/>
              </a:ext>
            </a:extLst>
          </p:cNvPr>
          <p:cNvSpPr txBox="1">
            <a:spLocks/>
          </p:cNvSpPr>
          <p:nvPr/>
        </p:nvSpPr>
        <p:spPr>
          <a:xfrm>
            <a:off x="5332111" y="2800376"/>
            <a:ext cx="4794410" cy="10687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66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66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66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solidFill>
                  <a:schemeClr val="tx1"/>
                </a:solidFill>
              </a:rPr>
              <a:t>Look!…</a:t>
            </a:r>
          </a:p>
          <a:p>
            <a:pPr marL="0" indent="0" algn="ctr">
              <a:buFont typeface="Arial" panose="020B0604020202020204" pitchFamily="34" charset="0"/>
              <a:buNone/>
            </a:pPr>
            <a:r>
              <a:rPr lang="en-GB" sz="1600" dirty="0"/>
              <a:t>What can you see?</a:t>
            </a:r>
          </a:p>
          <a:p>
            <a:pPr marL="0" indent="0" algn="ctr">
              <a:buFont typeface="Arial" panose="020B0604020202020204" pitchFamily="34" charset="0"/>
              <a:buNone/>
            </a:pPr>
            <a:r>
              <a:rPr lang="en-GB" sz="1600" dirty="0"/>
              <a:t>How do you feel about what you see?</a:t>
            </a:r>
          </a:p>
        </p:txBody>
      </p:sp>
      <p:sp>
        <p:nvSpPr>
          <p:cNvPr id="5" name="Content Placeholder 2">
            <a:extLst>
              <a:ext uri="{FF2B5EF4-FFF2-40B4-BE49-F238E27FC236}">
                <a16:creationId xmlns:a16="http://schemas.microsoft.com/office/drawing/2014/main" id="{1C7F411E-0AFD-4DE6-99C2-F636F8CAE119}"/>
              </a:ext>
            </a:extLst>
          </p:cNvPr>
          <p:cNvSpPr txBox="1">
            <a:spLocks/>
          </p:cNvSpPr>
          <p:nvPr/>
        </p:nvSpPr>
        <p:spPr>
          <a:xfrm>
            <a:off x="4026441" y="5007625"/>
            <a:ext cx="3702875" cy="10687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66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66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66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solidFill>
                  <a:schemeClr val="tx1"/>
                </a:solidFill>
              </a:rPr>
              <a:t>Listen!…</a:t>
            </a:r>
          </a:p>
          <a:p>
            <a:pPr marL="0" indent="0" algn="ctr">
              <a:buFont typeface="Arial" panose="020B0604020202020204" pitchFamily="34" charset="0"/>
              <a:buNone/>
            </a:pPr>
            <a:r>
              <a:rPr lang="en-GB" sz="1600" dirty="0"/>
              <a:t>What can you hear?</a:t>
            </a:r>
          </a:p>
          <a:p>
            <a:pPr marL="0" indent="0" algn="ctr">
              <a:buFont typeface="Arial" panose="020B0604020202020204" pitchFamily="34" charset="0"/>
              <a:buNone/>
            </a:pPr>
            <a:r>
              <a:rPr lang="en-GB" sz="1600" dirty="0"/>
              <a:t>How do you feel about what you hear?</a:t>
            </a:r>
          </a:p>
        </p:txBody>
      </p:sp>
      <p:sp>
        <p:nvSpPr>
          <p:cNvPr id="6" name="Content Placeholder 2">
            <a:extLst>
              <a:ext uri="{FF2B5EF4-FFF2-40B4-BE49-F238E27FC236}">
                <a16:creationId xmlns:a16="http://schemas.microsoft.com/office/drawing/2014/main" id="{E9840F1C-7F52-404D-A58B-C4F65FCE06D3}"/>
              </a:ext>
            </a:extLst>
          </p:cNvPr>
          <p:cNvSpPr txBox="1">
            <a:spLocks/>
          </p:cNvSpPr>
          <p:nvPr/>
        </p:nvSpPr>
        <p:spPr>
          <a:xfrm>
            <a:off x="8365300" y="1010274"/>
            <a:ext cx="2858990" cy="111542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66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66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66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solidFill>
                  <a:schemeClr val="tx1"/>
                </a:solidFill>
              </a:rPr>
              <a:t>Touch!…</a:t>
            </a:r>
          </a:p>
          <a:p>
            <a:pPr marL="0" indent="0" algn="ctr">
              <a:buFont typeface="Arial" panose="020B0604020202020204" pitchFamily="34" charset="0"/>
              <a:buNone/>
            </a:pPr>
            <a:r>
              <a:rPr lang="en-GB" sz="1600" dirty="0"/>
              <a:t>What can you touch?</a:t>
            </a:r>
          </a:p>
          <a:p>
            <a:pPr marL="0" indent="0" algn="ctr">
              <a:buFont typeface="Arial" panose="020B0604020202020204" pitchFamily="34" charset="0"/>
              <a:buNone/>
            </a:pPr>
            <a:r>
              <a:rPr lang="en-GB" sz="1600" dirty="0"/>
              <a:t>How do you feel about what you touch?</a:t>
            </a:r>
          </a:p>
        </p:txBody>
      </p:sp>
      <p:pic>
        <p:nvPicPr>
          <p:cNvPr id="1026" name="Picture 2" descr="Cartoon Eyes Look - Free image on Pixabay">
            <a:extLst>
              <a:ext uri="{FF2B5EF4-FFF2-40B4-BE49-F238E27FC236}">
                <a16:creationId xmlns:a16="http://schemas.microsoft.com/office/drawing/2014/main" id="{AF6043A0-F6DE-4F01-BEE9-EE51A08A47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1027" y="2566446"/>
            <a:ext cx="1278554" cy="615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artoon Human Ears Black White HD Stock Images | Shutterstock">
            <a:extLst>
              <a:ext uri="{FF2B5EF4-FFF2-40B4-BE49-F238E27FC236}">
                <a16:creationId xmlns:a16="http://schemas.microsoft.com/office/drawing/2014/main" id="{170C662A-6CBD-4499-AD9F-5BA059D156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684" r="18982" b="10730"/>
          <a:stretch/>
        </p:blipFill>
        <p:spPr bwMode="auto">
          <a:xfrm>
            <a:off x="6314122" y="4147007"/>
            <a:ext cx="739304" cy="122043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ouch Symbol Images, Stock Photos &amp; Vectors | Shutterstock">
            <a:extLst>
              <a:ext uri="{FF2B5EF4-FFF2-40B4-BE49-F238E27FC236}">
                <a16:creationId xmlns:a16="http://schemas.microsoft.com/office/drawing/2014/main" id="{9D1E11A3-B16C-4981-858E-5767F371E3F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780" t="15292" r="24537" b="26339"/>
          <a:stretch/>
        </p:blipFill>
        <p:spPr bwMode="auto">
          <a:xfrm>
            <a:off x="10855181" y="241387"/>
            <a:ext cx="939885" cy="1295401"/>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839617B9-5834-400C-AFE1-344A84C3365C}"/>
              </a:ext>
            </a:extLst>
          </p:cNvPr>
          <p:cNvSpPr txBox="1">
            <a:spLocks/>
          </p:cNvSpPr>
          <p:nvPr/>
        </p:nvSpPr>
        <p:spPr>
          <a:xfrm>
            <a:off x="7397590" y="5007625"/>
            <a:ext cx="4794410" cy="11744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66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66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66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solidFill>
                  <a:schemeClr val="tx1"/>
                </a:solidFill>
              </a:rPr>
              <a:t>Smell!…</a:t>
            </a:r>
          </a:p>
          <a:p>
            <a:pPr marL="0" indent="0" algn="ctr">
              <a:buFont typeface="Arial" panose="020B0604020202020204" pitchFamily="34" charset="0"/>
              <a:buNone/>
            </a:pPr>
            <a:r>
              <a:rPr lang="en-GB" sz="1600" dirty="0"/>
              <a:t>What can you smell?</a:t>
            </a:r>
          </a:p>
          <a:p>
            <a:pPr marL="0" indent="0" algn="ctr">
              <a:buFont typeface="Arial" panose="020B0604020202020204" pitchFamily="34" charset="0"/>
              <a:buNone/>
            </a:pPr>
            <a:r>
              <a:rPr lang="en-GB" sz="1600" dirty="0"/>
              <a:t>How do you feel about what you smell?</a:t>
            </a:r>
          </a:p>
        </p:txBody>
      </p:sp>
      <p:sp>
        <p:nvSpPr>
          <p:cNvPr id="10" name="Content Placeholder 2">
            <a:extLst>
              <a:ext uri="{FF2B5EF4-FFF2-40B4-BE49-F238E27FC236}">
                <a16:creationId xmlns:a16="http://schemas.microsoft.com/office/drawing/2014/main" id="{31134534-FF34-4CAA-BB91-935FA5373995}"/>
              </a:ext>
            </a:extLst>
          </p:cNvPr>
          <p:cNvSpPr txBox="1">
            <a:spLocks/>
          </p:cNvSpPr>
          <p:nvPr/>
        </p:nvSpPr>
        <p:spPr>
          <a:xfrm>
            <a:off x="4734361" y="1407065"/>
            <a:ext cx="2858990" cy="111542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66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66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66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solidFill>
                  <a:schemeClr val="tx1"/>
                </a:solidFill>
              </a:rPr>
              <a:t>Taste!…</a:t>
            </a:r>
          </a:p>
          <a:p>
            <a:pPr marL="0" indent="0" algn="ctr">
              <a:buFont typeface="Arial" panose="020B0604020202020204" pitchFamily="34" charset="0"/>
              <a:buNone/>
            </a:pPr>
            <a:r>
              <a:rPr lang="en-GB" sz="1600" dirty="0"/>
              <a:t>What can you taste?</a:t>
            </a:r>
          </a:p>
          <a:p>
            <a:pPr marL="0" indent="0" algn="ctr">
              <a:buFont typeface="Arial" panose="020B0604020202020204" pitchFamily="34" charset="0"/>
              <a:buNone/>
            </a:pPr>
            <a:r>
              <a:rPr lang="en-GB" sz="1600" dirty="0"/>
              <a:t>How do you feel about what you taste?</a:t>
            </a:r>
          </a:p>
        </p:txBody>
      </p:sp>
      <p:pic>
        <p:nvPicPr>
          <p:cNvPr id="4098" name="Picture 2" descr="Simple Cartoon Nose transparent PNG - StickPNG">
            <a:extLst>
              <a:ext uri="{FF2B5EF4-FFF2-40B4-BE49-F238E27FC236}">
                <a16:creationId xmlns:a16="http://schemas.microsoft.com/office/drawing/2014/main" id="{3941762A-AE65-447B-AAB8-F3260A67AF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26521" y="4081178"/>
            <a:ext cx="1220439" cy="122043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2,340 Tongue Black And White Stock Photos, Pictures &amp;amp; Royalty-Free Images -  iStock">
            <a:extLst>
              <a:ext uri="{FF2B5EF4-FFF2-40B4-BE49-F238E27FC236}">
                <a16:creationId xmlns:a16="http://schemas.microsoft.com/office/drawing/2014/main" id="{1681DDF9-7059-41FB-B9C0-3F2E9F385B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17490" y="390609"/>
            <a:ext cx="1486303" cy="9277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Leaf Cartoon High Res Stock Images | Shutterstock">
            <a:extLst>
              <a:ext uri="{FF2B5EF4-FFF2-40B4-BE49-F238E27FC236}">
                <a16:creationId xmlns:a16="http://schemas.microsoft.com/office/drawing/2014/main" id="{3ABBD1C2-917C-4C69-8291-E1889CD5B91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1427" b="24787"/>
          <a:stretch/>
        </p:blipFill>
        <p:spPr bwMode="auto">
          <a:xfrm>
            <a:off x="1629236" y="4724877"/>
            <a:ext cx="1832000" cy="100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0836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FE7E3-B3E2-4F07-BAC6-8ADEFC011BDC}"/>
              </a:ext>
            </a:extLst>
          </p:cNvPr>
          <p:cNvSpPr>
            <a:spLocks noGrp="1"/>
          </p:cNvSpPr>
          <p:nvPr>
            <p:ph type="title"/>
          </p:nvPr>
        </p:nvSpPr>
        <p:spPr>
          <a:xfrm>
            <a:off x="4140040" y="707438"/>
            <a:ext cx="3911920" cy="740521"/>
          </a:xfrm>
        </p:spPr>
        <p:txBody>
          <a:bodyPr/>
          <a:lstStyle/>
          <a:p>
            <a:r>
              <a:rPr lang="en-GB" dirty="0"/>
              <a:t>Social Cohesion</a:t>
            </a:r>
          </a:p>
        </p:txBody>
      </p:sp>
      <p:pic>
        <p:nvPicPr>
          <p:cNvPr id="4" name="Content Placeholder 3">
            <a:extLst>
              <a:ext uri="{FF2B5EF4-FFF2-40B4-BE49-F238E27FC236}">
                <a16:creationId xmlns:a16="http://schemas.microsoft.com/office/drawing/2014/main" id="{A337BCED-0600-4811-B387-3A1AA5F45082}"/>
              </a:ext>
            </a:extLst>
          </p:cNvPr>
          <p:cNvPicPr>
            <a:picLocks noGrp="1" noChangeAspect="1"/>
          </p:cNvPicPr>
          <p:nvPr>
            <p:ph idx="1"/>
          </p:nvPr>
        </p:nvPicPr>
        <p:blipFill rotWithShape="1">
          <a:blip r:embed="rId3"/>
          <a:srcRect l="18228" t="19343" r="19591" b="59708"/>
          <a:stretch/>
        </p:blipFill>
        <p:spPr>
          <a:xfrm>
            <a:off x="1083379" y="2212521"/>
            <a:ext cx="9571747" cy="2136776"/>
          </a:xfrm>
          <a:prstGeom prst="rect">
            <a:avLst/>
          </a:prstGeom>
          <a:noFill/>
          <a:ln cap="flat">
            <a:noFill/>
          </a:ln>
        </p:spPr>
      </p:pic>
      <p:pic>
        <p:nvPicPr>
          <p:cNvPr id="5" name="Picture 6" descr="Social Cohesion Cliparts, Stock Vector And Royalty Free Social Cohesion  Illustrations">
            <a:extLst>
              <a:ext uri="{FF2B5EF4-FFF2-40B4-BE49-F238E27FC236}">
                <a16:creationId xmlns:a16="http://schemas.microsoft.com/office/drawing/2014/main" id="{DA71F18B-C56F-4BBB-A37F-6421437083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92793" y="363473"/>
            <a:ext cx="1552866" cy="15528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ocial Cohesion Cliparts, Stock Vector And Royalty Free Social Cohesion  Illustrations">
            <a:extLst>
              <a:ext uri="{FF2B5EF4-FFF2-40B4-BE49-F238E27FC236}">
                <a16:creationId xmlns:a16="http://schemas.microsoft.com/office/drawing/2014/main" id="{205EA9DB-2C3F-4FB9-A047-DC910CA9F5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602905" y="399091"/>
            <a:ext cx="1552866" cy="1552866"/>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00887611-5A3B-4559-802C-738FAE0FE3F5}"/>
              </a:ext>
            </a:extLst>
          </p:cNvPr>
          <p:cNvSpPr txBox="1">
            <a:spLocks/>
          </p:cNvSpPr>
          <p:nvPr/>
        </p:nvSpPr>
        <p:spPr>
          <a:xfrm>
            <a:off x="338621" y="4645479"/>
            <a:ext cx="10766586" cy="16726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66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66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66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dirty="0">
                <a:solidFill>
                  <a:schemeClr val="tx1"/>
                </a:solidFill>
                <a:latin typeface="+mn-lt"/>
              </a:rPr>
              <a:t>Make sure you tell your clients that:</a:t>
            </a:r>
          </a:p>
          <a:p>
            <a:pPr marL="0" indent="0">
              <a:buFont typeface="Arial" panose="020B0604020202020204" pitchFamily="34" charset="0"/>
              <a:buNone/>
            </a:pPr>
            <a:r>
              <a:rPr lang="en-GB" sz="2000" dirty="0">
                <a:solidFill>
                  <a:schemeClr val="tx1"/>
                </a:solidFill>
                <a:latin typeface="+mn-lt"/>
              </a:rPr>
              <a:t>		1) Birmingham has 591 green spaces and 7000 allotments!</a:t>
            </a:r>
          </a:p>
          <a:p>
            <a:pPr marL="0" indent="0">
              <a:buFont typeface="Arial" panose="020B0604020202020204" pitchFamily="34" charset="0"/>
              <a:buNone/>
            </a:pPr>
            <a:r>
              <a:rPr lang="en-GB" sz="2000" dirty="0">
                <a:solidFill>
                  <a:schemeClr val="tx1"/>
                </a:solidFill>
                <a:latin typeface="+mn-lt"/>
              </a:rPr>
              <a:t>			2) Green spaces are the new community centres!</a:t>
            </a:r>
          </a:p>
          <a:p>
            <a:pPr marL="0" indent="0">
              <a:buFont typeface="Arial" panose="020B0604020202020204" pitchFamily="34" charset="0"/>
              <a:buNone/>
            </a:pPr>
            <a:r>
              <a:rPr lang="en-GB" sz="2000" dirty="0">
                <a:solidFill>
                  <a:schemeClr val="tx1"/>
                </a:solidFill>
                <a:latin typeface="+mn-lt"/>
              </a:rPr>
              <a:t>				3) Green spaces are for EVERYONE!</a:t>
            </a:r>
          </a:p>
        </p:txBody>
      </p:sp>
      <p:pic>
        <p:nvPicPr>
          <p:cNvPr id="9" name="Picture 4" descr="Leaf Cartoon High Res Stock Images | Shutterstock">
            <a:extLst>
              <a:ext uri="{FF2B5EF4-FFF2-40B4-BE49-F238E27FC236}">
                <a16:creationId xmlns:a16="http://schemas.microsoft.com/office/drawing/2014/main" id="{C0E7908D-45B8-4EC6-A735-152EC285278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1427" b="24787"/>
          <a:stretch/>
        </p:blipFill>
        <p:spPr bwMode="auto">
          <a:xfrm>
            <a:off x="8423129" y="4909583"/>
            <a:ext cx="643754" cy="35293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Leaf Cartoon High Res Stock Images | Shutterstock">
            <a:extLst>
              <a:ext uri="{FF2B5EF4-FFF2-40B4-BE49-F238E27FC236}">
                <a16:creationId xmlns:a16="http://schemas.microsoft.com/office/drawing/2014/main" id="{588B33FE-7C13-496A-A243-24FF949D63A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1427" b="24787"/>
          <a:stretch/>
        </p:blipFill>
        <p:spPr bwMode="auto">
          <a:xfrm>
            <a:off x="8423128" y="5388458"/>
            <a:ext cx="643755" cy="35293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Leaf Cartoon High Res Stock Images | Shutterstock">
            <a:extLst>
              <a:ext uri="{FF2B5EF4-FFF2-40B4-BE49-F238E27FC236}">
                <a16:creationId xmlns:a16="http://schemas.microsoft.com/office/drawing/2014/main" id="{3651A97E-0F96-4065-A211-50217389080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1427" b="24787"/>
          <a:stretch/>
        </p:blipFill>
        <p:spPr bwMode="auto">
          <a:xfrm>
            <a:off x="8373552" y="5829028"/>
            <a:ext cx="742906" cy="352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3599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Leaf Cartoon High Res Stock Images | Shutterstock">
            <a:extLst>
              <a:ext uri="{FF2B5EF4-FFF2-40B4-BE49-F238E27FC236}">
                <a16:creationId xmlns:a16="http://schemas.microsoft.com/office/drawing/2014/main" id="{5D5364E9-E531-4A8D-93C3-DFF04D5E83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427" b="24787"/>
          <a:stretch/>
        </p:blipFill>
        <p:spPr bwMode="auto">
          <a:xfrm>
            <a:off x="10124661" y="4976589"/>
            <a:ext cx="1511648" cy="82874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FE7E3-B3E2-4F07-BAC6-8ADEFC011BDC}"/>
              </a:ext>
            </a:extLst>
          </p:cNvPr>
          <p:cNvSpPr>
            <a:spLocks noGrp="1"/>
          </p:cNvSpPr>
          <p:nvPr>
            <p:ph type="title"/>
          </p:nvPr>
        </p:nvSpPr>
        <p:spPr>
          <a:xfrm>
            <a:off x="4140040" y="707438"/>
            <a:ext cx="3911920" cy="740521"/>
          </a:xfrm>
        </p:spPr>
        <p:txBody>
          <a:bodyPr/>
          <a:lstStyle/>
          <a:p>
            <a:r>
              <a:rPr lang="en-GB" dirty="0"/>
              <a:t>Social Cohesion</a:t>
            </a:r>
          </a:p>
        </p:txBody>
      </p:sp>
      <p:pic>
        <p:nvPicPr>
          <p:cNvPr id="5" name="Picture 6" descr="Social Cohesion Cliparts, Stock Vector And Royalty Free Social Cohesion  Illustrations">
            <a:extLst>
              <a:ext uri="{FF2B5EF4-FFF2-40B4-BE49-F238E27FC236}">
                <a16:creationId xmlns:a16="http://schemas.microsoft.com/office/drawing/2014/main" id="{DA71F18B-C56F-4BBB-A37F-6421437083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3526" y="381671"/>
            <a:ext cx="1552866" cy="15528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ocial Cohesion Cliparts, Stock Vector And Royalty Free Social Cohesion  Illustrations">
            <a:extLst>
              <a:ext uri="{FF2B5EF4-FFF2-40B4-BE49-F238E27FC236}">
                <a16:creationId xmlns:a16="http://schemas.microsoft.com/office/drawing/2014/main" id="{205EA9DB-2C3F-4FB9-A047-DC910CA9F5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920521" y="427132"/>
            <a:ext cx="1552866" cy="1552866"/>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00887611-5A3B-4559-802C-738FAE0FE3F5}"/>
              </a:ext>
            </a:extLst>
          </p:cNvPr>
          <p:cNvSpPr txBox="1">
            <a:spLocks/>
          </p:cNvSpPr>
          <p:nvPr/>
        </p:nvSpPr>
        <p:spPr>
          <a:xfrm>
            <a:off x="2020109" y="2591761"/>
            <a:ext cx="2365451" cy="16726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66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66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66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dirty="0">
                <a:latin typeface="+mn-lt"/>
              </a:rPr>
              <a:t>Are you worried about:</a:t>
            </a:r>
          </a:p>
          <a:p>
            <a:pPr marL="0" indent="0">
              <a:buFont typeface="Arial" panose="020B0604020202020204" pitchFamily="34" charset="0"/>
              <a:buNone/>
            </a:pPr>
            <a:r>
              <a:rPr lang="en-GB" sz="1600" dirty="0">
                <a:latin typeface="+mn-lt"/>
              </a:rPr>
              <a:t>. Fly tipping?</a:t>
            </a:r>
          </a:p>
          <a:p>
            <a:pPr marL="0" indent="0">
              <a:buFont typeface="Arial" panose="020B0604020202020204" pitchFamily="34" charset="0"/>
              <a:buNone/>
            </a:pPr>
            <a:r>
              <a:rPr lang="en-GB" sz="1600" dirty="0">
                <a:latin typeface="+mn-lt"/>
              </a:rPr>
              <a:t>. Environmental hazards?</a:t>
            </a:r>
          </a:p>
          <a:p>
            <a:pPr marL="0" indent="0">
              <a:buFont typeface="Arial" panose="020B0604020202020204" pitchFamily="34" charset="0"/>
              <a:buNone/>
            </a:pPr>
            <a:r>
              <a:rPr lang="en-GB" sz="1600" dirty="0">
                <a:latin typeface="+mn-lt"/>
              </a:rPr>
              <a:t>. Anti-social behaviour?</a:t>
            </a:r>
          </a:p>
          <a:p>
            <a:pPr marL="0" indent="0">
              <a:buFont typeface="Arial" panose="020B0604020202020204" pitchFamily="34" charset="0"/>
              <a:buNone/>
            </a:pPr>
            <a:endParaRPr lang="en-GB" sz="1600" dirty="0">
              <a:latin typeface="+mn-lt"/>
            </a:endParaRPr>
          </a:p>
        </p:txBody>
      </p:sp>
      <p:pic>
        <p:nvPicPr>
          <p:cNvPr id="2050" name="Picture 2" descr="Download Very Sad Emoji Image in PNG | Emoji Island">
            <a:extLst>
              <a:ext uri="{FF2B5EF4-FFF2-40B4-BE49-F238E27FC236}">
                <a16:creationId xmlns:a16="http://schemas.microsoft.com/office/drawing/2014/main" id="{88B995CA-7365-461C-8411-AB3DC353BA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928" y="2537288"/>
            <a:ext cx="1523159" cy="152315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appy Emoji [Download iPhone Emojis] | Emoji Island">
            <a:extLst>
              <a:ext uri="{FF2B5EF4-FFF2-40B4-BE49-F238E27FC236}">
                <a16:creationId xmlns:a16="http://schemas.microsoft.com/office/drawing/2014/main" id="{6F623845-AD47-46F6-A87A-DBD72F42F9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91708" y="2501568"/>
            <a:ext cx="1644601" cy="1644601"/>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a:extLst>
              <a:ext uri="{FF2B5EF4-FFF2-40B4-BE49-F238E27FC236}">
                <a16:creationId xmlns:a16="http://schemas.microsoft.com/office/drawing/2014/main" id="{55A7E364-60DD-4074-A858-BE1321FE47F4}"/>
              </a:ext>
            </a:extLst>
          </p:cNvPr>
          <p:cNvSpPr txBox="1">
            <a:spLocks/>
          </p:cNvSpPr>
          <p:nvPr/>
        </p:nvSpPr>
        <p:spPr>
          <a:xfrm>
            <a:off x="102518" y="5211928"/>
            <a:ext cx="11307138" cy="5934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66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66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66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latin typeface="+mn-lt"/>
              </a:rPr>
              <a:t>During COVID green spaces have become the new community centres </a:t>
            </a:r>
          </a:p>
        </p:txBody>
      </p:sp>
      <p:cxnSp>
        <p:nvCxnSpPr>
          <p:cNvPr id="10" name="Straight Arrow Connector 9">
            <a:extLst>
              <a:ext uri="{FF2B5EF4-FFF2-40B4-BE49-F238E27FC236}">
                <a16:creationId xmlns:a16="http://schemas.microsoft.com/office/drawing/2014/main" id="{A89137F8-7774-424C-98E3-46D883568D28}"/>
              </a:ext>
            </a:extLst>
          </p:cNvPr>
          <p:cNvCxnSpPr>
            <a:cxnSpLocks/>
          </p:cNvCxnSpPr>
          <p:nvPr/>
        </p:nvCxnSpPr>
        <p:spPr>
          <a:xfrm>
            <a:off x="4705885" y="3837066"/>
            <a:ext cx="1765426" cy="0"/>
          </a:xfrm>
          <a:prstGeom prst="straightConnector1">
            <a:avLst/>
          </a:prstGeom>
          <a:ln w="5715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C9C62406-3673-40ED-96E0-3CB2AE5B5A14}"/>
              </a:ext>
            </a:extLst>
          </p:cNvPr>
          <p:cNvSpPr txBox="1">
            <a:spLocks/>
          </p:cNvSpPr>
          <p:nvPr/>
        </p:nvSpPr>
        <p:spPr>
          <a:xfrm>
            <a:off x="6810358" y="2501568"/>
            <a:ext cx="3181350" cy="16726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66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66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66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66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dirty="0">
                <a:latin typeface="+mn-lt"/>
              </a:rPr>
              <a:t>The more we use green spaces the more we:</a:t>
            </a:r>
          </a:p>
          <a:p>
            <a:pPr marL="0" indent="0">
              <a:buFont typeface="Arial" panose="020B0604020202020204" pitchFamily="34" charset="0"/>
              <a:buNone/>
            </a:pPr>
            <a:r>
              <a:rPr lang="en-GB" sz="1600" dirty="0">
                <a:latin typeface="+mn-lt"/>
              </a:rPr>
              <a:t>. Help understanding of the benefits </a:t>
            </a:r>
          </a:p>
          <a:p>
            <a:pPr marL="0" indent="0">
              <a:buFont typeface="Arial" panose="020B0604020202020204" pitchFamily="34" charset="0"/>
              <a:buNone/>
            </a:pPr>
            <a:r>
              <a:rPr lang="en-GB" sz="1600" dirty="0">
                <a:latin typeface="+mn-lt"/>
              </a:rPr>
              <a:t>. Help preserve natural beauty</a:t>
            </a:r>
          </a:p>
          <a:p>
            <a:pPr marL="0" indent="0">
              <a:buFont typeface="Arial" panose="020B0604020202020204" pitchFamily="34" charset="0"/>
              <a:buNone/>
            </a:pPr>
            <a:r>
              <a:rPr lang="en-GB" sz="1600" dirty="0">
                <a:latin typeface="+mn-lt"/>
              </a:rPr>
              <a:t>. Help people come together </a:t>
            </a:r>
          </a:p>
        </p:txBody>
      </p:sp>
      <p:sp>
        <p:nvSpPr>
          <p:cNvPr id="3" name="TextBox 2">
            <a:extLst>
              <a:ext uri="{FF2B5EF4-FFF2-40B4-BE49-F238E27FC236}">
                <a16:creationId xmlns:a16="http://schemas.microsoft.com/office/drawing/2014/main" id="{8053DBE8-8444-42DE-A228-0DAFEB1852DE}"/>
              </a:ext>
            </a:extLst>
          </p:cNvPr>
          <p:cNvSpPr txBox="1"/>
          <p:nvPr/>
        </p:nvSpPr>
        <p:spPr>
          <a:xfrm>
            <a:off x="4705885" y="2317416"/>
            <a:ext cx="1765426" cy="1200329"/>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pPr marL="0" indent="0" algn="ctr">
              <a:buFont typeface="Arial" panose="020B0604020202020204" pitchFamily="34" charset="0"/>
              <a:buNone/>
            </a:pPr>
            <a:r>
              <a:rPr lang="en-GB" sz="1800" dirty="0">
                <a:latin typeface="+mn-lt"/>
              </a:rPr>
              <a:t>So are we, but getting outdoors will help us all combat this!</a:t>
            </a:r>
          </a:p>
        </p:txBody>
      </p:sp>
    </p:spTree>
    <p:extLst>
      <p:ext uri="{BB962C8B-B14F-4D97-AF65-F5344CB8AC3E}">
        <p14:creationId xmlns:p14="http://schemas.microsoft.com/office/powerpoint/2010/main" val="2798595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1">
            <a:extLst>
              <a:ext uri="{FF2B5EF4-FFF2-40B4-BE49-F238E27FC236}">
                <a16:creationId xmlns:a16="http://schemas.microsoft.com/office/drawing/2014/main" id="{A0E8D99B-1EA1-41DC-BA90-0F436129F166}"/>
              </a:ext>
            </a:extLst>
          </p:cNvPr>
          <p:cNvGraphicFramePr>
            <a:graphicFrameLocks noGrp="1"/>
          </p:cNvGraphicFramePr>
          <p:nvPr>
            <p:extLst>
              <p:ext uri="{D42A27DB-BD31-4B8C-83A1-F6EECF244321}">
                <p14:modId xmlns:p14="http://schemas.microsoft.com/office/powerpoint/2010/main" val="2040268099"/>
              </p:ext>
            </p:extLst>
          </p:nvPr>
        </p:nvGraphicFramePr>
        <p:xfrm>
          <a:off x="176941" y="257329"/>
          <a:ext cx="11692150" cy="4960892"/>
        </p:xfrm>
        <a:graphic>
          <a:graphicData uri="http://schemas.openxmlformats.org/drawingml/2006/table">
            <a:tbl>
              <a:tblPr firstRow="1" bandRow="1">
                <a:tableStyleId>{5C22544A-7EE6-4342-B048-85BDC9FD1C3A}</a:tableStyleId>
              </a:tblPr>
              <a:tblGrid>
                <a:gridCol w="5846075">
                  <a:extLst>
                    <a:ext uri="{9D8B030D-6E8A-4147-A177-3AD203B41FA5}">
                      <a16:colId xmlns:a16="http://schemas.microsoft.com/office/drawing/2014/main" val="1136648097"/>
                    </a:ext>
                  </a:extLst>
                </a:gridCol>
                <a:gridCol w="5846075">
                  <a:extLst>
                    <a:ext uri="{9D8B030D-6E8A-4147-A177-3AD203B41FA5}">
                      <a16:colId xmlns:a16="http://schemas.microsoft.com/office/drawing/2014/main" val="4137562697"/>
                    </a:ext>
                  </a:extLst>
                </a:gridCol>
              </a:tblGrid>
              <a:tr h="745954">
                <a:tc>
                  <a:txBody>
                    <a:bodyPr/>
                    <a:lstStyle/>
                    <a:p>
                      <a:pPr algn="ctr"/>
                      <a:r>
                        <a:rPr lang="en-GB" sz="4400" dirty="0"/>
                        <a:t>Case Study</a:t>
                      </a:r>
                    </a:p>
                  </a:txBody>
                  <a:tcPr/>
                </a:tc>
                <a:tc>
                  <a:txBody>
                    <a:bodyPr/>
                    <a:lstStyle/>
                    <a:p>
                      <a:pPr algn="ctr"/>
                      <a:r>
                        <a:rPr lang="en-GB" sz="3600" dirty="0"/>
                        <a:t>What can we learn?</a:t>
                      </a:r>
                    </a:p>
                  </a:txBody>
                  <a:tcPr/>
                </a:tc>
                <a:extLst>
                  <a:ext uri="{0D108BD9-81ED-4DB2-BD59-A6C34878D82A}">
                    <a16:rowId xmlns:a16="http://schemas.microsoft.com/office/drawing/2014/main" val="45758122"/>
                  </a:ext>
                </a:extLst>
              </a:tr>
              <a:tr h="878184">
                <a:tc>
                  <a:txBody>
                    <a:bodyPr/>
                    <a:lstStyle/>
                    <a:p>
                      <a:r>
                        <a:rPr lang="en-US" sz="1200" dirty="0"/>
                        <a:t>A 50-year-old patient with a learning disability was referred to the Link Worker. He was struggling with his mental health, was inactive and obese. </a:t>
                      </a:r>
                    </a:p>
                    <a:p>
                      <a:endParaRPr lang="en-US" sz="1200" dirty="0"/>
                    </a:p>
                    <a:p>
                      <a:r>
                        <a:rPr lang="en-US" sz="1200" dirty="0"/>
                        <a:t>He has been socially isolated and needed some social help. </a:t>
                      </a:r>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He is a complex patient who has lots of different needs. </a:t>
                      </a:r>
                    </a:p>
                    <a:p>
                      <a:endParaRPr lang="en-GB" sz="1200" dirty="0"/>
                    </a:p>
                    <a:p>
                      <a:r>
                        <a:rPr lang="en-GB" sz="1200" dirty="0"/>
                        <a:t>There are lots of patients like this. </a:t>
                      </a:r>
                    </a:p>
                  </a:txBody>
                  <a:tcPr/>
                </a:tc>
                <a:extLst>
                  <a:ext uri="{0D108BD9-81ED-4DB2-BD59-A6C34878D82A}">
                    <a16:rowId xmlns:a16="http://schemas.microsoft.com/office/drawing/2014/main" val="2899634017"/>
                  </a:ext>
                </a:extLst>
              </a:tr>
              <a:tr h="7459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He was refereed to a link worker January during his visit to the GP for his vaccination. </a:t>
                      </a:r>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services are there we just need to raise awareness about them!</a:t>
                      </a:r>
                    </a:p>
                    <a:p>
                      <a:endParaRPr lang="en-GB" sz="1200" dirty="0"/>
                    </a:p>
                  </a:txBody>
                  <a:tcPr/>
                </a:tc>
                <a:extLst>
                  <a:ext uri="{0D108BD9-81ED-4DB2-BD59-A6C34878D82A}">
                    <a16:rowId xmlns:a16="http://schemas.microsoft.com/office/drawing/2014/main" val="3869632792"/>
                  </a:ext>
                </a:extLst>
              </a:tr>
              <a:tr h="8781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He now receives support twice a week including engaging with a walking and gardening group. Initially he was hesitant to engage into any of the activities he was offered. After attending his first sessions he is now enjoying both the walks and gardening sessions. </a:t>
                      </a:r>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There can be a transformational benefit for our patients. This is because social prescribing helps patients with their physical, mental and social health.</a:t>
                      </a:r>
                    </a:p>
                    <a:p>
                      <a:endParaRPr lang="en-GB" sz="1200" dirty="0"/>
                    </a:p>
                  </a:txBody>
                  <a:tcPr/>
                </a:tc>
                <a:extLst>
                  <a:ext uri="{0D108BD9-81ED-4DB2-BD59-A6C34878D82A}">
                    <a16:rowId xmlns:a16="http://schemas.microsoft.com/office/drawing/2014/main" val="1105646940"/>
                  </a:ext>
                </a:extLst>
              </a:tr>
              <a:tr h="7459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At his most recent walking session he spoke about his improvement in his self-esteem. He told the group that he has never enjoyed gardening before but now enjoys the activity and is interested in learning more about it. </a:t>
                      </a:r>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Social prescribing can help people learn new skills.</a:t>
                      </a:r>
                    </a:p>
                    <a:p>
                      <a:endParaRPr lang="en-GB" sz="1200" dirty="0"/>
                    </a:p>
                  </a:txBody>
                  <a:tcPr/>
                </a:tc>
                <a:extLst>
                  <a:ext uri="{0D108BD9-81ED-4DB2-BD59-A6C34878D82A}">
                    <a16:rowId xmlns:a16="http://schemas.microsoft.com/office/drawing/2014/main" val="528411952"/>
                  </a:ext>
                </a:extLst>
              </a:tr>
              <a:tr h="7459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His mum, who has always supported and encouraged him, stated she felt proud said she also wants to visit the gardening site with him to join in. </a:t>
                      </a:r>
                      <a:endParaRPr lang="en-GB" sz="1200" dirty="0"/>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snowball effect when one person feels change everyone can start to feel the benefit!</a:t>
                      </a:r>
                      <a:endParaRPr lang="en-GB" sz="1200" dirty="0"/>
                    </a:p>
                    <a:p>
                      <a:endParaRPr lang="en-GB" sz="1200" dirty="0"/>
                    </a:p>
                  </a:txBody>
                  <a:tcPr/>
                </a:tc>
                <a:extLst>
                  <a:ext uri="{0D108BD9-81ED-4DB2-BD59-A6C34878D82A}">
                    <a16:rowId xmlns:a16="http://schemas.microsoft.com/office/drawing/2014/main" val="142625176"/>
                  </a:ext>
                </a:extLst>
              </a:tr>
            </a:tbl>
          </a:graphicData>
        </a:graphic>
      </p:graphicFrame>
      <p:sp>
        <p:nvSpPr>
          <p:cNvPr id="13" name="TextBox 12">
            <a:extLst>
              <a:ext uri="{FF2B5EF4-FFF2-40B4-BE49-F238E27FC236}">
                <a16:creationId xmlns:a16="http://schemas.microsoft.com/office/drawing/2014/main" id="{2E1A0859-28C8-4D3B-830D-658A1DB42654}"/>
              </a:ext>
            </a:extLst>
          </p:cNvPr>
          <p:cNvSpPr txBox="1"/>
          <p:nvPr/>
        </p:nvSpPr>
        <p:spPr>
          <a:xfrm>
            <a:off x="1335830" y="5277232"/>
            <a:ext cx="10533261" cy="646331"/>
          </a:xfrm>
          <a:prstGeom prst="rect">
            <a:avLst/>
          </a:prstGeom>
          <a:noFill/>
        </p:spPr>
        <p:txBody>
          <a:bodyPr wrap="square" rtlCol="0">
            <a:spAutoFit/>
          </a:bodyPr>
          <a:lstStyle/>
          <a:p>
            <a:r>
              <a:rPr lang="en-GB" sz="3600" b="1" u="sng" dirty="0">
                <a:solidFill>
                  <a:srgbClr val="FF0000"/>
                </a:solidFill>
              </a:rPr>
              <a:t>CONCLUSION: </a:t>
            </a:r>
            <a:r>
              <a:rPr lang="en-GB" sz="3600" dirty="0"/>
              <a:t>The work </a:t>
            </a:r>
            <a:r>
              <a:rPr lang="en-GB" sz="3600" b="1" u="sng" dirty="0">
                <a:solidFill>
                  <a:srgbClr val="FF0000"/>
                </a:solidFill>
              </a:rPr>
              <a:t>YOU</a:t>
            </a:r>
            <a:r>
              <a:rPr lang="en-GB" sz="3600" dirty="0"/>
              <a:t> do </a:t>
            </a:r>
            <a:r>
              <a:rPr lang="en-GB" sz="3600" b="1" u="sng" dirty="0">
                <a:solidFill>
                  <a:srgbClr val="FF0000"/>
                </a:solidFill>
              </a:rPr>
              <a:t>CHANGES</a:t>
            </a:r>
            <a:r>
              <a:rPr lang="en-GB" sz="3600" dirty="0"/>
              <a:t> lives. </a:t>
            </a:r>
          </a:p>
        </p:txBody>
      </p:sp>
    </p:spTree>
    <p:extLst>
      <p:ext uri="{BB962C8B-B14F-4D97-AF65-F5344CB8AC3E}">
        <p14:creationId xmlns:p14="http://schemas.microsoft.com/office/powerpoint/2010/main" val="2633843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1">
            <a:extLst>
              <a:ext uri="{FF2B5EF4-FFF2-40B4-BE49-F238E27FC236}">
                <a16:creationId xmlns:a16="http://schemas.microsoft.com/office/drawing/2014/main" id="{A0E8D99B-1EA1-41DC-BA90-0F436129F166}"/>
              </a:ext>
            </a:extLst>
          </p:cNvPr>
          <p:cNvGraphicFramePr>
            <a:graphicFrameLocks noGrp="1"/>
          </p:cNvGraphicFramePr>
          <p:nvPr>
            <p:extLst>
              <p:ext uri="{D42A27DB-BD31-4B8C-83A1-F6EECF244321}">
                <p14:modId xmlns:p14="http://schemas.microsoft.com/office/powerpoint/2010/main" val="2277599185"/>
              </p:ext>
            </p:extLst>
          </p:nvPr>
        </p:nvGraphicFramePr>
        <p:xfrm>
          <a:off x="194541" y="133939"/>
          <a:ext cx="11674550" cy="4972032"/>
        </p:xfrm>
        <a:graphic>
          <a:graphicData uri="http://schemas.openxmlformats.org/drawingml/2006/table">
            <a:tbl>
              <a:tblPr firstRow="1" bandRow="1">
                <a:tableStyleId>{5C22544A-7EE6-4342-B048-85BDC9FD1C3A}</a:tableStyleId>
              </a:tblPr>
              <a:tblGrid>
                <a:gridCol w="5837275">
                  <a:extLst>
                    <a:ext uri="{9D8B030D-6E8A-4147-A177-3AD203B41FA5}">
                      <a16:colId xmlns:a16="http://schemas.microsoft.com/office/drawing/2014/main" val="1136648097"/>
                    </a:ext>
                  </a:extLst>
                </a:gridCol>
                <a:gridCol w="5837275">
                  <a:extLst>
                    <a:ext uri="{9D8B030D-6E8A-4147-A177-3AD203B41FA5}">
                      <a16:colId xmlns:a16="http://schemas.microsoft.com/office/drawing/2014/main" val="4137562697"/>
                    </a:ext>
                  </a:extLst>
                </a:gridCol>
              </a:tblGrid>
              <a:tr h="854388">
                <a:tc>
                  <a:txBody>
                    <a:bodyPr/>
                    <a:lstStyle/>
                    <a:p>
                      <a:pPr algn="ctr"/>
                      <a:r>
                        <a:rPr lang="en-GB" sz="4400" dirty="0"/>
                        <a:t>Case Study</a:t>
                      </a:r>
                    </a:p>
                  </a:txBody>
                  <a:tcPr/>
                </a:tc>
                <a:tc>
                  <a:txBody>
                    <a:bodyPr/>
                    <a:lstStyle/>
                    <a:p>
                      <a:pPr algn="ctr"/>
                      <a:r>
                        <a:rPr lang="en-GB" sz="3600" dirty="0"/>
                        <a:t>What can we learn?</a:t>
                      </a:r>
                    </a:p>
                  </a:txBody>
                  <a:tcPr/>
                </a:tc>
                <a:extLst>
                  <a:ext uri="{0D108BD9-81ED-4DB2-BD59-A6C34878D82A}">
                    <a16:rowId xmlns:a16="http://schemas.microsoft.com/office/drawing/2014/main" val="45758122"/>
                  </a:ext>
                </a:extLst>
              </a:tr>
              <a:tr h="854388">
                <a:tc>
                  <a:txBody>
                    <a:bodyPr/>
                    <a:lstStyle/>
                    <a:p>
                      <a:r>
                        <a:rPr lang="en-US" sz="1200" kern="1200" dirty="0">
                          <a:solidFill>
                            <a:schemeClr val="dk1"/>
                          </a:solidFill>
                          <a:effectLst/>
                          <a:latin typeface="+mn-lt"/>
                          <a:ea typeface="+mn-ea"/>
                          <a:cs typeface="+mn-cs"/>
                        </a:rPr>
                        <a:t>A 24-year-old male has received 3 face to face Link Worker support sessions based in 3 greenspaces: at </a:t>
                      </a:r>
                      <a:r>
                        <a:rPr lang="en-US" sz="1200" kern="1200" dirty="0" err="1">
                          <a:solidFill>
                            <a:schemeClr val="dk1"/>
                          </a:solidFill>
                          <a:effectLst/>
                          <a:latin typeface="+mn-lt"/>
                          <a:ea typeface="+mn-ea"/>
                          <a:cs typeface="+mn-cs"/>
                        </a:rPr>
                        <a:t>Calshot</a:t>
                      </a:r>
                      <a:r>
                        <a:rPr lang="en-US" sz="1200" kern="1200" dirty="0">
                          <a:solidFill>
                            <a:schemeClr val="dk1"/>
                          </a:solidFill>
                          <a:effectLst/>
                          <a:latin typeface="+mn-lt"/>
                          <a:ea typeface="+mn-ea"/>
                          <a:cs typeface="+mn-cs"/>
                        </a:rPr>
                        <a:t> Park, Great Barr, and Witton Lakes. Prior to being referred, he was homeless and struggled with depression. </a:t>
                      </a:r>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Patients have complex social, mental and physical needs. </a:t>
                      </a:r>
                    </a:p>
                  </a:txBody>
                  <a:tcPr/>
                </a:tc>
                <a:extLst>
                  <a:ext uri="{0D108BD9-81ED-4DB2-BD59-A6C34878D82A}">
                    <a16:rowId xmlns:a16="http://schemas.microsoft.com/office/drawing/2014/main" val="2899634017"/>
                  </a:ext>
                </a:extLst>
              </a:tr>
              <a:tr h="854388">
                <a:tc>
                  <a:txBody>
                    <a:bodyPr/>
                    <a:lstStyle/>
                    <a:p>
                      <a:r>
                        <a:rPr lang="en-US" sz="1200" kern="1200" dirty="0">
                          <a:solidFill>
                            <a:schemeClr val="dk1"/>
                          </a:solidFill>
                          <a:effectLst/>
                          <a:latin typeface="+mn-lt"/>
                          <a:ea typeface="+mn-ea"/>
                          <a:cs typeface="+mn-cs"/>
                        </a:rPr>
                        <a:t>Within a week of engaging with LW:</a:t>
                      </a:r>
                    </a:p>
                    <a:p>
                      <a:r>
                        <a:rPr lang="en-US" sz="1200" kern="1200" dirty="0">
                          <a:solidFill>
                            <a:schemeClr val="dk1"/>
                          </a:solidFill>
                          <a:effectLst/>
                          <a:latin typeface="+mn-lt"/>
                          <a:ea typeface="+mn-ea"/>
                          <a:cs typeface="+mn-cs"/>
                        </a:rPr>
                        <a:t>. He now lives in supported living accommodation. </a:t>
                      </a:r>
                    </a:p>
                    <a:p>
                      <a:r>
                        <a:rPr lang="en-US" sz="1200" kern="1200" dirty="0">
                          <a:solidFill>
                            <a:schemeClr val="dk1"/>
                          </a:solidFill>
                          <a:effectLst/>
                          <a:latin typeface="+mn-lt"/>
                          <a:ea typeface="+mn-ea"/>
                          <a:cs typeface="+mn-cs"/>
                        </a:rPr>
                        <a:t>. He was also signposted to a local engineer organization that and now works there with a full-time job as an apprentice. </a:t>
                      </a:r>
                    </a:p>
                    <a:p>
                      <a:r>
                        <a:rPr lang="en-US" sz="1200" kern="1200" dirty="0">
                          <a:solidFill>
                            <a:schemeClr val="dk1"/>
                          </a:solidFill>
                          <a:effectLst/>
                          <a:latin typeface="+mn-lt"/>
                          <a:ea typeface="+mn-ea"/>
                          <a:cs typeface="+mn-cs"/>
                        </a:rPr>
                        <a:t>. He was also referred to access food support from </a:t>
                      </a:r>
                      <a:r>
                        <a:rPr lang="en-GB" sz="1200" kern="1200" dirty="0">
                          <a:solidFill>
                            <a:schemeClr val="dk1"/>
                          </a:solidFill>
                          <a:effectLst/>
                          <a:latin typeface="+mn-lt"/>
                          <a:ea typeface="+mn-ea"/>
                          <a:cs typeface="+mn-cs"/>
                        </a:rPr>
                        <a:t>two Aston based Masjid food banks</a:t>
                      </a:r>
                      <a:r>
                        <a:rPr lang="en-US" sz="1200" kern="1200" dirty="0">
                          <a:solidFill>
                            <a:schemeClr val="dk1"/>
                          </a:solidFill>
                          <a:effectLst/>
                          <a:latin typeface="+mn-lt"/>
                          <a:ea typeface="+mn-ea"/>
                          <a:cs typeface="+mn-cs"/>
                        </a:rPr>
                        <a:t>. </a:t>
                      </a:r>
                    </a:p>
                    <a:p>
                      <a:r>
                        <a:rPr lang="en-US" sz="1200" kern="1200" dirty="0">
                          <a:solidFill>
                            <a:schemeClr val="dk1"/>
                          </a:solidFill>
                          <a:effectLst/>
                          <a:latin typeface="+mn-lt"/>
                          <a:ea typeface="+mn-ea"/>
                          <a:cs typeface="+mn-cs"/>
                        </a:rPr>
                        <a:t>. Having mentioned his mother’s struggle with substance misuse, he was also signposted to the Council’s substance misused support provider which he was able to access for his mother. </a:t>
                      </a:r>
                      <a:endParaRPr lang="en-GB" sz="1200" dirty="0"/>
                    </a:p>
                  </a:txBody>
                  <a:tcPr/>
                </a:tc>
                <a:tc>
                  <a:txBody>
                    <a:bodyPr/>
                    <a:lstStyle/>
                    <a:p>
                      <a:r>
                        <a:rPr lang="en-GB" sz="1200" dirty="0"/>
                        <a:t>We can be the hub that signposts patients to the correct spokes so that they can get their needs fulfilled. </a:t>
                      </a:r>
                    </a:p>
                  </a:txBody>
                  <a:tcPr/>
                </a:tc>
                <a:extLst>
                  <a:ext uri="{0D108BD9-81ED-4DB2-BD59-A6C34878D82A}">
                    <a16:rowId xmlns:a16="http://schemas.microsoft.com/office/drawing/2014/main" val="3869632792"/>
                  </a:ext>
                </a:extLst>
              </a:tr>
              <a:tr h="8543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He reported to the Link Worker saying, </a:t>
                      </a:r>
                      <a:r>
                        <a:rPr lang="en-GB" sz="1800" kern="1200" dirty="0">
                          <a:solidFill>
                            <a:schemeClr val="dk1"/>
                          </a:solidFill>
                          <a:effectLst/>
                          <a:latin typeface="+mn-lt"/>
                          <a:ea typeface="+mn-ea"/>
                          <a:cs typeface="+mn-cs"/>
                        </a:rPr>
                        <a:t>"you've put my life back on track mate". </a:t>
                      </a:r>
                    </a:p>
                    <a:p>
                      <a:endParaRPr lang="en-GB" sz="1200" dirty="0"/>
                    </a:p>
                  </a:txBody>
                  <a:tcPr/>
                </a:tc>
                <a:tc>
                  <a:txBody>
                    <a:bodyPr/>
                    <a:lstStyle/>
                    <a:p>
                      <a:r>
                        <a:rPr lang="en-GB" sz="1200" dirty="0"/>
                        <a:t>You can and are changing peoples lives. </a:t>
                      </a:r>
                    </a:p>
                  </a:txBody>
                  <a:tcPr/>
                </a:tc>
                <a:extLst>
                  <a:ext uri="{0D108BD9-81ED-4DB2-BD59-A6C34878D82A}">
                    <a16:rowId xmlns:a16="http://schemas.microsoft.com/office/drawing/2014/main" val="1105646940"/>
                  </a:ext>
                </a:extLst>
              </a:tr>
              <a:tr h="854388">
                <a:tc>
                  <a:txBody>
                    <a:bodyPr/>
                    <a:lstStyle/>
                    <a:p>
                      <a:r>
                        <a:rPr lang="en-US" sz="1200" kern="1200" dirty="0">
                          <a:solidFill>
                            <a:schemeClr val="dk1"/>
                          </a:solidFill>
                          <a:effectLst/>
                          <a:latin typeface="+mn-lt"/>
                          <a:ea typeface="+mn-ea"/>
                          <a:cs typeface="+mn-cs"/>
                        </a:rPr>
                        <a:t>He was referred to our prescription scheme and was delighted to receive a free bike to get to work. He cycles to work with it daily. He is now motivated to be more physically active and would like to get involved in volunteering work to support other young people. </a:t>
                      </a:r>
                      <a:endParaRPr lang="en-GB" sz="1200" dirty="0"/>
                    </a:p>
                  </a:txBody>
                  <a:tcPr/>
                </a:tc>
                <a:tc>
                  <a:txBody>
                    <a:bodyPr/>
                    <a:lstStyle/>
                    <a:p>
                      <a:r>
                        <a:rPr lang="en-GB" sz="1200" dirty="0"/>
                        <a:t>People with lived experiences of the benefits of green spaces and green social prescribing are likely to become green champions and help others do so!</a:t>
                      </a:r>
                    </a:p>
                  </a:txBody>
                  <a:tcPr/>
                </a:tc>
                <a:extLst>
                  <a:ext uri="{0D108BD9-81ED-4DB2-BD59-A6C34878D82A}">
                    <a16:rowId xmlns:a16="http://schemas.microsoft.com/office/drawing/2014/main" val="528411952"/>
                  </a:ext>
                </a:extLst>
              </a:tr>
            </a:tbl>
          </a:graphicData>
        </a:graphic>
      </p:graphicFrame>
      <p:sp>
        <p:nvSpPr>
          <p:cNvPr id="4" name="TextBox 3">
            <a:extLst>
              <a:ext uri="{FF2B5EF4-FFF2-40B4-BE49-F238E27FC236}">
                <a16:creationId xmlns:a16="http://schemas.microsoft.com/office/drawing/2014/main" id="{FD826FED-A3BC-4F76-B30A-50B6E883D5A6}"/>
              </a:ext>
            </a:extLst>
          </p:cNvPr>
          <p:cNvSpPr txBox="1"/>
          <p:nvPr/>
        </p:nvSpPr>
        <p:spPr>
          <a:xfrm>
            <a:off x="1335830" y="5277232"/>
            <a:ext cx="10533261" cy="646331"/>
          </a:xfrm>
          <a:prstGeom prst="rect">
            <a:avLst/>
          </a:prstGeom>
          <a:noFill/>
        </p:spPr>
        <p:txBody>
          <a:bodyPr wrap="square" rtlCol="0">
            <a:spAutoFit/>
          </a:bodyPr>
          <a:lstStyle/>
          <a:p>
            <a:r>
              <a:rPr lang="en-GB" sz="3600" b="1" u="sng" dirty="0">
                <a:solidFill>
                  <a:srgbClr val="FF0000"/>
                </a:solidFill>
              </a:rPr>
              <a:t>CONCLUSION: </a:t>
            </a:r>
            <a:r>
              <a:rPr lang="en-GB" sz="3600" dirty="0"/>
              <a:t>The work </a:t>
            </a:r>
            <a:r>
              <a:rPr lang="en-GB" sz="3600" b="1" u="sng" dirty="0">
                <a:solidFill>
                  <a:srgbClr val="FF0000"/>
                </a:solidFill>
              </a:rPr>
              <a:t>YOU</a:t>
            </a:r>
            <a:r>
              <a:rPr lang="en-GB" sz="3600" dirty="0"/>
              <a:t> do </a:t>
            </a:r>
            <a:r>
              <a:rPr lang="en-GB" sz="3600" b="1" u="sng" dirty="0">
                <a:solidFill>
                  <a:srgbClr val="FF0000"/>
                </a:solidFill>
              </a:rPr>
              <a:t>CHANGES</a:t>
            </a:r>
            <a:r>
              <a:rPr lang="en-GB" sz="3600" dirty="0"/>
              <a:t> lives. </a:t>
            </a:r>
          </a:p>
        </p:txBody>
      </p:sp>
    </p:spTree>
    <p:extLst>
      <p:ext uri="{BB962C8B-B14F-4D97-AF65-F5344CB8AC3E}">
        <p14:creationId xmlns:p14="http://schemas.microsoft.com/office/powerpoint/2010/main" val="2789360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3F30B-4BF3-4F57-8154-197ECCC604D2}"/>
              </a:ext>
            </a:extLst>
          </p:cNvPr>
          <p:cNvSpPr>
            <a:spLocks noGrp="1"/>
          </p:cNvSpPr>
          <p:nvPr>
            <p:ph type="title"/>
          </p:nvPr>
        </p:nvSpPr>
        <p:spPr>
          <a:xfrm>
            <a:off x="204382" y="175175"/>
            <a:ext cx="11036170" cy="765722"/>
          </a:xfrm>
        </p:spPr>
        <p:txBody>
          <a:bodyPr>
            <a:noAutofit/>
          </a:bodyPr>
          <a:lstStyle/>
          <a:p>
            <a:r>
              <a:rPr lang="en-GB" sz="2800" dirty="0">
                <a:latin typeface="Abadi" panose="020B0604020104020204" pitchFamily="34" charset="0"/>
              </a:rPr>
              <a:t>Sometimes its about the signs, sometimes its about a little bit more…</a:t>
            </a:r>
          </a:p>
        </p:txBody>
      </p:sp>
      <p:sp>
        <p:nvSpPr>
          <p:cNvPr id="3" name="TextBox 2">
            <a:extLst>
              <a:ext uri="{FF2B5EF4-FFF2-40B4-BE49-F238E27FC236}">
                <a16:creationId xmlns:a16="http://schemas.microsoft.com/office/drawing/2014/main" id="{A19F66C2-4826-4C21-A974-4FCEC92A7D4E}"/>
              </a:ext>
            </a:extLst>
          </p:cNvPr>
          <p:cNvSpPr txBox="1"/>
          <p:nvPr/>
        </p:nvSpPr>
        <p:spPr>
          <a:xfrm>
            <a:off x="6897106" y="2008024"/>
            <a:ext cx="2302719" cy="400110"/>
          </a:xfrm>
          <a:prstGeom prst="rect">
            <a:avLst/>
          </a:prstGeom>
          <a:noFill/>
        </p:spPr>
        <p:txBody>
          <a:bodyPr wrap="square" rtlCol="0">
            <a:spAutoFit/>
          </a:bodyPr>
          <a:lstStyle/>
          <a:p>
            <a:r>
              <a:rPr lang="en-GB" sz="2000" dirty="0">
                <a:solidFill>
                  <a:srgbClr val="0070C0"/>
                </a:solidFill>
              </a:rPr>
              <a:t>Positive emotions</a:t>
            </a:r>
          </a:p>
        </p:txBody>
      </p:sp>
      <p:sp>
        <p:nvSpPr>
          <p:cNvPr id="4" name="TextBox 3">
            <a:extLst>
              <a:ext uri="{FF2B5EF4-FFF2-40B4-BE49-F238E27FC236}">
                <a16:creationId xmlns:a16="http://schemas.microsoft.com/office/drawing/2014/main" id="{050AE8AB-192E-4878-AD8F-4402EC8B5B8C}"/>
              </a:ext>
            </a:extLst>
          </p:cNvPr>
          <p:cNvSpPr txBox="1"/>
          <p:nvPr/>
        </p:nvSpPr>
        <p:spPr>
          <a:xfrm>
            <a:off x="2487753" y="1921974"/>
            <a:ext cx="3412332" cy="3785652"/>
          </a:xfrm>
          <a:prstGeom prst="rect">
            <a:avLst/>
          </a:prstGeom>
          <a:noFill/>
        </p:spPr>
        <p:txBody>
          <a:bodyPr wrap="square" rtlCol="0">
            <a:spAutoFit/>
          </a:bodyPr>
          <a:lstStyle/>
          <a:p>
            <a:pPr marL="457200" indent="-457200">
              <a:buFontTx/>
              <a:buAutoNum type="arabicPeriod"/>
            </a:pPr>
            <a:r>
              <a:rPr lang="en-GB" sz="1600" b="1" u="sng" dirty="0"/>
              <a:t>Mental health</a:t>
            </a:r>
            <a:r>
              <a:rPr lang="en-GB" sz="1600" dirty="0"/>
              <a:t>: Forgetfulness, difficulty concentrating, worrying, rumination, not enjoying life, difficulty with decision making</a:t>
            </a:r>
          </a:p>
          <a:p>
            <a:pPr marL="457200" indent="-457200">
              <a:buFontTx/>
              <a:buAutoNum type="arabicPeriod"/>
            </a:pPr>
            <a:endParaRPr lang="en-GB" sz="1600" dirty="0"/>
          </a:p>
          <a:p>
            <a:pPr marL="457200" indent="-457200">
              <a:buAutoNum type="arabicPeriod"/>
            </a:pPr>
            <a:endParaRPr lang="en-GB" sz="1600" dirty="0"/>
          </a:p>
          <a:p>
            <a:pPr marL="457200" indent="-457200">
              <a:buAutoNum type="arabicPeriod"/>
            </a:pPr>
            <a:r>
              <a:rPr lang="en-GB" sz="1600" b="1" u="sng" dirty="0"/>
              <a:t>Physical health</a:t>
            </a:r>
            <a:r>
              <a:rPr lang="en-GB" sz="1600" dirty="0"/>
              <a:t>: Poor sleep, restlessness, fitness, pain</a:t>
            </a:r>
          </a:p>
          <a:p>
            <a:pPr marL="457200" indent="-457200">
              <a:buAutoNum type="arabicPeriod"/>
            </a:pPr>
            <a:endParaRPr lang="en-GB" sz="1600" dirty="0"/>
          </a:p>
          <a:p>
            <a:pPr marL="457200" indent="-457200">
              <a:buAutoNum type="arabicPeriod"/>
            </a:pPr>
            <a:endParaRPr lang="en-GB" sz="1600" dirty="0"/>
          </a:p>
          <a:p>
            <a:pPr marL="457200" indent="-457200">
              <a:buAutoNum type="arabicPeriod"/>
            </a:pPr>
            <a:endParaRPr lang="en-GB" sz="1600" dirty="0"/>
          </a:p>
          <a:p>
            <a:pPr marL="457200" indent="-457200">
              <a:buAutoNum type="arabicPeriod"/>
            </a:pPr>
            <a:r>
              <a:rPr lang="en-GB" sz="1600" b="1" u="sng" dirty="0"/>
              <a:t>Social health</a:t>
            </a:r>
            <a:r>
              <a:rPr lang="en-GB" sz="1600" dirty="0"/>
              <a:t>: social isolation, loneliness, not engaging, poor social function</a:t>
            </a:r>
          </a:p>
        </p:txBody>
      </p:sp>
      <p:sp>
        <p:nvSpPr>
          <p:cNvPr id="5" name="TextBox 4">
            <a:extLst>
              <a:ext uri="{FF2B5EF4-FFF2-40B4-BE49-F238E27FC236}">
                <a16:creationId xmlns:a16="http://schemas.microsoft.com/office/drawing/2014/main" id="{55970DDD-82B7-4A3A-9D26-209FEDE798A6}"/>
              </a:ext>
            </a:extLst>
          </p:cNvPr>
          <p:cNvSpPr txBox="1"/>
          <p:nvPr/>
        </p:nvSpPr>
        <p:spPr>
          <a:xfrm>
            <a:off x="339541" y="1172821"/>
            <a:ext cx="4673820" cy="707886"/>
          </a:xfrm>
          <a:prstGeom prst="rect">
            <a:avLst/>
          </a:prstGeom>
          <a:noFill/>
        </p:spPr>
        <p:txBody>
          <a:bodyPr wrap="square" rtlCol="0">
            <a:spAutoFit/>
          </a:bodyPr>
          <a:lstStyle/>
          <a:p>
            <a:r>
              <a:rPr lang="en-GB" sz="2000" dirty="0"/>
              <a:t>Have any of these things changed?:</a:t>
            </a:r>
          </a:p>
          <a:p>
            <a:endParaRPr lang="en-GB" sz="2000" dirty="0"/>
          </a:p>
        </p:txBody>
      </p:sp>
      <p:pic>
        <p:nvPicPr>
          <p:cNvPr id="6" name="Picture 5" descr="Cartoon heart Royalty Free Vector Image - VectorStock">
            <a:extLst>
              <a:ext uri="{FF2B5EF4-FFF2-40B4-BE49-F238E27FC236}">
                <a16:creationId xmlns:a16="http://schemas.microsoft.com/office/drawing/2014/main" id="{EFBDFBCF-8760-4C0D-9F06-04B9FB4E4DF1}"/>
              </a:ext>
            </a:extLst>
          </p:cNvPr>
          <p:cNvPicPr>
            <a:picLocks noChangeAspect="1"/>
          </p:cNvPicPr>
          <p:nvPr/>
        </p:nvPicPr>
        <p:blipFill rotWithShape="1">
          <a:blip r:embed="rId3">
            <a:extLst>
              <a:ext uri="{28A0092B-C50C-407E-A947-70E740481C1C}">
                <a14:useLocalDpi xmlns:a14="http://schemas.microsoft.com/office/drawing/2010/main" val="0"/>
              </a:ext>
            </a:extLst>
          </a:blip>
          <a:srcRect t="7218" b="14437"/>
          <a:stretch/>
        </p:blipFill>
        <p:spPr bwMode="auto">
          <a:xfrm>
            <a:off x="696002" y="3208045"/>
            <a:ext cx="1597885" cy="1352408"/>
          </a:xfrm>
          <a:prstGeom prst="rect">
            <a:avLst/>
          </a:prstGeom>
          <a:noFill/>
        </p:spPr>
      </p:pic>
      <p:pic>
        <p:nvPicPr>
          <p:cNvPr id="8" name="Picture 4" descr="Wellbeing Support during Covid-19 — Park Primary School">
            <a:extLst>
              <a:ext uri="{FF2B5EF4-FFF2-40B4-BE49-F238E27FC236}">
                <a16:creationId xmlns:a16="http://schemas.microsoft.com/office/drawing/2014/main" id="{F0B6F59B-0428-40D6-A8B4-6A3DC3BDF7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289" y="1763425"/>
            <a:ext cx="1819758" cy="13412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Social Cohesion Cliparts, Stock Vector And Royalty Free Social Cohesion  Illustrations">
            <a:extLst>
              <a:ext uri="{FF2B5EF4-FFF2-40B4-BE49-F238E27FC236}">
                <a16:creationId xmlns:a16="http://schemas.microsoft.com/office/drawing/2014/main" id="{CA25170B-70DA-45C0-9D32-EC4D715D46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1549" y="4813174"/>
            <a:ext cx="1486790" cy="148679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65E1BCF3-FCB1-4240-B1E7-75D537BE08BC}"/>
              </a:ext>
            </a:extLst>
          </p:cNvPr>
          <p:cNvCxnSpPr/>
          <p:nvPr/>
        </p:nvCxnSpPr>
        <p:spPr>
          <a:xfrm>
            <a:off x="6010382" y="1443841"/>
            <a:ext cx="0" cy="476175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DF2BBE1-C2A1-4120-9C06-5541CEEBBF92}"/>
              </a:ext>
            </a:extLst>
          </p:cNvPr>
          <p:cNvSpPr txBox="1"/>
          <p:nvPr/>
        </p:nvSpPr>
        <p:spPr>
          <a:xfrm>
            <a:off x="6289601" y="1055915"/>
            <a:ext cx="5359109" cy="1015663"/>
          </a:xfrm>
          <a:prstGeom prst="rect">
            <a:avLst/>
          </a:prstGeom>
          <a:noFill/>
        </p:spPr>
        <p:txBody>
          <a:bodyPr wrap="square" rtlCol="0">
            <a:spAutoFit/>
          </a:bodyPr>
          <a:lstStyle/>
          <a:p>
            <a:r>
              <a:rPr lang="en-GB" sz="2000" dirty="0"/>
              <a:t>But remember, green social prescribing is also about happiness:</a:t>
            </a:r>
          </a:p>
          <a:p>
            <a:endParaRPr lang="en-GB" sz="2000" dirty="0"/>
          </a:p>
        </p:txBody>
      </p:sp>
      <p:sp>
        <p:nvSpPr>
          <p:cNvPr id="13" name="TextBox 12">
            <a:extLst>
              <a:ext uri="{FF2B5EF4-FFF2-40B4-BE49-F238E27FC236}">
                <a16:creationId xmlns:a16="http://schemas.microsoft.com/office/drawing/2014/main" id="{A6353E4C-6AD5-4AD7-8A08-D0066BF0C4ED}"/>
              </a:ext>
            </a:extLst>
          </p:cNvPr>
          <p:cNvSpPr txBox="1"/>
          <p:nvPr/>
        </p:nvSpPr>
        <p:spPr>
          <a:xfrm>
            <a:off x="8690159" y="3291580"/>
            <a:ext cx="2036639" cy="523220"/>
          </a:xfrm>
          <a:prstGeom prst="rect">
            <a:avLst/>
          </a:prstGeom>
          <a:noFill/>
        </p:spPr>
        <p:txBody>
          <a:bodyPr wrap="square" rtlCol="0">
            <a:spAutoFit/>
          </a:bodyPr>
          <a:lstStyle/>
          <a:p>
            <a:r>
              <a:rPr lang="en-GB" sz="2800" dirty="0">
                <a:solidFill>
                  <a:srgbClr val="00B050"/>
                </a:solidFill>
              </a:rPr>
              <a:t>Happiness</a:t>
            </a:r>
          </a:p>
        </p:txBody>
      </p:sp>
      <p:sp>
        <p:nvSpPr>
          <p:cNvPr id="14" name="TextBox 13">
            <a:extLst>
              <a:ext uri="{FF2B5EF4-FFF2-40B4-BE49-F238E27FC236}">
                <a16:creationId xmlns:a16="http://schemas.microsoft.com/office/drawing/2014/main" id="{75E62143-DD89-40E2-AE34-EB5A8D85B82F}"/>
              </a:ext>
            </a:extLst>
          </p:cNvPr>
          <p:cNvSpPr txBox="1"/>
          <p:nvPr/>
        </p:nvSpPr>
        <p:spPr>
          <a:xfrm>
            <a:off x="6390220" y="5006053"/>
            <a:ext cx="1734926" cy="400110"/>
          </a:xfrm>
          <a:prstGeom prst="rect">
            <a:avLst/>
          </a:prstGeom>
          <a:noFill/>
        </p:spPr>
        <p:txBody>
          <a:bodyPr wrap="square" rtlCol="0">
            <a:spAutoFit/>
          </a:bodyPr>
          <a:lstStyle/>
          <a:p>
            <a:r>
              <a:rPr lang="en-GB" sz="2000" dirty="0">
                <a:solidFill>
                  <a:srgbClr val="7030A0"/>
                </a:solidFill>
              </a:rPr>
              <a:t>Relationships</a:t>
            </a:r>
          </a:p>
        </p:txBody>
      </p:sp>
      <p:sp>
        <p:nvSpPr>
          <p:cNvPr id="15" name="TextBox 14">
            <a:extLst>
              <a:ext uri="{FF2B5EF4-FFF2-40B4-BE49-F238E27FC236}">
                <a16:creationId xmlns:a16="http://schemas.microsoft.com/office/drawing/2014/main" id="{48B2940A-6F7E-4B4B-AE0C-8F69A2629A5F}"/>
              </a:ext>
            </a:extLst>
          </p:cNvPr>
          <p:cNvSpPr txBox="1"/>
          <p:nvPr/>
        </p:nvSpPr>
        <p:spPr>
          <a:xfrm>
            <a:off x="10467544" y="1697780"/>
            <a:ext cx="1592489" cy="400110"/>
          </a:xfrm>
          <a:prstGeom prst="rect">
            <a:avLst/>
          </a:prstGeom>
          <a:noFill/>
        </p:spPr>
        <p:txBody>
          <a:bodyPr wrap="square" rtlCol="0">
            <a:spAutoFit/>
          </a:bodyPr>
          <a:lstStyle/>
          <a:p>
            <a:r>
              <a:rPr lang="en-GB" sz="2000" dirty="0">
                <a:solidFill>
                  <a:srgbClr val="FF0000"/>
                </a:solidFill>
              </a:rPr>
              <a:t>Engagement</a:t>
            </a:r>
          </a:p>
        </p:txBody>
      </p:sp>
      <p:sp>
        <p:nvSpPr>
          <p:cNvPr id="16" name="TextBox 15">
            <a:extLst>
              <a:ext uri="{FF2B5EF4-FFF2-40B4-BE49-F238E27FC236}">
                <a16:creationId xmlns:a16="http://schemas.microsoft.com/office/drawing/2014/main" id="{84B61AB5-9FC1-4A0F-973B-4949AC4647B5}"/>
              </a:ext>
            </a:extLst>
          </p:cNvPr>
          <p:cNvSpPr txBox="1"/>
          <p:nvPr/>
        </p:nvSpPr>
        <p:spPr>
          <a:xfrm>
            <a:off x="9081107" y="5805481"/>
            <a:ext cx="1254741" cy="400110"/>
          </a:xfrm>
          <a:prstGeom prst="rect">
            <a:avLst/>
          </a:prstGeom>
          <a:noFill/>
        </p:spPr>
        <p:txBody>
          <a:bodyPr wrap="square" rtlCol="0">
            <a:spAutoFit/>
          </a:bodyPr>
          <a:lstStyle/>
          <a:p>
            <a:r>
              <a:rPr lang="en-GB" sz="2000" dirty="0">
                <a:solidFill>
                  <a:srgbClr val="FF9900"/>
                </a:solidFill>
              </a:rPr>
              <a:t>Meaning</a:t>
            </a:r>
            <a:r>
              <a:rPr lang="en-GB" sz="2000" dirty="0"/>
              <a:t> </a:t>
            </a:r>
          </a:p>
        </p:txBody>
      </p:sp>
      <p:sp>
        <p:nvSpPr>
          <p:cNvPr id="17" name="TextBox 16">
            <a:extLst>
              <a:ext uri="{FF2B5EF4-FFF2-40B4-BE49-F238E27FC236}">
                <a16:creationId xmlns:a16="http://schemas.microsoft.com/office/drawing/2014/main" id="{2872D3DF-E50E-4647-96A2-A34C3679E871}"/>
              </a:ext>
            </a:extLst>
          </p:cNvPr>
          <p:cNvSpPr txBox="1"/>
          <p:nvPr/>
        </p:nvSpPr>
        <p:spPr>
          <a:xfrm>
            <a:off x="10253324" y="4926973"/>
            <a:ext cx="1902893" cy="400110"/>
          </a:xfrm>
          <a:prstGeom prst="rect">
            <a:avLst/>
          </a:prstGeom>
          <a:noFill/>
        </p:spPr>
        <p:txBody>
          <a:bodyPr wrap="square" rtlCol="0">
            <a:spAutoFit/>
          </a:bodyPr>
          <a:lstStyle/>
          <a:p>
            <a:r>
              <a:rPr lang="en-GB" sz="2000" dirty="0">
                <a:solidFill>
                  <a:srgbClr val="000000"/>
                </a:solidFill>
              </a:rPr>
              <a:t>Achievement</a:t>
            </a:r>
          </a:p>
        </p:txBody>
      </p:sp>
      <p:cxnSp>
        <p:nvCxnSpPr>
          <p:cNvPr id="18" name="Straight Arrow Connector 17">
            <a:extLst>
              <a:ext uri="{FF2B5EF4-FFF2-40B4-BE49-F238E27FC236}">
                <a16:creationId xmlns:a16="http://schemas.microsoft.com/office/drawing/2014/main" id="{4BFE4665-CB00-4FDD-A83E-DE7C414BCEE2}"/>
              </a:ext>
            </a:extLst>
          </p:cNvPr>
          <p:cNvCxnSpPr>
            <a:cxnSpLocks/>
          </p:cNvCxnSpPr>
          <p:nvPr/>
        </p:nvCxnSpPr>
        <p:spPr>
          <a:xfrm flipH="1" flipV="1">
            <a:off x="8283921" y="2408134"/>
            <a:ext cx="470973" cy="95211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331F262-CD2C-4E1A-AB93-0867829BD5A5}"/>
              </a:ext>
            </a:extLst>
          </p:cNvPr>
          <p:cNvCxnSpPr>
            <a:cxnSpLocks/>
          </p:cNvCxnSpPr>
          <p:nvPr/>
        </p:nvCxnSpPr>
        <p:spPr>
          <a:xfrm flipV="1">
            <a:off x="10208291" y="2153475"/>
            <a:ext cx="518507" cy="109174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2DC8372-BD89-4329-9142-7E65330443B4}"/>
              </a:ext>
            </a:extLst>
          </p:cNvPr>
          <p:cNvCxnSpPr>
            <a:cxnSpLocks/>
          </p:cNvCxnSpPr>
          <p:nvPr/>
        </p:nvCxnSpPr>
        <p:spPr>
          <a:xfrm flipH="1">
            <a:off x="7475154" y="3702167"/>
            <a:ext cx="1279740" cy="1194924"/>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B47E8040-33A8-447F-BEB5-0D13C8731E7D}"/>
              </a:ext>
            </a:extLst>
          </p:cNvPr>
          <p:cNvCxnSpPr>
            <a:cxnSpLocks/>
          </p:cNvCxnSpPr>
          <p:nvPr/>
        </p:nvCxnSpPr>
        <p:spPr>
          <a:xfrm>
            <a:off x="9508531" y="3948962"/>
            <a:ext cx="0" cy="1758664"/>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ABE4DBD-E3DA-4C35-9A54-00B9A3E7D9DC}"/>
              </a:ext>
            </a:extLst>
          </p:cNvPr>
          <p:cNvCxnSpPr>
            <a:cxnSpLocks/>
          </p:cNvCxnSpPr>
          <p:nvPr/>
        </p:nvCxnSpPr>
        <p:spPr>
          <a:xfrm>
            <a:off x="10289107" y="3773392"/>
            <a:ext cx="695389" cy="1032046"/>
          </a:xfrm>
          <a:prstGeom prst="straightConnector1">
            <a:avLst/>
          </a:prstGeom>
          <a:ln w="57150">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4" descr="Leaf Cartoon High Res Stock Images | Shutterstock">
            <a:extLst>
              <a:ext uri="{FF2B5EF4-FFF2-40B4-BE49-F238E27FC236}">
                <a16:creationId xmlns:a16="http://schemas.microsoft.com/office/drawing/2014/main" id="{3B9A78F6-F0C2-4C41-A2CE-64074178F1E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1427" b="24787"/>
          <a:stretch/>
        </p:blipFill>
        <p:spPr bwMode="auto">
          <a:xfrm>
            <a:off x="10506377" y="3101052"/>
            <a:ext cx="1142333" cy="62627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Leaf Cartoon High Res Stock Images | Shutterstock">
            <a:extLst>
              <a:ext uri="{FF2B5EF4-FFF2-40B4-BE49-F238E27FC236}">
                <a16:creationId xmlns:a16="http://schemas.microsoft.com/office/drawing/2014/main" id="{122F1485-2D7B-4BFA-8E93-F43D90952AE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1427" b="24787"/>
          <a:stretch/>
        </p:blipFill>
        <p:spPr bwMode="auto">
          <a:xfrm flipH="1">
            <a:off x="6668378" y="2978921"/>
            <a:ext cx="1590803" cy="896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864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owardZinn.org | To inspire people to read, learn, and make history">
            <a:extLst>
              <a:ext uri="{FF2B5EF4-FFF2-40B4-BE49-F238E27FC236}">
                <a16:creationId xmlns:a16="http://schemas.microsoft.com/office/drawing/2014/main" id="{8908FEE7-6510-4B9F-9C0A-9BBE721224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3461" y="486962"/>
            <a:ext cx="1613481" cy="1218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AE104CA-EFAA-4F70-89E5-C0C174E64C88}"/>
              </a:ext>
            </a:extLst>
          </p:cNvPr>
          <p:cNvSpPr txBox="1"/>
          <p:nvPr/>
        </p:nvSpPr>
        <p:spPr>
          <a:xfrm>
            <a:off x="253602" y="3005179"/>
            <a:ext cx="3553198" cy="1754326"/>
          </a:xfrm>
          <a:prstGeom prst="rect">
            <a:avLst/>
          </a:prstGeom>
          <a:noFill/>
        </p:spPr>
        <p:txBody>
          <a:bodyPr wrap="square" rtlCol="0">
            <a:spAutoFit/>
          </a:bodyPr>
          <a:lstStyle/>
          <a:p>
            <a:r>
              <a:rPr lang="en-GB" dirty="0">
                <a:solidFill>
                  <a:srgbClr val="92D050"/>
                </a:solidFill>
              </a:rPr>
              <a:t>We don’t have to engage in grand, heroic actions to participate in the process of change. </a:t>
            </a:r>
            <a:r>
              <a:rPr lang="en-GB" b="1" dirty="0"/>
              <a:t>Small acts</a:t>
            </a:r>
            <a:r>
              <a:rPr lang="en-GB" dirty="0">
                <a:solidFill>
                  <a:srgbClr val="92D050"/>
                </a:solidFill>
              </a:rPr>
              <a:t>, when </a:t>
            </a:r>
            <a:r>
              <a:rPr lang="en-GB" b="1" dirty="0"/>
              <a:t>multiplied</a:t>
            </a:r>
            <a:r>
              <a:rPr lang="en-GB" dirty="0">
                <a:solidFill>
                  <a:srgbClr val="92D050"/>
                </a:solidFill>
              </a:rPr>
              <a:t> by millions of people, can </a:t>
            </a:r>
            <a:r>
              <a:rPr lang="en-GB" b="1" dirty="0"/>
              <a:t>transform</a:t>
            </a:r>
            <a:r>
              <a:rPr lang="en-GB" dirty="0">
                <a:solidFill>
                  <a:srgbClr val="92D050"/>
                </a:solidFill>
              </a:rPr>
              <a:t> the world.</a:t>
            </a:r>
          </a:p>
          <a:p>
            <a:r>
              <a:rPr lang="en-GB" dirty="0">
                <a:solidFill>
                  <a:srgbClr val="92D050"/>
                </a:solidFill>
              </a:rPr>
              <a:t>		</a:t>
            </a:r>
            <a:r>
              <a:rPr lang="en-GB" dirty="0"/>
              <a:t>Howard Zinn </a:t>
            </a:r>
          </a:p>
        </p:txBody>
      </p:sp>
      <p:sp>
        <p:nvSpPr>
          <p:cNvPr id="8" name="TextBox 7">
            <a:extLst>
              <a:ext uri="{FF2B5EF4-FFF2-40B4-BE49-F238E27FC236}">
                <a16:creationId xmlns:a16="http://schemas.microsoft.com/office/drawing/2014/main" id="{0FCED7FD-CB79-4A9F-88A9-904467B5543C}"/>
              </a:ext>
            </a:extLst>
          </p:cNvPr>
          <p:cNvSpPr txBox="1"/>
          <p:nvPr/>
        </p:nvSpPr>
        <p:spPr>
          <a:xfrm>
            <a:off x="7748128" y="2959206"/>
            <a:ext cx="4030430" cy="1754326"/>
          </a:xfrm>
          <a:prstGeom prst="rect">
            <a:avLst/>
          </a:prstGeom>
          <a:noFill/>
        </p:spPr>
        <p:txBody>
          <a:bodyPr wrap="square" rtlCol="0">
            <a:spAutoFit/>
          </a:bodyPr>
          <a:lstStyle/>
          <a:p>
            <a:r>
              <a:rPr lang="en-GB" dirty="0">
                <a:solidFill>
                  <a:srgbClr val="92D050"/>
                </a:solidFill>
              </a:rPr>
              <a:t>By educating and empowering our patients in green spaces, we can convey the severity of the existential crisis we face as a species and encourage them to start with small acts for their health and the health of the planet. </a:t>
            </a:r>
          </a:p>
        </p:txBody>
      </p:sp>
      <p:sp>
        <p:nvSpPr>
          <p:cNvPr id="9" name="TextBox 8">
            <a:extLst>
              <a:ext uri="{FF2B5EF4-FFF2-40B4-BE49-F238E27FC236}">
                <a16:creationId xmlns:a16="http://schemas.microsoft.com/office/drawing/2014/main" id="{BADF8E92-04A4-416C-A01B-01AE3DE97FA5}"/>
              </a:ext>
            </a:extLst>
          </p:cNvPr>
          <p:cNvSpPr txBox="1"/>
          <p:nvPr/>
        </p:nvSpPr>
        <p:spPr>
          <a:xfrm>
            <a:off x="2664750" y="1982618"/>
            <a:ext cx="6848116" cy="646331"/>
          </a:xfrm>
          <a:prstGeom prst="rect">
            <a:avLst/>
          </a:prstGeom>
          <a:noFill/>
        </p:spPr>
        <p:txBody>
          <a:bodyPr wrap="square" rtlCol="0">
            <a:spAutoFit/>
          </a:bodyPr>
          <a:lstStyle/>
          <a:p>
            <a:r>
              <a:rPr lang="en-GB" b="1" dirty="0">
                <a:solidFill>
                  <a:srgbClr val="92D050"/>
                </a:solidFill>
              </a:rPr>
              <a:t>The climate emergency requires us all to make changes in our lives. </a:t>
            </a:r>
          </a:p>
          <a:p>
            <a:endParaRPr lang="en-GB" dirty="0"/>
          </a:p>
        </p:txBody>
      </p:sp>
      <p:sp>
        <p:nvSpPr>
          <p:cNvPr id="11" name="Title 1">
            <a:extLst>
              <a:ext uri="{FF2B5EF4-FFF2-40B4-BE49-F238E27FC236}">
                <a16:creationId xmlns:a16="http://schemas.microsoft.com/office/drawing/2014/main" id="{346BF22F-02CA-4FBB-B239-5D4B73A06825}"/>
              </a:ext>
            </a:extLst>
          </p:cNvPr>
          <p:cNvSpPr>
            <a:spLocks noGrp="1"/>
          </p:cNvSpPr>
          <p:nvPr>
            <p:ph type="title"/>
          </p:nvPr>
        </p:nvSpPr>
        <p:spPr>
          <a:xfrm>
            <a:off x="3036118" y="245921"/>
            <a:ext cx="6119764" cy="1548003"/>
          </a:xfrm>
        </p:spPr>
        <p:txBody>
          <a:bodyPr>
            <a:normAutofit/>
          </a:bodyPr>
          <a:lstStyle/>
          <a:p>
            <a:r>
              <a:rPr lang="en-GB" dirty="0">
                <a:latin typeface="Abadi" panose="020B0604020104020204" pitchFamily="34" charset="0"/>
              </a:rPr>
              <a:t>The climate emergency</a:t>
            </a:r>
          </a:p>
        </p:txBody>
      </p:sp>
      <p:pic>
        <p:nvPicPr>
          <p:cNvPr id="12" name="Picture 6" descr="108,426 BEST Smiling Earth IMAGES, STOCK PHOTOS &amp; VECTORS | Adobe Stock">
            <a:extLst>
              <a:ext uri="{FF2B5EF4-FFF2-40B4-BE49-F238E27FC236}">
                <a16:creationId xmlns:a16="http://schemas.microsoft.com/office/drawing/2014/main" id="{75B04990-A5BC-4F10-8F73-A4FBF6FA50C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036118" y="1908217"/>
            <a:ext cx="5174568" cy="517456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owardZinn.org | To inspire people to read, learn, and make history">
            <a:extLst>
              <a:ext uri="{FF2B5EF4-FFF2-40B4-BE49-F238E27FC236}">
                <a16:creationId xmlns:a16="http://schemas.microsoft.com/office/drawing/2014/main" id="{54018504-FC43-4CD2-B19A-20DC2AD377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5882" y="492472"/>
            <a:ext cx="1613481" cy="121809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Leaf Cartoon High Res Stock Images | Shutterstock">
            <a:extLst>
              <a:ext uri="{FF2B5EF4-FFF2-40B4-BE49-F238E27FC236}">
                <a16:creationId xmlns:a16="http://schemas.microsoft.com/office/drawing/2014/main" id="{7C9DA0B0-4F44-4B65-8829-5501070AFAA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1427" b="24787"/>
          <a:stretch/>
        </p:blipFill>
        <p:spPr bwMode="auto">
          <a:xfrm>
            <a:off x="9065957" y="4905947"/>
            <a:ext cx="1832000" cy="10043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Leaf Cartoon High Res Stock Images | Shutterstock">
            <a:extLst>
              <a:ext uri="{FF2B5EF4-FFF2-40B4-BE49-F238E27FC236}">
                <a16:creationId xmlns:a16="http://schemas.microsoft.com/office/drawing/2014/main" id="{ED2F1532-9A81-4F85-9846-83C78BDF50A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1427" b="24787"/>
          <a:stretch/>
        </p:blipFill>
        <p:spPr bwMode="auto">
          <a:xfrm flipH="1">
            <a:off x="719891" y="4905947"/>
            <a:ext cx="1849938" cy="100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3951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6A9670C5-D451-40DB-ABC6-5F6D23FC84FB}"/>
              </a:ext>
            </a:extLst>
          </p:cNvPr>
          <p:cNvSpPr>
            <a:spLocks noGrp="1"/>
          </p:cNvSpPr>
          <p:nvPr>
            <p:ph idx="1"/>
          </p:nvPr>
        </p:nvSpPr>
        <p:spPr>
          <a:xfrm>
            <a:off x="427564" y="392093"/>
            <a:ext cx="9556356" cy="2958750"/>
          </a:xfrm>
        </p:spPr>
        <p:txBody>
          <a:bodyPr>
            <a:normAutofit/>
          </a:bodyPr>
          <a:lstStyle/>
          <a:p>
            <a:pPr marL="0" indent="0">
              <a:buNone/>
            </a:pPr>
            <a:r>
              <a:rPr lang="en-GB" sz="4800" dirty="0">
                <a:solidFill>
                  <a:schemeClr val="tx1"/>
                </a:solidFill>
                <a:latin typeface="Abadi" panose="020B0604020104020204" pitchFamily="34" charset="0"/>
              </a:rPr>
              <a:t>WHERE TO START…</a:t>
            </a:r>
            <a:endParaRPr lang="en-GB" sz="4800" dirty="0">
              <a:latin typeface="Abadi" panose="020B0604020104020204" pitchFamily="34" charset="0"/>
            </a:endParaRPr>
          </a:p>
        </p:txBody>
      </p:sp>
      <p:graphicFrame>
        <p:nvGraphicFramePr>
          <p:cNvPr id="7" name="Table 8">
            <a:extLst>
              <a:ext uri="{FF2B5EF4-FFF2-40B4-BE49-F238E27FC236}">
                <a16:creationId xmlns:a16="http://schemas.microsoft.com/office/drawing/2014/main" id="{773630C4-3101-41FC-9FB6-54A3E86F2AA7}"/>
              </a:ext>
            </a:extLst>
          </p:cNvPr>
          <p:cNvGraphicFramePr>
            <a:graphicFrameLocks noGrp="1"/>
          </p:cNvGraphicFramePr>
          <p:nvPr>
            <p:extLst>
              <p:ext uri="{D42A27DB-BD31-4B8C-83A1-F6EECF244321}">
                <p14:modId xmlns:p14="http://schemas.microsoft.com/office/powerpoint/2010/main" val="2033957465"/>
              </p:ext>
            </p:extLst>
          </p:nvPr>
        </p:nvGraphicFramePr>
        <p:xfrm>
          <a:off x="427564" y="1430448"/>
          <a:ext cx="11336871" cy="4605681"/>
        </p:xfrm>
        <a:graphic>
          <a:graphicData uri="http://schemas.openxmlformats.org/drawingml/2006/table">
            <a:tbl>
              <a:tblPr firstRow="1" bandRow="1">
                <a:tableStyleId>{93296810-A885-4BE3-A3E7-6D5BEEA58F35}</a:tableStyleId>
              </a:tblPr>
              <a:tblGrid>
                <a:gridCol w="2719585">
                  <a:extLst>
                    <a:ext uri="{9D8B030D-6E8A-4147-A177-3AD203B41FA5}">
                      <a16:colId xmlns:a16="http://schemas.microsoft.com/office/drawing/2014/main" val="1595166730"/>
                    </a:ext>
                  </a:extLst>
                </a:gridCol>
                <a:gridCol w="4838330">
                  <a:extLst>
                    <a:ext uri="{9D8B030D-6E8A-4147-A177-3AD203B41FA5}">
                      <a16:colId xmlns:a16="http://schemas.microsoft.com/office/drawing/2014/main" val="2413990246"/>
                    </a:ext>
                  </a:extLst>
                </a:gridCol>
                <a:gridCol w="3778956">
                  <a:extLst>
                    <a:ext uri="{9D8B030D-6E8A-4147-A177-3AD203B41FA5}">
                      <a16:colId xmlns:a16="http://schemas.microsoft.com/office/drawing/2014/main" val="1846896703"/>
                    </a:ext>
                  </a:extLst>
                </a:gridCol>
              </a:tblGrid>
              <a:tr h="707862">
                <a:tc>
                  <a:txBody>
                    <a:bodyPr/>
                    <a:lstStyle/>
                    <a:p>
                      <a:r>
                        <a:rPr lang="en-GB" dirty="0"/>
                        <a:t>Organisation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 they do</a:t>
                      </a:r>
                    </a:p>
                    <a:p>
                      <a:endParaRPr lang="en-GB" dirty="0"/>
                    </a:p>
                  </a:txBody>
                  <a:tcPr/>
                </a:tc>
                <a:tc>
                  <a:txBody>
                    <a:bodyPr/>
                    <a:lstStyle/>
                    <a:p>
                      <a:r>
                        <a:rPr lang="en-GB" dirty="0"/>
                        <a:t>Where you can find them</a:t>
                      </a:r>
                    </a:p>
                  </a:txBody>
                  <a:tcPr/>
                </a:tc>
                <a:extLst>
                  <a:ext uri="{0D108BD9-81ED-4DB2-BD59-A6C34878D82A}">
                    <a16:rowId xmlns:a16="http://schemas.microsoft.com/office/drawing/2014/main" val="1076765701"/>
                  </a:ext>
                </a:extLst>
              </a:tr>
              <a:tr h="1094125">
                <a:tc>
                  <a:txBody>
                    <a:bodyPr/>
                    <a:lstStyle/>
                    <a:p>
                      <a:r>
                        <a:rPr lang="en-GB" dirty="0"/>
                        <a:t>Birmingham City Council</a:t>
                      </a:r>
                    </a:p>
                  </a:txBody>
                  <a:tcPr/>
                </a:tc>
                <a:tc>
                  <a:txBody>
                    <a:bodyPr/>
                    <a:lstStyle/>
                    <a:p>
                      <a:r>
                        <a:rPr lang="en-GB" dirty="0"/>
                        <a:t>You can locate YOUR local park!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latin typeface="Abadi" panose="020B0604020104020204" pitchFamily="34" charset="0"/>
                          <a:hlinkClick r:id="rId2"/>
                        </a:rPr>
                        <a:t>https://www.birmingham.gov.uk/findapark</a:t>
                      </a:r>
                      <a:endParaRPr lang="en-GB" sz="1800" dirty="0">
                        <a:latin typeface="Abadi" panose="020B0604020104020204" pitchFamily="34" charset="0"/>
                      </a:endParaRPr>
                    </a:p>
                    <a:p>
                      <a:endParaRPr lang="en-GB" dirty="0"/>
                    </a:p>
                  </a:txBody>
                  <a:tcPr/>
                </a:tc>
                <a:extLst>
                  <a:ext uri="{0D108BD9-81ED-4DB2-BD59-A6C34878D82A}">
                    <a16:rowId xmlns:a16="http://schemas.microsoft.com/office/drawing/2014/main" val="3183396205"/>
                  </a:ext>
                </a:extLst>
              </a:tr>
              <a:tr h="1094125">
                <a:tc>
                  <a:txBody>
                    <a:bodyPr/>
                    <a:lstStyle/>
                    <a:p>
                      <a:r>
                        <a:rPr lang="en-GB" dirty="0"/>
                        <a:t>BOSF (Birmingham open spaces forum)</a:t>
                      </a:r>
                    </a:p>
                  </a:txBody>
                  <a:tcPr/>
                </a:tc>
                <a:tc>
                  <a:txBody>
                    <a:bodyPr/>
                    <a:lstStyle/>
                    <a:p>
                      <a:r>
                        <a:rPr lang="en-GB" dirty="0"/>
                        <a:t>A wide range of volunteering opportunities in green spaces!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latin typeface="Abadi" panose="020B0604020104020204" pitchFamily="34" charset="0"/>
                          <a:hlinkClick r:id="rId3"/>
                        </a:rPr>
                        <a:t>https://bosf.org.uk/</a:t>
                      </a:r>
                      <a:endParaRPr lang="en-GB" sz="1800" dirty="0">
                        <a:latin typeface="Abadi" panose="020B0604020104020204" pitchFamily="34" charset="0"/>
                      </a:endParaRPr>
                    </a:p>
                    <a:p>
                      <a:endParaRPr lang="en-GB" dirty="0"/>
                    </a:p>
                  </a:txBody>
                  <a:tcPr/>
                </a:tc>
                <a:extLst>
                  <a:ext uri="{0D108BD9-81ED-4DB2-BD59-A6C34878D82A}">
                    <a16:rowId xmlns:a16="http://schemas.microsoft.com/office/drawing/2014/main" val="3793880859"/>
                  </a:ext>
                </a:extLst>
              </a:tr>
              <a:tr h="1709569">
                <a:tc>
                  <a:txBody>
                    <a:bodyPr/>
                    <a:lstStyle/>
                    <a:p>
                      <a:r>
                        <a:rPr lang="en-GB" dirty="0"/>
                        <a:t>THRIVE</a:t>
                      </a:r>
                    </a:p>
                  </a:txBody>
                  <a:tcPr/>
                </a:tc>
                <a:tc>
                  <a:txBody>
                    <a:bodyPr/>
                    <a:lstStyle/>
                    <a:p>
                      <a:r>
                        <a:rPr lang="en-GB" dirty="0"/>
                        <a:t>Social prescribing through gardening!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latin typeface="Abadi" panose="020B0604020104020204" pitchFamily="34" charset="0"/>
                          <a:hlinkClick r:id="rId4"/>
                        </a:rPr>
                        <a:t>https://www.thrive.org.uk/how-we-help/regional-centres-and-programmes/birmingham</a:t>
                      </a:r>
                      <a:endParaRPr lang="en-GB" sz="1800" dirty="0">
                        <a:latin typeface="Abadi" panose="020B0604020104020204" pitchFamily="34" charset="0"/>
                      </a:endParaRPr>
                    </a:p>
                    <a:p>
                      <a:endParaRPr lang="en-GB" dirty="0"/>
                    </a:p>
                  </a:txBody>
                  <a:tcPr/>
                </a:tc>
                <a:extLst>
                  <a:ext uri="{0D108BD9-81ED-4DB2-BD59-A6C34878D82A}">
                    <a16:rowId xmlns:a16="http://schemas.microsoft.com/office/drawing/2014/main" val="4124561096"/>
                  </a:ext>
                </a:extLst>
              </a:tr>
            </a:tbl>
          </a:graphicData>
        </a:graphic>
      </p:graphicFrame>
    </p:spTree>
    <p:extLst>
      <p:ext uri="{BB962C8B-B14F-4D97-AF65-F5344CB8AC3E}">
        <p14:creationId xmlns:p14="http://schemas.microsoft.com/office/powerpoint/2010/main" val="15388890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06A64E1603CC94483EEE42194532FB3" ma:contentTypeVersion="9" ma:contentTypeDescription="Create a new document." ma:contentTypeScope="" ma:versionID="4bb4177ec492231af2fbdbe4092d87ab">
  <xsd:schema xmlns:xsd="http://www.w3.org/2001/XMLSchema" xmlns:xs="http://www.w3.org/2001/XMLSchema" xmlns:p="http://schemas.microsoft.com/office/2006/metadata/properties" xmlns:ns3="b84c2923-7dc1-4011-9dab-556f2d96143f" targetNamespace="http://schemas.microsoft.com/office/2006/metadata/properties" ma:root="true" ma:fieldsID="6b0952d95333cd7e777cfece02ffb393" ns3:_="">
    <xsd:import namespace="b84c2923-7dc1-4011-9dab-556f2d96143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4c2923-7dc1-4011-9dab-556f2d9614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C4D3CC-5579-4FEA-920B-37680F4FE074}">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1F7412B-116C-4784-9E8E-B638CB96FAC2}">
  <ds:schemaRefs>
    <ds:schemaRef ds:uri="http://schemas.microsoft.com/sharepoint/v3/contenttype/forms"/>
  </ds:schemaRefs>
</ds:datastoreItem>
</file>

<file path=customXml/itemProps3.xml><?xml version="1.0" encoding="utf-8"?>
<ds:datastoreItem xmlns:ds="http://schemas.openxmlformats.org/officeDocument/2006/customXml" ds:itemID="{59032A1F-AF6D-48B9-9E71-C017818C3A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4c2923-7dc1-4011-9dab-556f2d9614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1735</TotalTime>
  <Words>1371</Words>
  <Application>Microsoft Office PowerPoint</Application>
  <PresentationFormat>Widescreen</PresentationFormat>
  <Paragraphs>148</Paragraphs>
  <Slides>14</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Abadi</vt:lpstr>
      <vt:lpstr>Arial</vt:lpstr>
      <vt:lpstr>Calibri</vt:lpstr>
      <vt:lpstr>Calibri Light</vt:lpstr>
      <vt:lpstr>Office Theme</vt:lpstr>
      <vt:lpstr>The BIG 3  Health and Wellbeing benefits of  GREEN SPACE</vt:lpstr>
      <vt:lpstr>PowerPoint Presentation</vt:lpstr>
      <vt:lpstr>How well do you know your patient?</vt:lpstr>
      <vt:lpstr>Physical wellbeing</vt:lpstr>
      <vt:lpstr>Physical wellbeing</vt:lpstr>
      <vt:lpstr>Mental Wellbeing </vt:lpstr>
      <vt:lpstr>PowerPoint Presentation</vt:lpstr>
      <vt:lpstr>Social Cohesion</vt:lpstr>
      <vt:lpstr>Social Cohesion</vt:lpstr>
      <vt:lpstr>PowerPoint Presentation</vt:lpstr>
      <vt:lpstr>PowerPoint Presentation</vt:lpstr>
      <vt:lpstr>Sometimes its about the signs, sometimes its about a little bit more…</vt:lpstr>
      <vt:lpstr>The climate emergency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start! Remember some people may print this out so think about how much colour is on their (as most people print in B and W) Also, I think we need some words to explain what the benefits are Also – we have 591 green spaces plus nearly 7000 allotments.  I’d be much more minded to use the approach you did for the HWB webinar – so 5 slides (the 4 below) plus a slide that shows what’s available in and around Witton Lakes. Need to change date on the tracker – so I’ll amend for end of this week.  </dc:title>
  <dc:creator>Jeevan Swamy</dc:creator>
  <cp:lastModifiedBy>Deborah Needle</cp:lastModifiedBy>
  <cp:revision>10</cp:revision>
  <dcterms:created xsi:type="dcterms:W3CDTF">2021-05-04T11:28:39Z</dcterms:created>
  <dcterms:modified xsi:type="dcterms:W3CDTF">2021-08-06T10:46:10Z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0x010100406A64E1603CC94483EEE42194532FB3</vt:lpwstr>
  </property>
</Properties>
</file>